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718"/>
  </p:normalViewPr>
  <p:slideViewPr>
    <p:cSldViewPr>
      <p:cViewPr varScale="1">
        <p:scale>
          <a:sx n="88" d="100"/>
          <a:sy n="88" d="100"/>
        </p:scale>
        <p:origin x="20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BD35CDA-6D25-4F7D-800B-68AAF69172C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7616B9-0B44-48D7-80D3-DDF5EA0786BE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0480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sz="1200"/>
            </a:lvl1pPr>
          </a:lstStyle>
          <a:p>
            <a:fld id="{D4494D07-107E-4253-AA5C-0AAFE3EA08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6C45F-8F5B-42D2-91B7-EC0B6458C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A5C17-A0CF-4B23-997B-42084F5BEE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E9233-5DE5-4941-B13C-736E80F1C0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C792A-C1CA-4869-9E90-927C26C9ED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55B69-37EB-453D-A22A-6827D83A52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57F27E-48C4-4B70-B757-E7BD44FCF0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9987E5-265B-4C59-8D87-620A823E50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0729E-C11F-4385-AD1B-2EF4AE2966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4E0C3C-DD57-49C3-BD3B-ADE87610CF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8352D-494A-4897-8CDC-01E2AD688D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A9076FF-D57B-45E8-933B-5C6239930A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BALANCE SCORECARD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Chalimatuz</a:t>
            </a:r>
            <a:r>
              <a:rPr lang="en-US" dirty="0"/>
              <a:t> </a:t>
            </a:r>
            <a:r>
              <a:rPr lang="en-US" dirty="0" err="1"/>
              <a:t>Sa’diyah</a:t>
            </a:r>
            <a:r>
              <a:rPr lang="en-US" dirty="0"/>
              <a:t>, SE., MM.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Apa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itu</a:t>
            </a:r>
            <a:r>
              <a:rPr lang="en-US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BSC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kinerja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modern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mempertimbangan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perspektif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saling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berhubungan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merupakan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penerjemahan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strategi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tujuan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ingin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dicapai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oleh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suatu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dalam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jangka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panjang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kemudian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diukur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dimonitor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berkelanjutan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Konsep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dikembangkan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oleh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Robert S. Kaplan </a:t>
            </a:r>
            <a:r>
              <a:rPr lang="en-US" b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David P. Norton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Kapan</a:t>
            </a:r>
            <a:r>
              <a:rPr 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Munculnya</a:t>
            </a:r>
            <a:r>
              <a:rPr lang="en-US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Balanced Scorecard 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pergeseran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tingkat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persaingan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bisnis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industrial competition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competition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sehingga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mengubah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ukur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acuan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dipakai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oleh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mengukur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kinerjanya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Perubahan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Teknologi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Persaingan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dunia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bisnis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Mendorong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kebutuhan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Mengakibatkan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persaingan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Untuk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membantu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ambil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keputusan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Kenapa</a:t>
            </a:r>
            <a:r>
              <a:rPr lang="en-US" dirty="0"/>
              <a:t> “Balance”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Karena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Balanced Scorecard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menunjukkan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adanya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keseimbangan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semua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factor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yaitu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keseimbangan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antara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Faktor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keuangan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keuangan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Pihak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eksternal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internal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Jangka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pendek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jangka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panjang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 </a:t>
            </a:r>
            <a:r>
              <a:rPr lang="en-US" dirty="0" err="1"/>
              <a:t>Perspektif</a:t>
            </a:r>
            <a:r>
              <a:rPr lang="en-US" dirty="0"/>
              <a:t> BSC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1" i="1" dirty="0">
                <a:solidFill>
                  <a:schemeClr val="tx1"/>
                </a:solidFill>
                <a:latin typeface="+mn-lt"/>
              </a:rPr>
              <a:t>Financial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Berorientasi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pada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para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pemegang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saham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b="1" i="1" dirty="0">
                <a:solidFill>
                  <a:schemeClr val="tx1"/>
                </a:solidFill>
                <a:latin typeface="+mn-lt"/>
              </a:rPr>
              <a:t>Customer </a:t>
            </a:r>
            <a:r>
              <a:rPr lang="en-US" dirty="0">
                <a:solidFill>
                  <a:schemeClr val="tx1"/>
                </a:solidFill>
                <a:latin typeface="+mn-lt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Bagaimana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kita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bisa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menjadi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supplier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utama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yang paling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bernilai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bagi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para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customer</a:t>
            </a:r>
          </a:p>
          <a:p>
            <a:pPr lvl="1"/>
            <a:r>
              <a:rPr lang="en-US" b="1" i="1" dirty="0">
                <a:solidFill>
                  <a:schemeClr val="tx1"/>
                </a:solidFill>
                <a:latin typeface="+mn-lt"/>
              </a:rPr>
              <a:t>Internal </a:t>
            </a:r>
            <a:r>
              <a:rPr lang="en-US" b="1" i="1" dirty="0" err="1">
                <a:solidFill>
                  <a:schemeClr val="tx1"/>
                </a:solidFill>
                <a:latin typeface="+mn-lt"/>
              </a:rPr>
              <a:t>Bussiness</a:t>
            </a:r>
            <a:r>
              <a:rPr lang="en-US" b="1" i="1" dirty="0">
                <a:solidFill>
                  <a:schemeClr val="tx1"/>
                </a:solidFill>
                <a:latin typeface="+mn-lt"/>
              </a:rPr>
              <a:t> Process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Proses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bisnis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apa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saja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terbaik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harus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kita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lakukan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dalam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jangka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panjang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untuk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mencapai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tujuan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financial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kepuasan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konsumen</a:t>
            </a:r>
            <a:endParaRPr lang="en-US" dirty="0">
              <a:solidFill>
                <a:schemeClr val="tx1"/>
              </a:solidFill>
              <a:latin typeface="+mn-lt"/>
            </a:endParaRPr>
          </a:p>
          <a:p>
            <a:pPr lvl="1"/>
            <a:r>
              <a:rPr lang="en-US" b="1" i="1" dirty="0">
                <a:solidFill>
                  <a:schemeClr val="tx1"/>
                </a:solidFill>
                <a:latin typeface="+mn-lt"/>
              </a:rPr>
              <a:t>Learning and Growth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  <a:sym typeface="Wingdings"/>
              </a:rPr>
              <a:t>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Bagaimana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kita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bisa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meningkatkan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menciptakan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value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continue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terutama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dalam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hubungannya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kemampuan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motivasi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</a:rPr>
              <a:t>karyawan</a:t>
            </a:r>
            <a:endParaRPr lang="en-US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-14778" y="-261609"/>
            <a:ext cx="19950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800"/>
          </a:p>
        </p:txBody>
      </p:sp>
      <p:grpSp>
        <p:nvGrpSpPr>
          <p:cNvPr id="7169" name="Group 1"/>
          <p:cNvGrpSpPr>
            <a:grpSpLocks noChangeAspect="1"/>
          </p:cNvGrpSpPr>
          <p:nvPr/>
        </p:nvGrpSpPr>
        <p:grpSpPr bwMode="auto">
          <a:xfrm>
            <a:off x="457200" y="457200"/>
            <a:ext cx="8229600" cy="6019800"/>
            <a:chOff x="3000" y="10087"/>
            <a:chExt cx="10775" cy="6699"/>
          </a:xfrm>
        </p:grpSpPr>
        <p:sp>
          <p:nvSpPr>
            <p:cNvPr id="7191" name="AutoShape 23"/>
            <p:cNvSpPr>
              <a:spLocks noChangeAspect="1" noChangeArrowheads="1" noTextEdit="1"/>
            </p:cNvSpPr>
            <p:nvPr/>
          </p:nvSpPr>
          <p:spPr bwMode="auto">
            <a:xfrm>
              <a:off x="3000" y="10087"/>
              <a:ext cx="10775" cy="6699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90" name="Text Box 22"/>
            <p:cNvSpPr txBox="1">
              <a:spLocks noChangeArrowheads="1"/>
            </p:cNvSpPr>
            <p:nvPr/>
          </p:nvSpPr>
          <p:spPr bwMode="auto">
            <a:xfrm>
              <a:off x="3096" y="10087"/>
              <a:ext cx="2547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265" tIns="30632" rIns="61265" bIns="3063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Castellar" pitchFamily="18" charset="0"/>
                </a:rPr>
                <a:t>Financial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9" name="Text Box 21"/>
            <p:cNvSpPr txBox="1">
              <a:spLocks noChangeArrowheads="1"/>
            </p:cNvSpPr>
            <p:nvPr/>
          </p:nvSpPr>
          <p:spPr bwMode="auto">
            <a:xfrm>
              <a:off x="3000" y="11617"/>
              <a:ext cx="2556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265" tIns="30632" rIns="61265" bIns="3063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Castellar" pitchFamily="18" charset="0"/>
                </a:rPr>
                <a:t>Customer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3096" y="13949"/>
              <a:ext cx="4725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265" tIns="30632" rIns="61265" bIns="3063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Castellar" pitchFamily="18" charset="0"/>
                </a:rPr>
                <a:t>Internal Bussiness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7" name="Text Box 19"/>
            <p:cNvSpPr txBox="1">
              <a:spLocks noChangeArrowheads="1"/>
            </p:cNvSpPr>
            <p:nvPr/>
          </p:nvSpPr>
          <p:spPr bwMode="auto">
            <a:xfrm>
              <a:off x="3096" y="15117"/>
              <a:ext cx="4535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265" tIns="30632" rIns="61265" bIns="3063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Castellar" pitchFamily="18" charset="0"/>
                </a:rPr>
                <a:t>Learning &amp; Growth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8671" y="10158"/>
              <a:ext cx="3308" cy="6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Profitability</a:t>
              </a:r>
              <a:endParaRPr kumimoji="0" 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/>
          </p:nvSpPr>
          <p:spPr bwMode="auto">
            <a:xfrm>
              <a:off x="8578" y="11519"/>
              <a:ext cx="3626" cy="6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Customer Loyalty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/>
          </p:nvSpPr>
          <p:spPr bwMode="auto">
            <a:xfrm>
              <a:off x="8578" y="12587"/>
              <a:ext cx="3626" cy="58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On Time Delivery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/>
          </p:nvSpPr>
          <p:spPr bwMode="auto">
            <a:xfrm>
              <a:off x="7066" y="13853"/>
              <a:ext cx="2372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Process Quality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auto">
            <a:xfrm>
              <a:off x="10656" y="13853"/>
              <a:ext cx="2919" cy="67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Process Cycle Time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9048" y="15117"/>
              <a:ext cx="2410" cy="5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none" lIns="61265" tIns="30632" rIns="61265" bIns="3063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Employee Skills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7180" name="Line 12"/>
            <p:cNvSpPr>
              <a:spLocks noChangeShapeType="1"/>
            </p:cNvSpPr>
            <p:nvPr/>
          </p:nvSpPr>
          <p:spPr bwMode="auto">
            <a:xfrm flipV="1">
              <a:off x="10277" y="10840"/>
              <a:ext cx="0" cy="6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9" name="Line 11"/>
            <p:cNvSpPr>
              <a:spLocks noChangeShapeType="1"/>
            </p:cNvSpPr>
            <p:nvPr/>
          </p:nvSpPr>
          <p:spPr bwMode="auto">
            <a:xfrm flipV="1">
              <a:off x="10277" y="12200"/>
              <a:ext cx="0" cy="3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8" name="Line 10"/>
            <p:cNvSpPr>
              <a:spLocks noChangeShapeType="1"/>
            </p:cNvSpPr>
            <p:nvPr/>
          </p:nvSpPr>
          <p:spPr bwMode="auto">
            <a:xfrm flipV="1">
              <a:off x="8293" y="13657"/>
              <a:ext cx="0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7" name="Line 9"/>
            <p:cNvSpPr>
              <a:spLocks noChangeShapeType="1"/>
            </p:cNvSpPr>
            <p:nvPr/>
          </p:nvSpPr>
          <p:spPr bwMode="auto">
            <a:xfrm flipV="1">
              <a:off x="12167" y="13657"/>
              <a:ext cx="0" cy="1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6" name="Line 8"/>
            <p:cNvSpPr>
              <a:spLocks noChangeShapeType="1"/>
            </p:cNvSpPr>
            <p:nvPr/>
          </p:nvSpPr>
          <p:spPr bwMode="auto">
            <a:xfrm>
              <a:off x="8293" y="13657"/>
              <a:ext cx="38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5" name="Line 7"/>
            <p:cNvSpPr>
              <a:spLocks noChangeShapeType="1"/>
            </p:cNvSpPr>
            <p:nvPr/>
          </p:nvSpPr>
          <p:spPr bwMode="auto">
            <a:xfrm flipV="1">
              <a:off x="10277" y="13171"/>
              <a:ext cx="0" cy="48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 flipV="1">
              <a:off x="10277" y="14922"/>
              <a:ext cx="0" cy="19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3" name="Line 5"/>
            <p:cNvSpPr>
              <a:spLocks noChangeShapeType="1"/>
            </p:cNvSpPr>
            <p:nvPr/>
          </p:nvSpPr>
          <p:spPr bwMode="auto">
            <a:xfrm>
              <a:off x="8293" y="14922"/>
              <a:ext cx="38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2" name="Line 4"/>
            <p:cNvSpPr>
              <a:spLocks noChangeShapeType="1"/>
            </p:cNvSpPr>
            <p:nvPr/>
          </p:nvSpPr>
          <p:spPr bwMode="auto">
            <a:xfrm flipV="1">
              <a:off x="8293" y="14532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1" name="Line 3"/>
            <p:cNvSpPr>
              <a:spLocks noChangeShapeType="1"/>
            </p:cNvSpPr>
            <p:nvPr/>
          </p:nvSpPr>
          <p:spPr bwMode="auto">
            <a:xfrm flipV="1">
              <a:off x="12167" y="14532"/>
              <a:ext cx="0" cy="3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800"/>
            </a:p>
          </p:txBody>
        </p:sp>
        <p:sp>
          <p:nvSpPr>
            <p:cNvPr id="7170" name="Text Box 2"/>
            <p:cNvSpPr txBox="1">
              <a:spLocks noChangeArrowheads="1"/>
            </p:cNvSpPr>
            <p:nvPr/>
          </p:nvSpPr>
          <p:spPr bwMode="auto">
            <a:xfrm>
              <a:off x="3853" y="15920"/>
              <a:ext cx="9543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1265" tIns="30632" rIns="61265" bIns="30632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Gambar 1</a:t>
              </a: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Hubungan antara empat Perspektif dalam Balanced Scorecard</a:t>
              </a: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Pelanggan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Perspektif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Pelanggan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dapat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diukur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lima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utama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(Kaplan, 1996)</a:t>
            </a: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Pangsa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Pasar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Retention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Acquisition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Satisfaction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Pengukuran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 Profitability</a:t>
            </a:r>
            <a:endParaRPr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Bisnis</a:t>
            </a:r>
            <a:r>
              <a:rPr lang="en-US" dirty="0"/>
              <a:t> Internal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Proses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Inovasi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penelitian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dasar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trepan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juga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penelitian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Proses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menitikberatkan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efisiensi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proses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konsistensi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ketepatan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waktu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dari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barang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jasa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diberikan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konsumen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pPr>
              <a:buNone/>
            </a:pPr>
            <a:r>
              <a:rPr lang="en-US" dirty="0"/>
              <a:t>	-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pPr>
              <a:buNone/>
            </a:pPr>
            <a:r>
              <a:rPr lang="en-US" dirty="0"/>
              <a:t>	-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pPr>
              <a:buNone/>
            </a:pPr>
            <a:r>
              <a:rPr lang="en-US" dirty="0"/>
              <a:t>	- </a:t>
            </a:r>
            <a:r>
              <a:rPr lang="en-US" dirty="0" err="1"/>
              <a:t>Pengukuran</a:t>
            </a:r>
            <a:r>
              <a:rPr lang="en-US" dirty="0"/>
              <a:t> </a:t>
            </a:r>
            <a:r>
              <a:rPr lang="en-US" dirty="0" err="1"/>
              <a:t>efisiensi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produksi</a:t>
            </a:r>
            <a:endParaRPr lang="en-US" dirty="0"/>
          </a:p>
          <a:p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Purna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= service, </a:t>
            </a:r>
            <a:r>
              <a:rPr lang="en-US" dirty="0" err="1"/>
              <a:t>garansi</a:t>
            </a:r>
            <a:r>
              <a:rPr lang="en-US" dirty="0"/>
              <a:t> </a:t>
            </a:r>
            <a:r>
              <a:rPr lang="en-US" dirty="0" err="1"/>
              <a:t>dll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Pertumbuhan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Pembelajaran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Mengukur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Kemampuan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Karyawan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3 </a:t>
            </a:r>
            <a:r>
              <a:rPr lang="en-U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aspek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:</a:t>
            </a:r>
          </a:p>
          <a:p>
            <a:pPr>
              <a:buNone/>
            </a:pPr>
            <a:r>
              <a:rPr lang="en-US" dirty="0"/>
              <a:t>	a.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>
              <a:buNone/>
            </a:pPr>
            <a:r>
              <a:rPr lang="en-US" dirty="0"/>
              <a:t>	b. </a:t>
            </a:r>
            <a:r>
              <a:rPr lang="en-US" dirty="0" err="1"/>
              <a:t>Perputaran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pPr>
              <a:buNone/>
            </a:pPr>
            <a:r>
              <a:rPr lang="en-US" dirty="0"/>
              <a:t>	c. </a:t>
            </a:r>
            <a:r>
              <a:rPr lang="en-US" dirty="0" err="1"/>
              <a:t>Produktifitas</a:t>
            </a:r>
            <a:r>
              <a:rPr lang="en-US" dirty="0"/>
              <a:t> </a:t>
            </a:r>
            <a:r>
              <a:rPr lang="en-US" dirty="0" err="1"/>
              <a:t>karyawan</a:t>
            </a:r>
            <a:endParaRPr lang="en-US" dirty="0"/>
          </a:p>
          <a:p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Motivasi</a:t>
            </a:r>
            <a:r>
              <a:rPr lang="en-US" dirty="0"/>
              <a:t>,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wewenang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pembatasan</a:t>
            </a:r>
            <a:r>
              <a:rPr lang="en-US" dirty="0"/>
              <a:t> </a:t>
            </a:r>
            <a:r>
              <a:rPr lang="en-US" dirty="0" err="1"/>
              <a:t>wewenang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115944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01159441</Template>
  <TotalTime>133</TotalTime>
  <Words>376</Words>
  <Application>Microsoft Macintosh PowerPoint</Application>
  <PresentationFormat>On-screen Show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01159441</vt:lpstr>
      <vt:lpstr>BALANCE SCORECARD</vt:lpstr>
      <vt:lpstr>Apa itu BSC ?</vt:lpstr>
      <vt:lpstr>Kapan Munculnya Balanced Scorecard ?</vt:lpstr>
      <vt:lpstr>Kenapa “Balance” ?</vt:lpstr>
      <vt:lpstr>4 Perspektif BSC </vt:lpstr>
      <vt:lpstr>PowerPoint Presentation</vt:lpstr>
      <vt:lpstr>Pelanggan</vt:lpstr>
      <vt:lpstr>Bisnis Internal</vt:lpstr>
      <vt:lpstr>Pertumbuhan dan Pembelajaran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BALANCE SCORECARD</dc:title>
  <dc:creator>PERSONAL</dc:creator>
  <cp:lastModifiedBy>Chalimatuz Sa'diyah</cp:lastModifiedBy>
  <cp:revision>6</cp:revision>
  <dcterms:created xsi:type="dcterms:W3CDTF">2012-05-30T00:30:38Z</dcterms:created>
  <dcterms:modified xsi:type="dcterms:W3CDTF">2021-06-17T08:01:46Z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TC011594411033</vt:lpwstr>
  </property>
</Properties>
</file>