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66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6484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36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977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703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043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231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047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218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410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875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524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21D76-8D5E-4C78-A82A-E51F52D3AD6B}" type="datetimeFigureOut">
              <a:rPr lang="id-ID" smtClean="0"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98E77-8161-4460-B098-6C3818CB69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523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6413" y="398207"/>
            <a:ext cx="10604090" cy="1032388"/>
          </a:xfrm>
        </p:spPr>
        <p:txBody>
          <a:bodyPr>
            <a:normAutofit/>
          </a:bodyPr>
          <a:lstStyle/>
          <a:p>
            <a:r>
              <a:rPr lang="id-ID" sz="3200" b="1" dirty="0" smtClean="0"/>
              <a:t>( Pertemuan ke-3 )</a:t>
            </a:r>
            <a:br>
              <a:rPr lang="id-ID" sz="3200" b="1" dirty="0" smtClean="0"/>
            </a:br>
            <a:r>
              <a:rPr lang="id-ID" sz="3200" b="1" dirty="0" smtClean="0"/>
              <a:t>MUQADDIMAH ANGGARAN DASAR MUHAMMADIYAH</a:t>
            </a:r>
            <a:endParaRPr lang="id-ID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6413" y="1622322"/>
            <a:ext cx="10604089" cy="5088193"/>
          </a:xfrm>
        </p:spPr>
        <p:txBody>
          <a:bodyPr>
            <a:normAutofit/>
          </a:bodyPr>
          <a:lstStyle/>
          <a:p>
            <a:pPr marL="457200" indent="-457200" algn="l">
              <a:buAutoNum type="alphaUcPeriod"/>
            </a:pPr>
            <a:r>
              <a:rPr lang="id-ID" sz="2800" b="1" dirty="0" smtClean="0"/>
              <a:t>Sejarah Perumusan :</a:t>
            </a:r>
          </a:p>
          <a:p>
            <a:pPr algn="just"/>
            <a:r>
              <a:rPr lang="id-ID" dirty="0"/>
              <a:t>	</a:t>
            </a:r>
            <a:r>
              <a:rPr lang="id-ID" sz="2800" dirty="0" smtClean="0"/>
              <a:t>1.  Perumus : Ki Bagus Hadikusuma pada tahun 1942</a:t>
            </a:r>
          </a:p>
          <a:p>
            <a:pPr marL="1254125" indent="-354013" algn="just"/>
            <a:r>
              <a:rPr lang="id-ID" sz="2800" dirty="0" smtClean="0"/>
              <a:t>2. Konsep Muqaddimah Anggaran Dasar sebagai Rumusan ideologi Muhammadiyah</a:t>
            </a:r>
          </a:p>
          <a:p>
            <a:pPr marL="1357312" indent="-457200" algn="just">
              <a:buAutoNum type="arabicPeriod" startAt="3"/>
            </a:pPr>
            <a:r>
              <a:rPr lang="id-ID" sz="2800" dirty="0" smtClean="0"/>
              <a:t>Kontekstualisasi Muqaddimah AD Muhammadiyah dengan Rumusan UUD 1945.</a:t>
            </a:r>
          </a:p>
          <a:p>
            <a:pPr marL="442913" indent="-442913" algn="just">
              <a:buAutoNum type="alphaUcPeriod" startAt="2"/>
            </a:pPr>
            <a:r>
              <a:rPr lang="id-ID" sz="2800" b="1" dirty="0" smtClean="0"/>
              <a:t>Matan (isi) Muqaddimah Anggaran Dasar Muhammadiyah :</a:t>
            </a:r>
          </a:p>
          <a:p>
            <a:pPr marL="1357312" indent="-457200" algn="just">
              <a:buAutoNum type="arabicPeriod"/>
            </a:pPr>
            <a:r>
              <a:rPr lang="id-ID" sz="2800" b="1" dirty="0" smtClean="0"/>
              <a:t>Pokok pikiran pertama </a:t>
            </a:r>
            <a:r>
              <a:rPr lang="id-ID" sz="2800" dirty="0" smtClean="0"/>
              <a:t>: Hidup manusia haruslah mentauhidkan Allah, bertuhan, beribadah, serta tunduk dan taat hanya kepada Allah.</a:t>
            </a:r>
          </a:p>
          <a:p>
            <a:pPr marL="1357312" indent="-457200" algn="just">
              <a:buAutoNum type="arabicPeriod"/>
            </a:pPr>
            <a:r>
              <a:rPr lang="id-ID" sz="2800" b="1" dirty="0" smtClean="0"/>
              <a:t>Pokok pikiran kedua </a:t>
            </a:r>
            <a:r>
              <a:rPr lang="id-ID" sz="2800" dirty="0" smtClean="0"/>
              <a:t>: Hidup manusia adalah bermasyarakat.</a:t>
            </a:r>
          </a:p>
        </p:txBody>
      </p:sp>
    </p:spTree>
    <p:extLst>
      <p:ext uri="{BB962C8B-B14F-4D97-AF65-F5344CB8AC3E}">
        <p14:creationId xmlns:p14="http://schemas.microsoft.com/office/powerpoint/2010/main" val="230077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4684"/>
            <a:ext cx="10515600" cy="5572279"/>
          </a:xfrm>
        </p:spPr>
        <p:txBody>
          <a:bodyPr/>
          <a:lstStyle/>
          <a:p>
            <a:pPr marL="1341438" indent="-530225" algn="just">
              <a:buNone/>
            </a:pPr>
            <a:r>
              <a:rPr lang="id-ID" dirty="0" smtClean="0"/>
              <a:t>3. </a:t>
            </a:r>
            <a:r>
              <a:rPr lang="id-ID" b="1" dirty="0" smtClean="0"/>
              <a:t>Pokok pikiran ketiga </a:t>
            </a:r>
            <a:r>
              <a:rPr lang="id-ID" dirty="0" smtClean="0"/>
              <a:t>: Hanya hukum Allah satu-satunya hukum yang dapat dijadukan sendi pembentukan pribadi utama, mengatur tertib hidup bersama menuju kehidupan bahagia sejahtera yang hakiki dunia dan akhirat.</a:t>
            </a:r>
          </a:p>
          <a:p>
            <a:pPr marL="1341438" indent="-530225" algn="just">
              <a:buAutoNum type="arabicPeriod" startAt="4"/>
            </a:pPr>
            <a:r>
              <a:rPr lang="id-ID" b="1" dirty="0" smtClean="0"/>
              <a:t>Pokok pikiran keempat </a:t>
            </a:r>
            <a:r>
              <a:rPr lang="id-ID" dirty="0" smtClean="0"/>
              <a:t>: Berjuang menegakkan dan menjunjung tinggi agama Islam untuk mewujudkan masyarakat Islam yang sebenar-benarnya adalah kewajiban bagi orang yang mengaku bertuhan kepada Allah.</a:t>
            </a:r>
          </a:p>
          <a:p>
            <a:pPr marL="1341438" indent="-530225" algn="just">
              <a:buAutoNum type="arabicPeriod" startAt="4"/>
            </a:pPr>
            <a:r>
              <a:rPr lang="id-ID" b="1" dirty="0" smtClean="0"/>
              <a:t>Pokok pikiran kelima </a:t>
            </a:r>
            <a:r>
              <a:rPr lang="id-ID" dirty="0" smtClean="0"/>
              <a:t>: Perjuangan menegakkan dan menjunjung tinggi agama Islam untuk mewujudkn masyarakat Islam yang sebenar-benarnya hanya akan berhasil bila mengikuti jejak perjuanganpara Nabi, terutama perjuanagan Nabi Muhammad SAW.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3545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7923"/>
            <a:ext cx="10515600" cy="5469040"/>
          </a:xfrm>
        </p:spPr>
        <p:txBody>
          <a:bodyPr/>
          <a:lstStyle/>
          <a:p>
            <a:pPr marL="1341438" indent="-530225" algn="just">
              <a:buNone/>
            </a:pPr>
            <a:r>
              <a:rPr lang="id-ID" dirty="0" smtClean="0"/>
              <a:t>6. </a:t>
            </a:r>
            <a:r>
              <a:rPr lang="id-ID" b="1" dirty="0" smtClean="0"/>
              <a:t>Pokok pikiran keenam </a:t>
            </a:r>
            <a:r>
              <a:rPr lang="id-ID" dirty="0" smtClean="0"/>
              <a:t>: Perjuangan mewujudkan maksud dan tujuan di atas hanya akan dapat tercapai apabila dilaksanakan dengan berorganisasi.</a:t>
            </a:r>
          </a:p>
          <a:p>
            <a:pPr marL="1341438" indent="-530225" algn="just">
              <a:buAutoNum type="arabicPeriod" startAt="7"/>
            </a:pPr>
            <a:r>
              <a:rPr lang="id-ID" b="1" dirty="0" smtClean="0"/>
              <a:t>Pokok pikiran ketujuh </a:t>
            </a:r>
            <a:r>
              <a:rPr lang="id-ID" dirty="0" smtClean="0"/>
              <a:t>: Seluruh perjuangan mengarah ke satu tujuan Muhammadiyah, yakni terwujudnya masyarakat utama, adil dan makmur yang diridhai Allah SWT.</a:t>
            </a:r>
          </a:p>
          <a:p>
            <a:pPr marL="811213" indent="0" algn="just">
              <a:buNone/>
            </a:pPr>
            <a:endParaRPr lang="id-ID" dirty="0" smtClean="0"/>
          </a:p>
          <a:p>
            <a:pPr marL="442913" indent="-442913" algn="just">
              <a:buAutoNum type="alphaUcPeriod" startAt="3"/>
            </a:pPr>
            <a:r>
              <a:rPr lang="id-ID" b="1" dirty="0" smtClean="0"/>
              <a:t>Identitas dan Azas Muhammadiyah</a:t>
            </a:r>
          </a:p>
          <a:p>
            <a:pPr marL="1325562" indent="-514350" algn="just">
              <a:buAutoNum type="arabicPeriod"/>
            </a:pPr>
            <a:r>
              <a:rPr lang="id-ID" dirty="0" smtClean="0"/>
              <a:t>Identitas Muhammadiyah adalah gerakan Islam, </a:t>
            </a:r>
            <a:r>
              <a:rPr lang="id-ID" i="1" dirty="0" smtClean="0"/>
              <a:t>dakwah amar ma’ruf nahi munkar</a:t>
            </a:r>
            <a:r>
              <a:rPr lang="id-ID" dirty="0" smtClean="0"/>
              <a:t> dan tajdid bersumber pada Al-Qur’an dan As-Sunnah.</a:t>
            </a:r>
          </a:p>
          <a:p>
            <a:pPr marL="1325562" indent="-514350" algn="just">
              <a:buAutoNum type="arabicPeriod"/>
            </a:pPr>
            <a:r>
              <a:rPr lang="id-ID" dirty="0" smtClean="0"/>
              <a:t>Azas Muhammadiyah adalah Islam.</a:t>
            </a:r>
          </a:p>
          <a:p>
            <a:pPr marL="1325562" indent="-514350" algn="just">
              <a:buAutoNum type="arabicPeriod"/>
            </a:pPr>
            <a:endParaRPr lang="id-ID" dirty="0" smtClean="0"/>
          </a:p>
          <a:p>
            <a:pPr marL="0" indent="0" algn="just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7074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5187"/>
            <a:ext cx="10515600" cy="5601776"/>
          </a:xfrm>
        </p:spPr>
        <p:txBody>
          <a:bodyPr/>
          <a:lstStyle/>
          <a:p>
            <a:pPr marL="514350" indent="-514350">
              <a:buAutoNum type="alphaUcPeriod" startAt="4"/>
            </a:pPr>
            <a:r>
              <a:rPr lang="id-ID" b="1" dirty="0" smtClean="0"/>
              <a:t>Keanggotaan Muhammadiyah :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1. Anggota biasa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2. Anggota Luar Biasa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3. Anggota kehormatan</a:t>
            </a:r>
          </a:p>
          <a:p>
            <a:pPr marL="514350" indent="-514350">
              <a:buAutoNum type="alphaUcPeriod" startAt="5"/>
            </a:pPr>
            <a:r>
              <a:rPr lang="id-ID" dirty="0" smtClean="0"/>
              <a:t>Keorganisasian Muhammadiyah :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1. Ranting ( PRM )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2. Cabang ( PCM )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3. Daerah ( PDM )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4. Wilayah ( PWM )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5. Pusat ( PPM 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6887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</p:spPr>
        <p:txBody>
          <a:bodyPr/>
          <a:lstStyle/>
          <a:p>
            <a:pPr algn="ctr"/>
            <a:r>
              <a:rPr lang="id-ID" b="1" dirty="0" smtClean="0"/>
              <a:t>INSTRUKSI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Dalam </a:t>
            </a:r>
            <a:r>
              <a:rPr lang="id-ID" smtClean="0"/>
              <a:t>petemuan </a:t>
            </a:r>
            <a:r>
              <a:rPr lang="id-ID" smtClean="0"/>
              <a:t>ketiga</a:t>
            </a:r>
            <a:r>
              <a:rPr lang="id-ID" smtClean="0"/>
              <a:t> </a:t>
            </a:r>
            <a:r>
              <a:rPr lang="id-ID" dirty="0" smtClean="0"/>
              <a:t>ini, wajib bagi setiap mahasiswa untuk mempelajari materi di slide dan membaca buku AIK-3 Kemuhammadiyahan UMM PRESS halaman </a:t>
            </a:r>
            <a:r>
              <a:rPr lang="id-ID" smtClean="0"/>
              <a:t>: 41-59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1359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( Pertemuan ke-3 ) MUQADDIMAH ANGGARAN DASAR MUHAMMADIYAH</vt:lpstr>
      <vt:lpstr>PowerPoint Presentation</vt:lpstr>
      <vt:lpstr>PowerPoint Presentation</vt:lpstr>
      <vt:lpstr>PowerPoint Presentation</vt:lpstr>
      <vt:lpstr>INSTRUKSI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 Pertemuan ke-3 ) MUQADDIMAH ANGGARAN DASAR MUHAMMADIYAH</dc:title>
  <dc:creator>Win 8.1</dc:creator>
  <cp:lastModifiedBy>Win 8.1</cp:lastModifiedBy>
  <cp:revision>9</cp:revision>
  <dcterms:created xsi:type="dcterms:W3CDTF">2020-08-06T06:01:56Z</dcterms:created>
  <dcterms:modified xsi:type="dcterms:W3CDTF">2020-08-10T06:37:03Z</dcterms:modified>
</cp:coreProperties>
</file>