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4" r:id="rId6"/>
    <p:sldId id="260" r:id="rId7"/>
    <p:sldId id="265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9FA2C-8AA6-4A77-8212-4EEBDAE8F41A}" type="datetimeFigureOut">
              <a:rPr lang="id-ID" smtClean="0"/>
              <a:pPr/>
              <a:t>26/10/2020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9D557-C689-4DAB-8349-9BE218762046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 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CC615-1CE0-48D1-88D4-DB9D121EC9E9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C837-01F8-4D38-9377-2608E5EEB4B7}" type="datetimeFigureOut">
              <a:rPr lang="id-ID" smtClean="0"/>
              <a:pPr/>
              <a:t>26/10/2020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2D8F-85F6-476B-BD9A-DA3096677F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C837-01F8-4D38-9377-2608E5EEB4B7}" type="datetimeFigureOut">
              <a:rPr lang="id-ID" smtClean="0"/>
              <a:pPr/>
              <a:t>26/10/2020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2D8F-85F6-476B-BD9A-DA3096677F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C837-01F8-4D38-9377-2608E5EEB4B7}" type="datetimeFigureOut">
              <a:rPr lang="id-ID" smtClean="0"/>
              <a:pPr/>
              <a:t>26/10/2020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2D8F-85F6-476B-BD9A-DA3096677F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C837-01F8-4D38-9377-2608E5EEB4B7}" type="datetimeFigureOut">
              <a:rPr lang="id-ID" smtClean="0"/>
              <a:pPr/>
              <a:t>26/10/2020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2D8F-85F6-476B-BD9A-DA3096677F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C837-01F8-4D38-9377-2608E5EEB4B7}" type="datetimeFigureOut">
              <a:rPr lang="id-ID" smtClean="0"/>
              <a:pPr/>
              <a:t>26/10/2020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2D8F-85F6-476B-BD9A-DA3096677F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C837-01F8-4D38-9377-2608E5EEB4B7}" type="datetimeFigureOut">
              <a:rPr lang="id-ID" smtClean="0"/>
              <a:pPr/>
              <a:t>26/10/2020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2D8F-85F6-476B-BD9A-DA3096677F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C837-01F8-4D38-9377-2608E5EEB4B7}" type="datetimeFigureOut">
              <a:rPr lang="id-ID" smtClean="0"/>
              <a:pPr/>
              <a:t>26/10/2020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2D8F-85F6-476B-BD9A-DA3096677F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C837-01F8-4D38-9377-2608E5EEB4B7}" type="datetimeFigureOut">
              <a:rPr lang="id-ID" smtClean="0"/>
              <a:pPr/>
              <a:t>26/10/2020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2D8F-85F6-476B-BD9A-DA3096677F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C837-01F8-4D38-9377-2608E5EEB4B7}" type="datetimeFigureOut">
              <a:rPr lang="id-ID" smtClean="0"/>
              <a:pPr/>
              <a:t>26/10/2020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2D8F-85F6-476B-BD9A-DA3096677F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C837-01F8-4D38-9377-2608E5EEB4B7}" type="datetimeFigureOut">
              <a:rPr lang="id-ID" smtClean="0"/>
              <a:pPr/>
              <a:t>26/10/2020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2D8F-85F6-476B-BD9A-DA3096677F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C837-01F8-4D38-9377-2608E5EEB4B7}" type="datetimeFigureOut">
              <a:rPr lang="id-ID" smtClean="0"/>
              <a:pPr/>
              <a:t>26/10/2020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92D8F-85F6-476B-BD9A-DA3096677F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1C837-01F8-4D38-9377-2608E5EEB4B7}" type="datetimeFigureOut">
              <a:rPr lang="id-ID" smtClean="0"/>
              <a:pPr/>
              <a:t>26/10/2020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92D8F-85F6-476B-BD9A-DA3096677FF5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AIK III</a:t>
            </a:r>
            <a:br>
              <a:rPr lang="id-ID" dirty="0" smtClean="0"/>
            </a:br>
            <a:r>
              <a:rPr lang="id-ID" dirty="0" smtClean="0"/>
              <a:t>Muqaddimah Anggaran Dasar Muhammadiyah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Sunkanah Hasyi</a:t>
            </a:r>
            <a:r>
              <a:rPr lang="en-US" smtClean="0"/>
              <a:t>m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Aisyiyah </a:t>
            </a:r>
          </a:p>
          <a:p>
            <a:r>
              <a:rPr lang="id-ID" dirty="0" smtClean="0"/>
              <a:t>Latar belakang berdirinya </a:t>
            </a:r>
          </a:p>
          <a:p>
            <a:pPr>
              <a:buNone/>
            </a:pPr>
            <a:r>
              <a:rPr lang="id-ID" sz="2400" b="1" dirty="0" smtClean="0"/>
              <a:t>  </a:t>
            </a:r>
            <a:r>
              <a:rPr lang="en-US" sz="2400" b="1" dirty="0" smtClean="0"/>
              <a:t>‘</a:t>
            </a:r>
            <a:r>
              <a:rPr lang="en-US" sz="2400" dirty="0" err="1" smtClean="0"/>
              <a:t>Aisyiyah</a:t>
            </a:r>
            <a:r>
              <a:rPr lang="en-US" sz="2400" dirty="0" smtClean="0"/>
              <a:t> </a:t>
            </a:r>
            <a:r>
              <a:rPr lang="en-US" sz="2400" dirty="0" err="1" smtClean="0"/>
              <a:t>didirikan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K. H. Ahmad </a:t>
            </a:r>
            <a:r>
              <a:rPr lang="en-US" sz="2400" dirty="0" err="1" smtClean="0"/>
              <a:t>Dahlan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27 Rajab 1335 H </a:t>
            </a:r>
            <a:r>
              <a:rPr lang="en-US" sz="2400" dirty="0" err="1" smtClean="0"/>
              <a:t>bertepatan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19 Mei 1917 </a:t>
            </a:r>
            <a:r>
              <a:rPr lang="en-US" sz="2400" dirty="0" err="1" smtClean="0"/>
              <a:t>di</a:t>
            </a:r>
            <a:r>
              <a:rPr lang="en-US" sz="2400" dirty="0" smtClean="0"/>
              <a:t> Yogyakarta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terbatas</a:t>
            </a:r>
            <a:r>
              <a:rPr lang="en-US" sz="2400" dirty="0" smtClean="0"/>
              <a:t> </a:t>
            </a:r>
            <a:r>
              <a:rPr lang="id-ID" sz="2400" dirty="0" smtClean="0"/>
              <a:t>, yang dimulai dengan pengajian “Sopo Tresno”. Nama Aisyiyah diusulkan oleh KH Mukhtar.</a:t>
            </a:r>
          </a:p>
          <a:p>
            <a:pPr>
              <a:buNone/>
            </a:pPr>
            <a:endParaRPr lang="en-US" sz="24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Pemberdayaan Perempuan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 smtClean="0"/>
              <a:t>Pencetus Ki Bagus Hadikusumo yang dibantu A Badawi,Yunus Anis dll dan disempurnakan oleh Hamka, Farid Ma’ruf,Kasman Singodimejo dan Zain Jambek.Bila Indonesia memiliki Pembukaan UUD 1945 dimana beliau termasuk salah satu anggautanya yang merupakan inti dari pasal-pasal UUD 1945 maka Muhammadiyah memiliki Mukaddimah Anggaran Dasar.</a:t>
            </a:r>
          </a:p>
          <a:p>
            <a:r>
              <a:rPr lang="id-ID" dirty="0" smtClean="0"/>
              <a:t>Pokok pikiran Muqaddimah AD Muhammadiyah:</a:t>
            </a:r>
          </a:p>
          <a:p>
            <a:r>
              <a:rPr lang="id-ID" dirty="0" smtClean="0"/>
              <a:t>1.Hidup manusia haruslah mentauhidkan Allah,beribadah serta tunduk dan taat hanya kepada Allah;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Muqaddimah Anggaran Dasar Muhammadiyah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d-ID" dirty="0" smtClean="0"/>
              <a:t>2.Hidup manusia adalah bermasyarakat.</a:t>
            </a:r>
          </a:p>
          <a:p>
            <a:r>
              <a:rPr lang="id-ID" dirty="0" smtClean="0"/>
              <a:t>3.Hanya hukum Allah satu satunya hukum yang dapat dijadikan sendi pembentuk pribadi utama dan mengatur tertib hidup bersama menuju kehidupan bahagia sejahtera yang hakiki dunia dan akhirat;</a:t>
            </a:r>
          </a:p>
          <a:p>
            <a:r>
              <a:rPr lang="id-ID" dirty="0" smtClean="0"/>
              <a:t>4.Berjuang menegakkan dan menjunjung tinggi agama Islam untuk mewujudkan masyarakat Islam yang sebenar-benarnya adalah kewajiban bagi orang yang mengaku bertuhan kepada Allah;</a:t>
            </a:r>
          </a:p>
          <a:p>
            <a:r>
              <a:rPr lang="id-ID" dirty="0" smtClean="0"/>
              <a:t>5.Perjuangan menegakkan dan menjunjung tinggi agama Islam yang sebenar-benarnya hanya berhasil bila mengikuti jejak perjuangan para nabi terutama nabi Muhammad SAW;</a:t>
            </a:r>
          </a:p>
          <a:p>
            <a:r>
              <a:rPr lang="id-ID" dirty="0" smtClean="0"/>
              <a:t>6.Perjuangan mewujudkan makasud dan tujuan di atas hanya akan dapat tercapai apabila dilaksanakan dengan organisasi. 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Lanjutan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/>
          </a:bodyPr>
          <a:lstStyle/>
          <a:p>
            <a:r>
              <a:rPr lang="id-ID" dirty="0" smtClean="0"/>
              <a:t>Identitas dan asas Muhammadiyah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Identitas</a:t>
            </a:r>
            <a:r>
              <a:rPr lang="en-US" dirty="0" smtClean="0"/>
              <a:t>/</a:t>
            </a:r>
            <a:r>
              <a:rPr lang="en-US" dirty="0" err="1" smtClean="0"/>
              <a:t>hakikat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Islam , </a:t>
            </a:r>
            <a:r>
              <a:rPr lang="en-US" dirty="0" err="1" smtClean="0"/>
              <a:t>dakwah</a:t>
            </a:r>
            <a:r>
              <a:rPr lang="en-US" dirty="0" smtClean="0"/>
              <a:t> </a:t>
            </a:r>
            <a:r>
              <a:rPr lang="en-US" dirty="0" err="1" smtClean="0"/>
              <a:t>amar</a:t>
            </a:r>
            <a:r>
              <a:rPr lang="en-US" dirty="0" smtClean="0"/>
              <a:t> </a:t>
            </a:r>
            <a:r>
              <a:rPr lang="en-US" dirty="0" err="1" smtClean="0"/>
              <a:t>ma’ruf</a:t>
            </a:r>
            <a:r>
              <a:rPr lang="en-US" dirty="0" smtClean="0"/>
              <a:t> </a:t>
            </a:r>
            <a:r>
              <a:rPr lang="en-US" dirty="0" err="1" smtClean="0"/>
              <a:t>nahi</a:t>
            </a:r>
            <a:r>
              <a:rPr lang="en-US" dirty="0" smtClean="0"/>
              <a:t> </a:t>
            </a:r>
            <a:r>
              <a:rPr lang="en-US" dirty="0" err="1" smtClean="0"/>
              <a:t>munkar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tajdid</a:t>
            </a:r>
            <a:r>
              <a:rPr lang="en-US" dirty="0" smtClean="0"/>
              <a:t> yang </a:t>
            </a:r>
            <a:r>
              <a:rPr lang="en-US" dirty="0" err="1" smtClean="0"/>
              <a:t>bersumber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Al Qur’an </a:t>
            </a:r>
            <a:r>
              <a:rPr lang="en-US" dirty="0" err="1" smtClean="0"/>
              <a:t>dan</a:t>
            </a:r>
            <a:r>
              <a:rPr lang="en-US" dirty="0" smtClean="0"/>
              <a:t> Sunnah/</a:t>
            </a:r>
            <a:r>
              <a:rPr lang="en-US" dirty="0" err="1" smtClean="0"/>
              <a:t>Hadits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Azas </a:t>
            </a:r>
            <a:r>
              <a:rPr lang="en-US" dirty="0" err="1" smtClean="0"/>
              <a:t>Muhammadiyah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Islam;</a:t>
            </a:r>
          </a:p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Menegakkan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menjunjung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agama Islam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terwujud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Islam yang </a:t>
            </a:r>
            <a:r>
              <a:rPr lang="en-US" dirty="0" err="1" smtClean="0"/>
              <a:t>sebanar-benarnya</a:t>
            </a:r>
            <a:r>
              <a:rPr lang="en-US" dirty="0" smtClean="0"/>
              <a:t> (AD Bab II </a:t>
            </a:r>
            <a:r>
              <a:rPr lang="en-US" dirty="0" err="1" smtClean="0"/>
              <a:t>pasal</a:t>
            </a:r>
            <a:r>
              <a:rPr lang="en-US" dirty="0" smtClean="0"/>
              <a:t> 4).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maksud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tujuannya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mewujudkan</a:t>
            </a:r>
            <a:r>
              <a:rPr lang="en-US" dirty="0" smtClean="0"/>
              <a:t> yang ideal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usaha-usaha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yang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diwujudkan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amal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, program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1.Gerakan </a:t>
            </a:r>
            <a:r>
              <a:rPr lang="en-US" dirty="0" err="1" smtClean="0"/>
              <a:t>dakwah</a:t>
            </a:r>
            <a:r>
              <a:rPr lang="en-US" dirty="0" smtClean="0"/>
              <a:t> </a:t>
            </a:r>
            <a:r>
              <a:rPr lang="en-US" dirty="0" err="1" smtClean="0"/>
              <a:t>amar</a:t>
            </a:r>
            <a:r>
              <a:rPr lang="en-US" dirty="0" smtClean="0"/>
              <a:t> </a:t>
            </a:r>
            <a:r>
              <a:rPr lang="en-US" dirty="0" err="1" smtClean="0"/>
              <a:t>makruf</a:t>
            </a:r>
            <a:r>
              <a:rPr lang="en-US" dirty="0" smtClean="0"/>
              <a:t> </a:t>
            </a:r>
            <a:r>
              <a:rPr lang="en-US" dirty="0" err="1" smtClean="0"/>
              <a:t>nahi</a:t>
            </a:r>
            <a:r>
              <a:rPr lang="en-US" dirty="0" smtClean="0"/>
              <a:t> </a:t>
            </a:r>
            <a:r>
              <a:rPr lang="en-US" dirty="0" err="1" smtClean="0"/>
              <a:t>munkar</a:t>
            </a:r>
            <a:r>
              <a:rPr lang="en-US" dirty="0" smtClean="0"/>
              <a:t> </a:t>
            </a:r>
            <a:r>
              <a:rPr lang="en-US" dirty="0" err="1" smtClean="0"/>
              <a:t>berdasar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Ali Imran </a:t>
            </a:r>
            <a:r>
              <a:rPr lang="en-US" dirty="0" err="1" smtClean="0"/>
              <a:t>ayat</a:t>
            </a:r>
            <a:r>
              <a:rPr lang="en-US" dirty="0" smtClean="0"/>
              <a:t> 104.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Tajdid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 </a:t>
            </a:r>
            <a:r>
              <a:rPr lang="en-US" dirty="0" err="1" smtClean="0"/>
              <a:t>dipelopori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KHA </a:t>
            </a:r>
            <a:r>
              <a:rPr lang="en-US" dirty="0" err="1" smtClean="0"/>
              <a:t>Dahlan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2 </a:t>
            </a:r>
            <a:r>
              <a:rPr lang="en-US" dirty="0" err="1" smtClean="0"/>
              <a:t>demensi</a:t>
            </a:r>
            <a:r>
              <a:rPr lang="en-US" dirty="0" smtClean="0"/>
              <a:t>:</a:t>
            </a:r>
          </a:p>
          <a:p>
            <a:r>
              <a:rPr lang="en-US" dirty="0"/>
              <a:t>a</a:t>
            </a:r>
            <a:r>
              <a:rPr lang="en-US" dirty="0" smtClean="0"/>
              <a:t>. </a:t>
            </a:r>
            <a:r>
              <a:rPr lang="en-US" dirty="0" err="1" smtClean="0"/>
              <a:t>fuirifikasi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pemurnian</a:t>
            </a:r>
            <a:r>
              <a:rPr lang="en-US" dirty="0" smtClean="0"/>
              <a:t> /</a:t>
            </a:r>
            <a:r>
              <a:rPr lang="en-US" dirty="0" err="1" smtClean="0"/>
              <a:t>otentisitas</a:t>
            </a:r>
            <a:r>
              <a:rPr lang="en-US" dirty="0" smtClean="0"/>
              <a:t>.</a:t>
            </a:r>
          </a:p>
          <a:p>
            <a:r>
              <a:rPr lang="en-US" dirty="0"/>
              <a:t>b</a:t>
            </a:r>
            <a:r>
              <a:rPr lang="en-US" dirty="0" smtClean="0"/>
              <a:t>. </a:t>
            </a:r>
            <a:r>
              <a:rPr lang="en-US" dirty="0" err="1" smtClean="0"/>
              <a:t>pembaharuan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(</a:t>
            </a:r>
            <a:r>
              <a:rPr lang="en-US" dirty="0" err="1" smtClean="0"/>
              <a:t>dinamisasi</a:t>
            </a:r>
            <a:r>
              <a:rPr lang="en-US" dirty="0" smtClean="0"/>
              <a:t>). </a:t>
            </a:r>
          </a:p>
          <a:p>
            <a:r>
              <a:rPr lang="en-US" dirty="0" err="1" smtClean="0"/>
              <a:t>Langkah-langkah</a:t>
            </a:r>
            <a:r>
              <a:rPr lang="en-US" dirty="0" smtClean="0"/>
              <a:t> </a:t>
            </a:r>
            <a:r>
              <a:rPr lang="en-US" dirty="0" err="1" smtClean="0"/>
              <a:t>dakwah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tajdid</a:t>
            </a:r>
            <a:r>
              <a:rPr lang="en-US" dirty="0" smtClean="0"/>
              <a:t> </a:t>
            </a:r>
            <a:r>
              <a:rPr lang="en-US" dirty="0" err="1" smtClean="0"/>
              <a:t>tercermin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kepeloporan</a:t>
            </a:r>
            <a:r>
              <a:rPr lang="en-US" dirty="0" smtClean="0"/>
              <a:t> </a:t>
            </a:r>
            <a:r>
              <a:rPr lang="en-US" dirty="0" err="1" smtClean="0"/>
              <a:t>mendirikan</a:t>
            </a:r>
            <a:r>
              <a:rPr lang="en-US" dirty="0" smtClean="0"/>
              <a:t> </a:t>
            </a:r>
            <a:r>
              <a:rPr lang="en-US" dirty="0" err="1" smtClean="0"/>
              <a:t>sekolah-sekolah</a:t>
            </a:r>
            <a:r>
              <a:rPr lang="en-US" dirty="0" smtClean="0"/>
              <a:t> modern ,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mendirikan</a:t>
            </a:r>
            <a:r>
              <a:rPr lang="en-US" dirty="0" smtClean="0"/>
              <a:t> PKU (</a:t>
            </a:r>
            <a:r>
              <a:rPr lang="en-US" dirty="0" err="1" smtClean="0"/>
              <a:t>Penolong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Umat</a:t>
            </a:r>
            <a:r>
              <a:rPr lang="en-US" dirty="0" smtClean="0"/>
              <a:t>), </a:t>
            </a:r>
            <a:r>
              <a:rPr lang="en-US" dirty="0" err="1" smtClean="0"/>
              <a:t>penyantunan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yatim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fakir </a:t>
            </a:r>
            <a:r>
              <a:rPr lang="en-US" dirty="0" err="1" smtClean="0"/>
              <a:t>miskin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al </a:t>
            </a:r>
            <a:r>
              <a:rPr lang="en-US" dirty="0" err="1" smtClean="0"/>
              <a:t>Ma’un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mendobrak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Islam yang </a:t>
            </a:r>
            <a:r>
              <a:rPr lang="en-US" dirty="0" err="1" smtClean="0"/>
              <a:t>jumud</a:t>
            </a:r>
            <a:r>
              <a:rPr lang="en-US" dirty="0" smtClean="0"/>
              <a:t> /</a:t>
            </a:r>
            <a:r>
              <a:rPr lang="en-US" dirty="0" err="1" smtClean="0"/>
              <a:t>statis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Ijtihad.</a:t>
            </a:r>
          </a:p>
          <a:p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kepeloporannya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reformisme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moderenaisasi</a:t>
            </a:r>
            <a:r>
              <a:rPr lang="en-US" dirty="0" smtClean="0"/>
              <a:t> Islam.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913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Anggauta Muhammadiyah:anggauta peria dan wanita terdiri:</a:t>
            </a:r>
          </a:p>
          <a:p>
            <a:r>
              <a:rPr lang="id-ID" dirty="0" smtClean="0"/>
              <a:t>1.anggauta biasa;</a:t>
            </a:r>
          </a:p>
          <a:p>
            <a:r>
              <a:rPr lang="id-ID" dirty="0" smtClean="0"/>
              <a:t>2.anggauta luar biasa </a:t>
            </a:r>
          </a:p>
          <a:p>
            <a:r>
              <a:rPr lang="id-ID" dirty="0" smtClean="0"/>
              <a:t>3 anggauta kehormatan</a:t>
            </a:r>
          </a:p>
          <a:p>
            <a:r>
              <a:rPr lang="id-ID" dirty="0" smtClean="0"/>
              <a:t>Struktur Muhammadiyah:</a:t>
            </a:r>
          </a:p>
          <a:p>
            <a:r>
              <a:rPr lang="id-ID" dirty="0" smtClean="0"/>
              <a:t>diatur dalam AD bab v pasal 9 dan ART terdiri: Anggauta,Pimpinan Ranting,Pimpinan  Cabang,Pimpinan Daerah,Pimpinan Wilayah dan Pimpinan Pusat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lang="id-ID" dirty="0" smtClean="0"/>
              <a:t>Keorganisasian Muhammadiyah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Anggauta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syarat-syaratnya</a:t>
            </a:r>
            <a:r>
              <a:rPr lang="en-US" dirty="0" smtClean="0"/>
              <a:t>: </a:t>
            </a:r>
          </a:p>
          <a:p>
            <a:r>
              <a:rPr lang="en-US" dirty="0" smtClean="0"/>
              <a:t>a. </a:t>
            </a:r>
            <a:r>
              <a:rPr lang="en-US" dirty="0" err="1" smtClean="0"/>
              <a:t>Warga</a:t>
            </a:r>
            <a:r>
              <a:rPr lang="en-US" dirty="0" smtClean="0"/>
              <a:t> Negara Indonesia </a:t>
            </a:r>
            <a:r>
              <a:rPr lang="en-US" dirty="0" err="1" smtClean="0"/>
              <a:t>beragama</a:t>
            </a:r>
            <a:r>
              <a:rPr lang="en-US" dirty="0" smtClean="0"/>
              <a:t> Islam,</a:t>
            </a:r>
          </a:p>
          <a:p>
            <a:r>
              <a:rPr lang="en-US" dirty="0" smtClean="0"/>
              <a:t>b. </a:t>
            </a:r>
            <a:r>
              <a:rPr lang="en-US" dirty="0" err="1" smtClean="0"/>
              <a:t>laki-laki</a:t>
            </a:r>
            <a:r>
              <a:rPr lang="en-US" dirty="0" smtClean="0"/>
              <a:t>/</a:t>
            </a:r>
            <a:r>
              <a:rPr lang="en-US" dirty="0" err="1" smtClean="0"/>
              <a:t>perempuan</a:t>
            </a:r>
            <a:r>
              <a:rPr lang="en-US" dirty="0" smtClean="0"/>
              <a:t> </a:t>
            </a:r>
            <a:r>
              <a:rPr lang="en-US" dirty="0" err="1" smtClean="0"/>
              <a:t>berumur</a:t>
            </a:r>
            <a:r>
              <a:rPr lang="en-US" dirty="0" smtClean="0"/>
              <a:t> 17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menikah</a:t>
            </a:r>
            <a:r>
              <a:rPr lang="en-US" dirty="0" smtClean="0"/>
              <a:t>,</a:t>
            </a:r>
          </a:p>
          <a:p>
            <a:r>
              <a:rPr lang="en-US" dirty="0" smtClean="0"/>
              <a:t>c. </a:t>
            </a:r>
            <a:r>
              <a:rPr lang="en-US" dirty="0" err="1" smtClean="0"/>
              <a:t>menyetujui</a:t>
            </a:r>
            <a:r>
              <a:rPr lang="en-US" dirty="0" smtClean="0"/>
              <a:t> </a:t>
            </a:r>
            <a:r>
              <a:rPr lang="en-US" dirty="0" err="1" smtClean="0"/>
              <a:t>maksud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Muhammadiayh</a:t>
            </a:r>
            <a:r>
              <a:rPr lang="en-US" dirty="0" smtClean="0"/>
              <a:t>,</a:t>
            </a:r>
          </a:p>
          <a:p>
            <a:r>
              <a:rPr lang="en-US" dirty="0" smtClean="0"/>
              <a:t>d. </a:t>
            </a:r>
            <a:r>
              <a:rPr lang="en-US" dirty="0" err="1" smtClean="0"/>
              <a:t>bersedia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usaha-usaha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e.mendaftarkan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membayar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pangkal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anggauta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Indonseia</a:t>
            </a:r>
            <a:r>
              <a:rPr lang="en-US" dirty="0" smtClean="0"/>
              <a:t>, </a:t>
            </a:r>
            <a:r>
              <a:rPr lang="en-US" dirty="0" err="1" smtClean="0"/>
              <a:t>beragama</a:t>
            </a:r>
            <a:r>
              <a:rPr lang="en-US" dirty="0" smtClean="0"/>
              <a:t> Islam, </a:t>
            </a:r>
            <a:r>
              <a:rPr lang="en-US" dirty="0" err="1" smtClean="0"/>
              <a:t>setuju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maksud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bersedia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amal</a:t>
            </a:r>
            <a:r>
              <a:rPr lang="en-US" dirty="0" smtClean="0"/>
              <a:t> </a:t>
            </a:r>
            <a:r>
              <a:rPr lang="en-US" dirty="0" err="1" smtClean="0"/>
              <a:t>usahanya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Anggauta</a:t>
            </a:r>
            <a:r>
              <a:rPr lang="en-US" dirty="0" smtClean="0"/>
              <a:t> </a:t>
            </a:r>
            <a:r>
              <a:rPr lang="en-US" dirty="0" err="1" smtClean="0"/>
              <a:t>Kehormatan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beragama</a:t>
            </a:r>
            <a:r>
              <a:rPr lang="en-US" dirty="0" smtClean="0"/>
              <a:t> Islam , </a:t>
            </a:r>
            <a:r>
              <a:rPr lang="en-US" dirty="0" err="1" smtClean="0"/>
              <a:t>berjasa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kewibawaan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keahliannya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bersedia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.   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485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.jpe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4278" y="1711350"/>
            <a:ext cx="4675443" cy="452596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Lambang Muhammadiyah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70000" lnSpcReduction="20000"/>
          </a:bodyPr>
          <a:lstStyle/>
          <a:p>
            <a:r>
              <a:rPr lang="id-ID" dirty="0" smtClean="0"/>
              <a:t>Ortom – ortom  Muhammadiyah:</a:t>
            </a:r>
          </a:p>
          <a:p>
            <a:r>
              <a:rPr lang="id-ID" dirty="0" smtClean="0"/>
              <a:t>1. ‘Aisyiyah;</a:t>
            </a:r>
          </a:p>
          <a:p>
            <a:r>
              <a:rPr lang="id-ID" dirty="0" smtClean="0"/>
              <a:t>2. Pemuda Muhammadiyah;</a:t>
            </a:r>
          </a:p>
          <a:p>
            <a:r>
              <a:rPr lang="id-ID" dirty="0" smtClean="0"/>
              <a:t>3. Nasyiatul ‘Aisyiyah (NA)</a:t>
            </a:r>
          </a:p>
          <a:p>
            <a:r>
              <a:rPr lang="id-ID" dirty="0" smtClean="0"/>
              <a:t>4. Tapak Suci;</a:t>
            </a:r>
          </a:p>
          <a:p>
            <a:r>
              <a:rPr lang="id-ID" dirty="0" smtClean="0"/>
              <a:t>5; Ikatan Mahasiswa Muhammadiyah (IMM)</a:t>
            </a:r>
          </a:p>
          <a:p>
            <a:r>
              <a:rPr lang="id-ID" dirty="0" smtClean="0"/>
              <a:t>6. Ikatan Pelajar Muhammadiyah (IPM);</a:t>
            </a:r>
          </a:p>
          <a:p>
            <a:r>
              <a:rPr lang="id-ID" dirty="0" smtClean="0"/>
              <a:t>7. Hizbul Wathon ( HW)</a:t>
            </a:r>
          </a:p>
          <a:p>
            <a:r>
              <a:rPr lang="id-ID" dirty="0" smtClean="0"/>
              <a:t>8. Kokam.</a:t>
            </a:r>
          </a:p>
          <a:p>
            <a:r>
              <a:rPr lang="id-ID" dirty="0" smtClean="0"/>
              <a:t>Disamping ortom –ortom tersebut Muhammadiyah untuk mencapai tujuan dengan usaha-usaha yang dijabarkan dalam bentuk  program-program yang dalam pelaksanaanya dibantu oleh majlis-majlis; majlis tabligh, majlis Dikti, majlis Dikdasemen, majlis Tarjih , majlis Pustaka, majlis wakaf dsb. </a:t>
            </a:r>
          </a:p>
          <a:p>
            <a:pPr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Lanjutan </a:t>
            </a:r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640</Words>
  <Application>Microsoft Office PowerPoint</Application>
  <PresentationFormat>On-screen Show (4:3)</PresentationFormat>
  <Paragraphs>64</Paragraphs>
  <Slides>10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AIK III Muqaddimah Anggaran Dasar Muhammadiyah </vt:lpstr>
      <vt:lpstr>Muqaddimah Anggaran Dasar Muhammadiyah</vt:lpstr>
      <vt:lpstr>Lanjutan</vt:lpstr>
      <vt:lpstr>Identitas dan asas Muhammadiyah</vt:lpstr>
      <vt:lpstr>Karakter Muhammadiyah </vt:lpstr>
      <vt:lpstr>Keorganisasian Muhammadiyah</vt:lpstr>
      <vt:lpstr>Lanjutan </vt:lpstr>
      <vt:lpstr>Lambang Muhammadiyah</vt:lpstr>
      <vt:lpstr>Lanjutan </vt:lpstr>
      <vt:lpstr>Pemberdayaan Perempuan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sunkanah.hasyiim@gmail.com</cp:lastModifiedBy>
  <cp:revision>21</cp:revision>
  <dcterms:created xsi:type="dcterms:W3CDTF">2020-05-04T04:26:08Z</dcterms:created>
  <dcterms:modified xsi:type="dcterms:W3CDTF">2020-10-26T05:00:18Z</dcterms:modified>
</cp:coreProperties>
</file>