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sldIdLst>
    <p:sldId id="263" r:id="rId2"/>
    <p:sldId id="264" r:id="rId3"/>
    <p:sldId id="257" r:id="rId4"/>
    <p:sldId id="294" r:id="rId5"/>
    <p:sldId id="283" r:id="rId6"/>
    <p:sldId id="295" r:id="rId7"/>
    <p:sldId id="293" r:id="rId8"/>
    <p:sldId id="296" r:id="rId9"/>
    <p:sldId id="284" r:id="rId10"/>
    <p:sldId id="297" r:id="rId11"/>
    <p:sldId id="278" r:id="rId12"/>
    <p:sldId id="298" r:id="rId13"/>
    <p:sldId id="285" r:id="rId14"/>
    <p:sldId id="300" r:id="rId15"/>
    <p:sldId id="299" r:id="rId16"/>
    <p:sldId id="301" r:id="rId17"/>
    <p:sldId id="279" r:id="rId18"/>
    <p:sldId id="292" r:id="rId19"/>
    <p:sldId id="302" r:id="rId20"/>
    <p:sldId id="303" r:id="rId21"/>
    <p:sldId id="304" r:id="rId22"/>
    <p:sldId id="305" r:id="rId23"/>
    <p:sldId id="306" r:id="rId24"/>
    <p:sldId id="310" r:id="rId25"/>
    <p:sldId id="311" r:id="rId26"/>
    <p:sldId id="312" r:id="rId27"/>
    <p:sldId id="307" r:id="rId28"/>
    <p:sldId id="308" r:id="rId29"/>
    <p:sldId id="309" r:id="rId30"/>
    <p:sldId id="318" r:id="rId31"/>
    <p:sldId id="313" r:id="rId32"/>
    <p:sldId id="314" r:id="rId33"/>
    <p:sldId id="315" r:id="rId34"/>
    <p:sldId id="316" r:id="rId35"/>
    <p:sldId id="317" r:id="rId36"/>
    <p:sldId id="262" r:id="rId3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0" d="100"/>
          <a:sy n="70" d="100"/>
        </p:scale>
        <p:origin x="1386" y="7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C0CBBCE-E360-4471-AB14-E859D9F354A9}" type="doc">
      <dgm:prSet loTypeId="urn:microsoft.com/office/officeart/2008/layout/VerticalCurvedList" loCatId="list" qsTypeId="urn:microsoft.com/office/officeart/2005/8/quickstyle/simple1" qsCatId="simple" csTypeId="urn:microsoft.com/office/officeart/2005/8/colors/accent1_2" csCatId="accent1" phldr="1"/>
      <dgm:spPr/>
      <dgm:t>
        <a:bodyPr/>
        <a:lstStyle/>
        <a:p>
          <a:endParaRPr lang="en-US"/>
        </a:p>
      </dgm:t>
    </dgm:pt>
    <dgm:pt modelId="{9CFA5905-AD2B-4345-86AC-B7F9C100767B}">
      <dgm:prSet phldrT="[Text]" custT="1"/>
      <dgm:spPr/>
      <dgm:t>
        <a:bodyPr/>
        <a:lstStyle/>
        <a:p>
          <a:r>
            <a:rPr lang="id-ID" sz="2400" dirty="0" smtClean="0"/>
            <a:t>Kurangnya fakta yang menjelaskan peranan bangsa Arab dalam penyebaran Islam di Indonesia</a:t>
          </a:r>
          <a:endParaRPr lang="en-US" sz="2400" dirty="0"/>
        </a:p>
      </dgm:t>
    </dgm:pt>
    <dgm:pt modelId="{567F9946-D588-44A2-95AA-CC1D354E50A5}" type="parTrans" cxnId="{AFF425FD-3717-4AF2-9D2B-34B529648B0E}">
      <dgm:prSet/>
      <dgm:spPr/>
      <dgm:t>
        <a:bodyPr/>
        <a:lstStyle/>
        <a:p>
          <a:endParaRPr lang="en-US"/>
        </a:p>
      </dgm:t>
    </dgm:pt>
    <dgm:pt modelId="{15391413-573C-4DF8-8F07-5C60EE04AA0E}" type="sibTrans" cxnId="{AFF425FD-3717-4AF2-9D2B-34B529648B0E}">
      <dgm:prSet/>
      <dgm:spPr/>
      <dgm:t>
        <a:bodyPr/>
        <a:lstStyle/>
        <a:p>
          <a:endParaRPr lang="en-US"/>
        </a:p>
      </dgm:t>
    </dgm:pt>
    <dgm:pt modelId="{6AA30FF7-28AA-4D4C-9F56-2625E76EE17F}">
      <dgm:prSet/>
      <dgm:spPr/>
      <dgm:t>
        <a:bodyPr/>
        <a:lstStyle/>
        <a:p>
          <a:r>
            <a:rPr lang="id-ID" dirty="0" smtClean="0"/>
            <a:t>Adanya batu nisan Sultan Samudra Pasai yaitu Malik Al Saleh tahun 1297 yang bercorak khas Gujarat.</a:t>
          </a:r>
          <a:endParaRPr lang="en-US" dirty="0"/>
        </a:p>
      </dgm:t>
    </dgm:pt>
    <dgm:pt modelId="{CAEC3481-2664-464B-8598-556CA8964735}" type="parTrans" cxnId="{CC3ED842-C99D-4D59-838D-865D22465AED}">
      <dgm:prSet/>
      <dgm:spPr/>
      <dgm:t>
        <a:bodyPr/>
        <a:lstStyle/>
        <a:p>
          <a:endParaRPr lang="en-US"/>
        </a:p>
      </dgm:t>
    </dgm:pt>
    <dgm:pt modelId="{6E2F8EE0-A407-4A32-AB23-F0F11B56BAB1}" type="sibTrans" cxnId="{CC3ED842-C99D-4D59-838D-865D22465AED}">
      <dgm:prSet/>
      <dgm:spPr/>
      <dgm:t>
        <a:bodyPr/>
        <a:lstStyle/>
        <a:p>
          <a:endParaRPr lang="en-US"/>
        </a:p>
      </dgm:t>
    </dgm:pt>
    <dgm:pt modelId="{5A549420-3DF6-49C5-8948-74658FE90421}">
      <dgm:prSet phldrT="[Text]" custT="1"/>
      <dgm:spPr/>
      <dgm:t>
        <a:bodyPr/>
        <a:lstStyle/>
        <a:p>
          <a:r>
            <a:rPr lang="id-ID" sz="2400" dirty="0" smtClean="0"/>
            <a:t>Hubungan dagang Indonesia dengan India telah lama melalui jalur Indonesia – Cambay – Timur Tengah – Eropa.</a:t>
          </a:r>
          <a:endParaRPr lang="en-US" sz="2400" dirty="0"/>
        </a:p>
      </dgm:t>
    </dgm:pt>
    <dgm:pt modelId="{4480F226-B950-42EF-95C1-98D1E01F01D8}" type="parTrans" cxnId="{9D720704-ED30-44E6-8A79-1DD5E639DFA3}">
      <dgm:prSet/>
      <dgm:spPr/>
      <dgm:t>
        <a:bodyPr/>
        <a:lstStyle/>
        <a:p>
          <a:endParaRPr lang="en-US"/>
        </a:p>
      </dgm:t>
    </dgm:pt>
    <dgm:pt modelId="{79CA9691-C6F6-4A53-A1AA-1963253F11E5}" type="sibTrans" cxnId="{9D720704-ED30-44E6-8A79-1DD5E639DFA3}">
      <dgm:prSet/>
      <dgm:spPr/>
      <dgm:t>
        <a:bodyPr/>
        <a:lstStyle/>
        <a:p>
          <a:endParaRPr lang="en-US"/>
        </a:p>
      </dgm:t>
    </dgm:pt>
    <dgm:pt modelId="{FA01C6BA-3B8A-4880-A1D6-D33F0A3334A6}" type="pres">
      <dgm:prSet presAssocID="{AC0CBBCE-E360-4471-AB14-E859D9F354A9}" presName="Name0" presStyleCnt="0">
        <dgm:presLayoutVars>
          <dgm:chMax val="7"/>
          <dgm:chPref val="7"/>
          <dgm:dir/>
        </dgm:presLayoutVars>
      </dgm:prSet>
      <dgm:spPr/>
      <dgm:t>
        <a:bodyPr/>
        <a:lstStyle/>
        <a:p>
          <a:endParaRPr lang="en-US"/>
        </a:p>
      </dgm:t>
    </dgm:pt>
    <dgm:pt modelId="{9480A81D-61EE-4FF1-98CE-956B5B17B3EE}" type="pres">
      <dgm:prSet presAssocID="{AC0CBBCE-E360-4471-AB14-E859D9F354A9}" presName="Name1" presStyleCnt="0"/>
      <dgm:spPr/>
    </dgm:pt>
    <dgm:pt modelId="{84900065-D813-48AB-8EF0-65279360D7A7}" type="pres">
      <dgm:prSet presAssocID="{AC0CBBCE-E360-4471-AB14-E859D9F354A9}" presName="cycle" presStyleCnt="0"/>
      <dgm:spPr/>
    </dgm:pt>
    <dgm:pt modelId="{E435F05C-8CFB-423F-B6AA-0D0827BE2214}" type="pres">
      <dgm:prSet presAssocID="{AC0CBBCE-E360-4471-AB14-E859D9F354A9}" presName="srcNode" presStyleLbl="node1" presStyleIdx="0" presStyleCnt="3"/>
      <dgm:spPr/>
    </dgm:pt>
    <dgm:pt modelId="{0E9D0A43-F0E4-4CAD-BFEF-6CFEC967A555}" type="pres">
      <dgm:prSet presAssocID="{AC0CBBCE-E360-4471-AB14-E859D9F354A9}" presName="conn" presStyleLbl="parChTrans1D2" presStyleIdx="0" presStyleCnt="1"/>
      <dgm:spPr/>
      <dgm:t>
        <a:bodyPr/>
        <a:lstStyle/>
        <a:p>
          <a:endParaRPr lang="en-US"/>
        </a:p>
      </dgm:t>
    </dgm:pt>
    <dgm:pt modelId="{8A33DF31-5E71-41FA-8713-666F5B8C7B21}" type="pres">
      <dgm:prSet presAssocID="{AC0CBBCE-E360-4471-AB14-E859D9F354A9}" presName="extraNode" presStyleLbl="node1" presStyleIdx="0" presStyleCnt="3"/>
      <dgm:spPr/>
    </dgm:pt>
    <dgm:pt modelId="{3FCBD945-DFA5-42F3-9F16-FB9217FB8AAA}" type="pres">
      <dgm:prSet presAssocID="{AC0CBBCE-E360-4471-AB14-E859D9F354A9}" presName="dstNode" presStyleLbl="node1" presStyleIdx="0" presStyleCnt="3"/>
      <dgm:spPr/>
    </dgm:pt>
    <dgm:pt modelId="{949C7097-495A-4C62-B6E7-75E853F389DA}" type="pres">
      <dgm:prSet presAssocID="{9CFA5905-AD2B-4345-86AC-B7F9C100767B}" presName="text_1" presStyleLbl="node1" presStyleIdx="0" presStyleCnt="3" custScaleX="98645" custScaleY="120635">
        <dgm:presLayoutVars>
          <dgm:bulletEnabled val="1"/>
        </dgm:presLayoutVars>
      </dgm:prSet>
      <dgm:spPr/>
      <dgm:t>
        <a:bodyPr/>
        <a:lstStyle/>
        <a:p>
          <a:endParaRPr lang="en-US"/>
        </a:p>
      </dgm:t>
    </dgm:pt>
    <dgm:pt modelId="{5A8A67A1-606F-4069-BD69-8FD39E6C8E4A}" type="pres">
      <dgm:prSet presAssocID="{9CFA5905-AD2B-4345-86AC-B7F9C100767B}" presName="accent_1" presStyleCnt="0"/>
      <dgm:spPr/>
    </dgm:pt>
    <dgm:pt modelId="{8C497534-BA05-450F-8EA3-7B4E016CEB6A}" type="pres">
      <dgm:prSet presAssocID="{9CFA5905-AD2B-4345-86AC-B7F9C100767B}" presName="accentRepeatNode" presStyleLbl="solidFgAcc1" presStyleIdx="0" presStyleCnt="3" custScaleX="129666"/>
      <dgm:spPr>
        <a:prstGeom prst="cloud">
          <a:avLst/>
        </a:prstGeom>
      </dgm:spPr>
    </dgm:pt>
    <dgm:pt modelId="{80B027B5-9554-4BCE-9695-1DF37CD0B34A}" type="pres">
      <dgm:prSet presAssocID="{5A549420-3DF6-49C5-8948-74658FE90421}" presName="text_2" presStyleLbl="node1" presStyleIdx="1" presStyleCnt="3" custScaleY="134921">
        <dgm:presLayoutVars>
          <dgm:bulletEnabled val="1"/>
        </dgm:presLayoutVars>
      </dgm:prSet>
      <dgm:spPr/>
      <dgm:t>
        <a:bodyPr/>
        <a:lstStyle/>
        <a:p>
          <a:endParaRPr lang="en-US"/>
        </a:p>
      </dgm:t>
    </dgm:pt>
    <dgm:pt modelId="{E29D0E78-87ED-4230-AEC1-16EDBD7F4B6E}" type="pres">
      <dgm:prSet presAssocID="{5A549420-3DF6-49C5-8948-74658FE90421}" presName="accent_2" presStyleCnt="0"/>
      <dgm:spPr/>
    </dgm:pt>
    <dgm:pt modelId="{B622264E-9EB4-4DEA-B29D-197D2014E77B}" type="pres">
      <dgm:prSet presAssocID="{5A549420-3DF6-49C5-8948-74658FE90421}" presName="accentRepeatNode" presStyleLbl="solidFgAcc1" presStyleIdx="1" presStyleCnt="3"/>
      <dgm:spPr/>
    </dgm:pt>
    <dgm:pt modelId="{4DE8486A-F2AF-4F3E-83BB-3398F5159135}" type="pres">
      <dgm:prSet presAssocID="{6AA30FF7-28AA-4D4C-9F56-2625E76EE17F}" presName="text_3" presStyleLbl="node1" presStyleIdx="2" presStyleCnt="3" custScaleY="133333">
        <dgm:presLayoutVars>
          <dgm:bulletEnabled val="1"/>
        </dgm:presLayoutVars>
      </dgm:prSet>
      <dgm:spPr/>
      <dgm:t>
        <a:bodyPr/>
        <a:lstStyle/>
        <a:p>
          <a:endParaRPr lang="en-US"/>
        </a:p>
      </dgm:t>
    </dgm:pt>
    <dgm:pt modelId="{8E6C7E4A-9061-40C9-8BB4-11AEF7592447}" type="pres">
      <dgm:prSet presAssocID="{6AA30FF7-28AA-4D4C-9F56-2625E76EE17F}" presName="accent_3" presStyleCnt="0"/>
      <dgm:spPr/>
    </dgm:pt>
    <dgm:pt modelId="{79771110-F41E-4CA9-A0A0-425A343CEB90}" type="pres">
      <dgm:prSet presAssocID="{6AA30FF7-28AA-4D4C-9F56-2625E76EE17F}" presName="accentRepeatNode" presStyleLbl="solidFgAcc1" presStyleIdx="2" presStyleCnt="3"/>
      <dgm:spPr/>
    </dgm:pt>
  </dgm:ptLst>
  <dgm:cxnLst>
    <dgm:cxn modelId="{E31E0473-C260-4FE8-A6D7-183C71F6E114}" type="presOf" srcId="{6AA30FF7-28AA-4D4C-9F56-2625E76EE17F}" destId="{4DE8486A-F2AF-4F3E-83BB-3398F5159135}" srcOrd="0" destOrd="0" presId="urn:microsoft.com/office/officeart/2008/layout/VerticalCurvedList"/>
    <dgm:cxn modelId="{ADB254F2-62A4-4AA8-8E12-23000A021F6F}" type="presOf" srcId="{15391413-573C-4DF8-8F07-5C60EE04AA0E}" destId="{0E9D0A43-F0E4-4CAD-BFEF-6CFEC967A555}" srcOrd="0" destOrd="0" presId="urn:microsoft.com/office/officeart/2008/layout/VerticalCurvedList"/>
    <dgm:cxn modelId="{11AAEFEF-99E2-442F-A3D5-15395CF28437}" type="presOf" srcId="{AC0CBBCE-E360-4471-AB14-E859D9F354A9}" destId="{FA01C6BA-3B8A-4880-A1D6-D33F0A3334A6}" srcOrd="0" destOrd="0" presId="urn:microsoft.com/office/officeart/2008/layout/VerticalCurvedList"/>
    <dgm:cxn modelId="{9D720704-ED30-44E6-8A79-1DD5E639DFA3}" srcId="{AC0CBBCE-E360-4471-AB14-E859D9F354A9}" destId="{5A549420-3DF6-49C5-8948-74658FE90421}" srcOrd="1" destOrd="0" parTransId="{4480F226-B950-42EF-95C1-98D1E01F01D8}" sibTransId="{79CA9691-C6F6-4A53-A1AA-1963253F11E5}"/>
    <dgm:cxn modelId="{CC3ED842-C99D-4D59-838D-865D22465AED}" srcId="{AC0CBBCE-E360-4471-AB14-E859D9F354A9}" destId="{6AA30FF7-28AA-4D4C-9F56-2625E76EE17F}" srcOrd="2" destOrd="0" parTransId="{CAEC3481-2664-464B-8598-556CA8964735}" sibTransId="{6E2F8EE0-A407-4A32-AB23-F0F11B56BAB1}"/>
    <dgm:cxn modelId="{AFF425FD-3717-4AF2-9D2B-34B529648B0E}" srcId="{AC0CBBCE-E360-4471-AB14-E859D9F354A9}" destId="{9CFA5905-AD2B-4345-86AC-B7F9C100767B}" srcOrd="0" destOrd="0" parTransId="{567F9946-D588-44A2-95AA-CC1D354E50A5}" sibTransId="{15391413-573C-4DF8-8F07-5C60EE04AA0E}"/>
    <dgm:cxn modelId="{E45EA635-31A6-4647-AA29-771BEF04033D}" type="presOf" srcId="{9CFA5905-AD2B-4345-86AC-B7F9C100767B}" destId="{949C7097-495A-4C62-B6E7-75E853F389DA}" srcOrd="0" destOrd="0" presId="urn:microsoft.com/office/officeart/2008/layout/VerticalCurvedList"/>
    <dgm:cxn modelId="{43906C2B-6F14-463E-91A2-F2189DA45E20}" type="presOf" srcId="{5A549420-3DF6-49C5-8948-74658FE90421}" destId="{80B027B5-9554-4BCE-9695-1DF37CD0B34A}" srcOrd="0" destOrd="0" presId="urn:microsoft.com/office/officeart/2008/layout/VerticalCurvedList"/>
    <dgm:cxn modelId="{96FDB699-4583-4615-80C2-8822D2BF8EA8}" type="presParOf" srcId="{FA01C6BA-3B8A-4880-A1D6-D33F0A3334A6}" destId="{9480A81D-61EE-4FF1-98CE-956B5B17B3EE}" srcOrd="0" destOrd="0" presId="urn:microsoft.com/office/officeart/2008/layout/VerticalCurvedList"/>
    <dgm:cxn modelId="{BB5CAB30-1990-4265-A3D0-AFA4890C252C}" type="presParOf" srcId="{9480A81D-61EE-4FF1-98CE-956B5B17B3EE}" destId="{84900065-D813-48AB-8EF0-65279360D7A7}" srcOrd="0" destOrd="0" presId="urn:microsoft.com/office/officeart/2008/layout/VerticalCurvedList"/>
    <dgm:cxn modelId="{63FCCF0F-F0A5-404A-8DBF-1543F85996DA}" type="presParOf" srcId="{84900065-D813-48AB-8EF0-65279360D7A7}" destId="{E435F05C-8CFB-423F-B6AA-0D0827BE2214}" srcOrd="0" destOrd="0" presId="urn:microsoft.com/office/officeart/2008/layout/VerticalCurvedList"/>
    <dgm:cxn modelId="{510D129E-05E2-4028-B53F-83B47EFB9885}" type="presParOf" srcId="{84900065-D813-48AB-8EF0-65279360D7A7}" destId="{0E9D0A43-F0E4-4CAD-BFEF-6CFEC967A555}" srcOrd="1" destOrd="0" presId="urn:microsoft.com/office/officeart/2008/layout/VerticalCurvedList"/>
    <dgm:cxn modelId="{1C7E9368-FE8E-4C14-8488-09FDA3D4C223}" type="presParOf" srcId="{84900065-D813-48AB-8EF0-65279360D7A7}" destId="{8A33DF31-5E71-41FA-8713-666F5B8C7B21}" srcOrd="2" destOrd="0" presId="urn:microsoft.com/office/officeart/2008/layout/VerticalCurvedList"/>
    <dgm:cxn modelId="{B9004CDB-7D1F-4474-A40B-B6AA86B085DD}" type="presParOf" srcId="{84900065-D813-48AB-8EF0-65279360D7A7}" destId="{3FCBD945-DFA5-42F3-9F16-FB9217FB8AAA}" srcOrd="3" destOrd="0" presId="urn:microsoft.com/office/officeart/2008/layout/VerticalCurvedList"/>
    <dgm:cxn modelId="{BD6F8B2C-7496-471D-A83F-1900972E231C}" type="presParOf" srcId="{9480A81D-61EE-4FF1-98CE-956B5B17B3EE}" destId="{949C7097-495A-4C62-B6E7-75E853F389DA}" srcOrd="1" destOrd="0" presId="urn:microsoft.com/office/officeart/2008/layout/VerticalCurvedList"/>
    <dgm:cxn modelId="{4768A066-C8CB-4FA2-A0EA-9F88CD50C711}" type="presParOf" srcId="{9480A81D-61EE-4FF1-98CE-956B5B17B3EE}" destId="{5A8A67A1-606F-4069-BD69-8FD39E6C8E4A}" srcOrd="2" destOrd="0" presId="urn:microsoft.com/office/officeart/2008/layout/VerticalCurvedList"/>
    <dgm:cxn modelId="{2729F242-2A2D-4BB0-9D19-36440D3DEBA8}" type="presParOf" srcId="{5A8A67A1-606F-4069-BD69-8FD39E6C8E4A}" destId="{8C497534-BA05-450F-8EA3-7B4E016CEB6A}" srcOrd="0" destOrd="0" presId="urn:microsoft.com/office/officeart/2008/layout/VerticalCurvedList"/>
    <dgm:cxn modelId="{0F823B0E-F103-4DD9-8B4A-C82DE598C42E}" type="presParOf" srcId="{9480A81D-61EE-4FF1-98CE-956B5B17B3EE}" destId="{80B027B5-9554-4BCE-9695-1DF37CD0B34A}" srcOrd="3" destOrd="0" presId="urn:microsoft.com/office/officeart/2008/layout/VerticalCurvedList"/>
    <dgm:cxn modelId="{B4A0F31D-09AB-46AD-AC9A-1C73F063D925}" type="presParOf" srcId="{9480A81D-61EE-4FF1-98CE-956B5B17B3EE}" destId="{E29D0E78-87ED-4230-AEC1-16EDBD7F4B6E}" srcOrd="4" destOrd="0" presId="urn:microsoft.com/office/officeart/2008/layout/VerticalCurvedList"/>
    <dgm:cxn modelId="{9AFBCF71-5169-4D2D-827C-E856DEE5231F}" type="presParOf" srcId="{E29D0E78-87ED-4230-AEC1-16EDBD7F4B6E}" destId="{B622264E-9EB4-4DEA-B29D-197D2014E77B}" srcOrd="0" destOrd="0" presId="urn:microsoft.com/office/officeart/2008/layout/VerticalCurvedList"/>
    <dgm:cxn modelId="{5523C405-E255-42EA-A54F-11CD2137CA05}" type="presParOf" srcId="{9480A81D-61EE-4FF1-98CE-956B5B17B3EE}" destId="{4DE8486A-F2AF-4F3E-83BB-3398F5159135}" srcOrd="5" destOrd="0" presId="urn:microsoft.com/office/officeart/2008/layout/VerticalCurvedList"/>
    <dgm:cxn modelId="{970D8D4F-E031-487A-84AD-5DE95A8E27E5}" type="presParOf" srcId="{9480A81D-61EE-4FF1-98CE-956B5B17B3EE}" destId="{8E6C7E4A-9061-40C9-8BB4-11AEF7592447}" srcOrd="6" destOrd="0" presId="urn:microsoft.com/office/officeart/2008/layout/VerticalCurvedList"/>
    <dgm:cxn modelId="{85E0760E-F0DE-429D-91A8-4E1035752151}" type="presParOf" srcId="{8E6C7E4A-9061-40C9-8BB4-11AEF7592447}" destId="{79771110-F41E-4CA9-A0A0-425A343CEB90}" srcOrd="0" destOrd="0" presId="urn:microsoft.com/office/officeart/2008/layout/VerticalCurv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AC0CBBCE-E360-4471-AB14-E859D9F354A9}" type="doc">
      <dgm:prSet loTypeId="urn:microsoft.com/office/officeart/2008/layout/VerticalCurvedList" loCatId="list" qsTypeId="urn:microsoft.com/office/officeart/2005/8/quickstyle/simple1" qsCatId="simple" csTypeId="urn:microsoft.com/office/officeart/2005/8/colors/accent1_2" csCatId="accent1" phldr="1"/>
      <dgm:spPr/>
      <dgm:t>
        <a:bodyPr/>
        <a:lstStyle/>
        <a:p>
          <a:endParaRPr lang="en-US"/>
        </a:p>
      </dgm:t>
    </dgm:pt>
    <dgm:pt modelId="{9CFA5905-AD2B-4345-86AC-B7F9C100767B}">
      <dgm:prSet phldrT="[Text]" custT="1"/>
      <dgm:spPr>
        <a:solidFill>
          <a:srgbClr val="FFC000"/>
        </a:solidFill>
      </dgm:spPr>
      <dgm:t>
        <a:bodyPr/>
        <a:lstStyle/>
        <a:p>
          <a:r>
            <a:rPr lang="id-ID" sz="3200" dirty="0" smtClean="0"/>
            <a:t>Saluran </a:t>
          </a:r>
          <a:r>
            <a:rPr lang="en-US" sz="3200" dirty="0" err="1" smtClean="0"/>
            <a:t>penyebaran</a:t>
          </a:r>
          <a:r>
            <a:rPr lang="en-US" sz="3200" dirty="0" smtClean="0"/>
            <a:t> </a:t>
          </a:r>
          <a:r>
            <a:rPr lang="en-US" sz="3200" dirty="0" err="1" smtClean="0"/>
            <a:t>melalui</a:t>
          </a:r>
          <a:r>
            <a:rPr lang="en-US" sz="3200" dirty="0" smtClean="0"/>
            <a:t> </a:t>
          </a:r>
          <a:r>
            <a:rPr lang="id-ID" sz="3200" dirty="0" smtClean="0"/>
            <a:t>Perdagangan</a:t>
          </a:r>
          <a:endParaRPr lang="en-US" sz="3200" dirty="0"/>
        </a:p>
      </dgm:t>
    </dgm:pt>
    <dgm:pt modelId="{567F9946-D588-44A2-95AA-CC1D354E50A5}" type="parTrans" cxnId="{AFF425FD-3717-4AF2-9D2B-34B529648B0E}">
      <dgm:prSet/>
      <dgm:spPr/>
      <dgm:t>
        <a:bodyPr/>
        <a:lstStyle/>
        <a:p>
          <a:endParaRPr lang="en-US" sz="3200"/>
        </a:p>
      </dgm:t>
    </dgm:pt>
    <dgm:pt modelId="{15391413-573C-4DF8-8F07-5C60EE04AA0E}" type="sibTrans" cxnId="{AFF425FD-3717-4AF2-9D2B-34B529648B0E}">
      <dgm:prSet/>
      <dgm:spPr/>
      <dgm:t>
        <a:bodyPr/>
        <a:lstStyle/>
        <a:p>
          <a:endParaRPr lang="en-US" sz="3200"/>
        </a:p>
      </dgm:t>
    </dgm:pt>
    <dgm:pt modelId="{DA0E02DB-EAA4-40A8-9EB8-F990EDF10250}">
      <dgm:prSet custT="1"/>
      <dgm:spPr>
        <a:solidFill>
          <a:srgbClr val="00B0F0"/>
        </a:solidFill>
      </dgm:spPr>
      <dgm:t>
        <a:bodyPr/>
        <a:lstStyle/>
        <a:p>
          <a:r>
            <a:rPr lang="id-ID" sz="3200" dirty="0" smtClean="0"/>
            <a:t>Saluran </a:t>
          </a:r>
          <a:r>
            <a:rPr lang="en-US" sz="3200" dirty="0" smtClean="0"/>
            <a:t> </a:t>
          </a:r>
          <a:r>
            <a:rPr lang="en-US" sz="3200" dirty="0" err="1" smtClean="0"/>
            <a:t>penyebaran</a:t>
          </a:r>
          <a:r>
            <a:rPr lang="en-US" sz="3200" dirty="0" smtClean="0"/>
            <a:t> </a:t>
          </a:r>
          <a:r>
            <a:rPr lang="en-US" sz="3200" dirty="0" err="1" smtClean="0"/>
            <a:t>melaui</a:t>
          </a:r>
          <a:r>
            <a:rPr lang="en-US" sz="3200" dirty="0" smtClean="0"/>
            <a:t> </a:t>
          </a:r>
          <a:r>
            <a:rPr lang="id-ID" sz="3200" dirty="0" smtClean="0"/>
            <a:t>Pendidikan</a:t>
          </a:r>
          <a:endParaRPr lang="en-US" sz="3200" dirty="0"/>
        </a:p>
      </dgm:t>
    </dgm:pt>
    <dgm:pt modelId="{9382B515-1D8C-4D63-8272-57A4C46F142F}" type="parTrans" cxnId="{F39B12CD-B759-47E8-9042-BC566EC59285}">
      <dgm:prSet/>
      <dgm:spPr/>
      <dgm:t>
        <a:bodyPr/>
        <a:lstStyle/>
        <a:p>
          <a:endParaRPr lang="en-US" sz="3200"/>
        </a:p>
      </dgm:t>
    </dgm:pt>
    <dgm:pt modelId="{E048ECD3-3BCF-40C5-93DE-906D2872430D}" type="sibTrans" cxnId="{F39B12CD-B759-47E8-9042-BC566EC59285}">
      <dgm:prSet/>
      <dgm:spPr/>
      <dgm:t>
        <a:bodyPr/>
        <a:lstStyle/>
        <a:p>
          <a:endParaRPr lang="en-US" sz="3200"/>
        </a:p>
      </dgm:t>
    </dgm:pt>
    <dgm:pt modelId="{4757CE53-C5DB-4257-990F-CDE81B2C3E13}">
      <dgm:prSet custT="1"/>
      <dgm:spPr/>
      <dgm:t>
        <a:bodyPr/>
        <a:lstStyle/>
        <a:p>
          <a:r>
            <a:rPr lang="id-ID" sz="3200" dirty="0" smtClean="0"/>
            <a:t>Saluran </a:t>
          </a:r>
          <a:r>
            <a:rPr lang="en-US" sz="3200" dirty="0" err="1" smtClean="0"/>
            <a:t>penyebaran</a:t>
          </a:r>
          <a:r>
            <a:rPr lang="en-US" sz="3200" dirty="0" smtClean="0"/>
            <a:t> </a:t>
          </a:r>
          <a:r>
            <a:rPr lang="en-US" sz="3200" dirty="0" err="1" smtClean="0"/>
            <a:t>melalui</a:t>
          </a:r>
          <a:r>
            <a:rPr lang="en-US" sz="3200" dirty="0" smtClean="0"/>
            <a:t> </a:t>
          </a:r>
          <a:r>
            <a:rPr lang="id-ID" sz="3200" dirty="0" smtClean="0"/>
            <a:t>Tasawuf</a:t>
          </a:r>
          <a:endParaRPr lang="en-US" sz="3200" dirty="0"/>
        </a:p>
      </dgm:t>
    </dgm:pt>
    <dgm:pt modelId="{C930E861-CE35-44F6-BDC8-77D12BC54832}" type="parTrans" cxnId="{F3A3237D-DED4-4D6A-8EEB-1686C14F106E}">
      <dgm:prSet/>
      <dgm:spPr/>
      <dgm:t>
        <a:bodyPr/>
        <a:lstStyle/>
        <a:p>
          <a:endParaRPr lang="en-US" sz="3200"/>
        </a:p>
      </dgm:t>
    </dgm:pt>
    <dgm:pt modelId="{7F1A16F5-A636-425C-BB21-5FE87A8A4110}" type="sibTrans" cxnId="{F3A3237D-DED4-4D6A-8EEB-1686C14F106E}">
      <dgm:prSet/>
      <dgm:spPr/>
      <dgm:t>
        <a:bodyPr/>
        <a:lstStyle/>
        <a:p>
          <a:endParaRPr lang="en-US" sz="3200"/>
        </a:p>
      </dgm:t>
    </dgm:pt>
    <dgm:pt modelId="{C687D2BB-875B-4A86-A681-2D95E7DF9C4B}">
      <dgm:prSet phldrT="[Text]" custT="1"/>
      <dgm:spPr>
        <a:solidFill>
          <a:srgbClr val="FF0000"/>
        </a:solidFill>
      </dgm:spPr>
      <dgm:t>
        <a:bodyPr/>
        <a:lstStyle/>
        <a:p>
          <a:r>
            <a:rPr lang="id-ID" sz="3200" dirty="0" smtClean="0"/>
            <a:t>Saluran</a:t>
          </a:r>
          <a:r>
            <a:rPr lang="en-US" sz="3200" dirty="0" smtClean="0"/>
            <a:t> </a:t>
          </a:r>
          <a:r>
            <a:rPr lang="en-US" sz="3200" dirty="0" err="1" smtClean="0"/>
            <a:t>penyebaran</a:t>
          </a:r>
          <a:r>
            <a:rPr lang="en-US" sz="3200" dirty="0" smtClean="0"/>
            <a:t> </a:t>
          </a:r>
          <a:r>
            <a:rPr lang="en-US" sz="3200" dirty="0" err="1" smtClean="0"/>
            <a:t>melaui</a:t>
          </a:r>
          <a:r>
            <a:rPr lang="en-US" sz="3200" dirty="0" smtClean="0"/>
            <a:t> </a:t>
          </a:r>
          <a:r>
            <a:rPr lang="id-ID" sz="3200" dirty="0" smtClean="0"/>
            <a:t>Pernikahan</a:t>
          </a:r>
          <a:endParaRPr lang="en-US" sz="3200" dirty="0"/>
        </a:p>
      </dgm:t>
    </dgm:pt>
    <dgm:pt modelId="{62F76C19-4702-406D-B907-E86E3132646C}" type="parTrans" cxnId="{6E96C68A-312D-41F7-8834-3B0FA96E32CB}">
      <dgm:prSet/>
      <dgm:spPr/>
      <dgm:t>
        <a:bodyPr/>
        <a:lstStyle/>
        <a:p>
          <a:endParaRPr lang="en-US" sz="3200"/>
        </a:p>
      </dgm:t>
    </dgm:pt>
    <dgm:pt modelId="{4E8CA880-2D35-477F-BBB1-B27A834E3800}" type="sibTrans" cxnId="{6E96C68A-312D-41F7-8834-3B0FA96E32CB}">
      <dgm:prSet/>
      <dgm:spPr/>
      <dgm:t>
        <a:bodyPr/>
        <a:lstStyle/>
        <a:p>
          <a:endParaRPr lang="en-US" sz="3200"/>
        </a:p>
      </dgm:t>
    </dgm:pt>
    <dgm:pt modelId="{8AE71B57-C3ED-4F0C-A3E7-284E97D652EF}">
      <dgm:prSet custT="1"/>
      <dgm:spPr>
        <a:solidFill>
          <a:srgbClr val="002060"/>
        </a:solidFill>
      </dgm:spPr>
      <dgm:t>
        <a:bodyPr/>
        <a:lstStyle/>
        <a:p>
          <a:r>
            <a:rPr lang="id-ID" sz="3200" dirty="0" smtClean="0"/>
            <a:t>Saluran </a:t>
          </a:r>
          <a:r>
            <a:rPr lang="en-US" sz="3200" dirty="0" err="1" smtClean="0"/>
            <a:t>penyebaran</a:t>
          </a:r>
          <a:r>
            <a:rPr lang="en-US" sz="3200" dirty="0" smtClean="0"/>
            <a:t> </a:t>
          </a:r>
          <a:r>
            <a:rPr lang="en-US" sz="3200" dirty="0" err="1" smtClean="0"/>
            <a:t>melaui</a:t>
          </a:r>
          <a:r>
            <a:rPr lang="en-US" sz="3200" dirty="0" smtClean="0"/>
            <a:t> </a:t>
          </a:r>
          <a:r>
            <a:rPr lang="id-ID" sz="3200" dirty="0" smtClean="0"/>
            <a:t>Kesenian</a:t>
          </a:r>
          <a:endParaRPr lang="en-US" sz="3200" dirty="0"/>
        </a:p>
      </dgm:t>
    </dgm:pt>
    <dgm:pt modelId="{639BEC8A-A159-4433-92DA-6F761E1F93B6}" type="parTrans" cxnId="{EF43B390-DCDE-4E5C-AE07-E83785199A79}">
      <dgm:prSet/>
      <dgm:spPr/>
      <dgm:t>
        <a:bodyPr/>
        <a:lstStyle/>
        <a:p>
          <a:endParaRPr lang="en-US" sz="3200"/>
        </a:p>
      </dgm:t>
    </dgm:pt>
    <dgm:pt modelId="{350D62D7-1C0C-4A04-BD9B-3251BF51FA12}" type="sibTrans" cxnId="{EF43B390-DCDE-4E5C-AE07-E83785199A79}">
      <dgm:prSet/>
      <dgm:spPr/>
      <dgm:t>
        <a:bodyPr/>
        <a:lstStyle/>
        <a:p>
          <a:endParaRPr lang="en-US" sz="3200"/>
        </a:p>
      </dgm:t>
    </dgm:pt>
    <dgm:pt modelId="{F1E1B2E1-1B21-481F-A074-81AFA4A74287}">
      <dgm:prSet custT="1"/>
      <dgm:spPr>
        <a:solidFill>
          <a:srgbClr val="7030A0"/>
        </a:solidFill>
      </dgm:spPr>
      <dgm:t>
        <a:bodyPr/>
        <a:lstStyle/>
        <a:p>
          <a:r>
            <a:rPr lang="id-ID" sz="3200" dirty="0" smtClean="0"/>
            <a:t>Saluran</a:t>
          </a:r>
          <a:r>
            <a:rPr lang="en-US" sz="3200" dirty="0" smtClean="0"/>
            <a:t> </a:t>
          </a:r>
          <a:r>
            <a:rPr lang="en-US" sz="3200" dirty="0" err="1" smtClean="0"/>
            <a:t>penyebaran</a:t>
          </a:r>
          <a:r>
            <a:rPr lang="en-US" sz="3200" dirty="0" smtClean="0"/>
            <a:t> </a:t>
          </a:r>
          <a:r>
            <a:rPr lang="en-US" sz="3200" dirty="0" err="1" smtClean="0"/>
            <a:t>melaui</a:t>
          </a:r>
          <a:r>
            <a:rPr lang="id-ID" sz="3200" dirty="0" smtClean="0"/>
            <a:t> Kesenian</a:t>
          </a:r>
          <a:endParaRPr lang="en-US" sz="3200" dirty="0"/>
        </a:p>
      </dgm:t>
    </dgm:pt>
    <dgm:pt modelId="{ABDE5E05-955B-41EE-B6F5-C8850773605E}" type="parTrans" cxnId="{1419E50B-C2D3-44D8-9410-598450B51E08}">
      <dgm:prSet/>
      <dgm:spPr/>
      <dgm:t>
        <a:bodyPr/>
        <a:lstStyle/>
        <a:p>
          <a:endParaRPr lang="en-US" sz="3200"/>
        </a:p>
      </dgm:t>
    </dgm:pt>
    <dgm:pt modelId="{D59A74D8-95E9-4B98-A6B7-4140CF664600}" type="sibTrans" cxnId="{1419E50B-C2D3-44D8-9410-598450B51E08}">
      <dgm:prSet/>
      <dgm:spPr/>
      <dgm:t>
        <a:bodyPr/>
        <a:lstStyle/>
        <a:p>
          <a:endParaRPr lang="en-US" sz="3200"/>
        </a:p>
      </dgm:t>
    </dgm:pt>
    <dgm:pt modelId="{D0C01FE2-46A9-4E41-A09C-BE7707E22CDA}">
      <dgm:prSet custT="1"/>
      <dgm:spPr>
        <a:solidFill>
          <a:srgbClr val="00B050"/>
        </a:solidFill>
      </dgm:spPr>
      <dgm:t>
        <a:bodyPr/>
        <a:lstStyle/>
        <a:p>
          <a:r>
            <a:rPr lang="en-US" sz="3200" dirty="0" err="1" smtClean="0"/>
            <a:t>Saluran</a:t>
          </a:r>
          <a:r>
            <a:rPr lang="en-US" sz="3200" dirty="0" smtClean="0"/>
            <a:t> </a:t>
          </a:r>
          <a:r>
            <a:rPr lang="en-US" sz="3200" dirty="0" err="1" smtClean="0"/>
            <a:t>penyebaran</a:t>
          </a:r>
          <a:r>
            <a:rPr lang="en-US" sz="3200" dirty="0" smtClean="0"/>
            <a:t> </a:t>
          </a:r>
          <a:r>
            <a:rPr lang="en-US" sz="3200" dirty="0" err="1" smtClean="0"/>
            <a:t>melalui</a:t>
          </a:r>
          <a:r>
            <a:rPr lang="en-US" sz="3200" dirty="0" smtClean="0"/>
            <a:t> </a:t>
          </a:r>
          <a:r>
            <a:rPr lang="id-ID" sz="3200" dirty="0" smtClean="0"/>
            <a:t>Politik</a:t>
          </a:r>
          <a:endParaRPr lang="en-US" sz="3200" dirty="0"/>
        </a:p>
      </dgm:t>
    </dgm:pt>
    <dgm:pt modelId="{A8A8D4EF-B9FD-41D6-B973-D6E7EFAB9572}" type="parTrans" cxnId="{D65BB2EB-FDEE-4CDE-9EAE-82A3943E8DAD}">
      <dgm:prSet/>
      <dgm:spPr/>
      <dgm:t>
        <a:bodyPr/>
        <a:lstStyle/>
        <a:p>
          <a:endParaRPr lang="en-US" sz="3200"/>
        </a:p>
      </dgm:t>
    </dgm:pt>
    <dgm:pt modelId="{FDED84C4-406F-44D4-9D2A-E6B591098371}" type="sibTrans" cxnId="{D65BB2EB-FDEE-4CDE-9EAE-82A3943E8DAD}">
      <dgm:prSet/>
      <dgm:spPr/>
      <dgm:t>
        <a:bodyPr/>
        <a:lstStyle/>
        <a:p>
          <a:endParaRPr lang="en-US" sz="3200"/>
        </a:p>
      </dgm:t>
    </dgm:pt>
    <dgm:pt modelId="{FA01C6BA-3B8A-4880-A1D6-D33F0A3334A6}" type="pres">
      <dgm:prSet presAssocID="{AC0CBBCE-E360-4471-AB14-E859D9F354A9}" presName="Name0" presStyleCnt="0">
        <dgm:presLayoutVars>
          <dgm:chMax val="7"/>
          <dgm:chPref val="7"/>
          <dgm:dir/>
        </dgm:presLayoutVars>
      </dgm:prSet>
      <dgm:spPr/>
      <dgm:t>
        <a:bodyPr/>
        <a:lstStyle/>
        <a:p>
          <a:endParaRPr lang="en-US"/>
        </a:p>
      </dgm:t>
    </dgm:pt>
    <dgm:pt modelId="{9480A81D-61EE-4FF1-98CE-956B5B17B3EE}" type="pres">
      <dgm:prSet presAssocID="{AC0CBBCE-E360-4471-AB14-E859D9F354A9}" presName="Name1" presStyleCnt="0"/>
      <dgm:spPr/>
    </dgm:pt>
    <dgm:pt modelId="{84900065-D813-48AB-8EF0-65279360D7A7}" type="pres">
      <dgm:prSet presAssocID="{AC0CBBCE-E360-4471-AB14-E859D9F354A9}" presName="cycle" presStyleCnt="0"/>
      <dgm:spPr/>
    </dgm:pt>
    <dgm:pt modelId="{E435F05C-8CFB-423F-B6AA-0D0827BE2214}" type="pres">
      <dgm:prSet presAssocID="{AC0CBBCE-E360-4471-AB14-E859D9F354A9}" presName="srcNode" presStyleLbl="node1" presStyleIdx="0" presStyleCnt="7"/>
      <dgm:spPr/>
    </dgm:pt>
    <dgm:pt modelId="{0E9D0A43-F0E4-4CAD-BFEF-6CFEC967A555}" type="pres">
      <dgm:prSet presAssocID="{AC0CBBCE-E360-4471-AB14-E859D9F354A9}" presName="conn" presStyleLbl="parChTrans1D2" presStyleIdx="0" presStyleCnt="1"/>
      <dgm:spPr/>
      <dgm:t>
        <a:bodyPr/>
        <a:lstStyle/>
        <a:p>
          <a:endParaRPr lang="en-US"/>
        </a:p>
      </dgm:t>
    </dgm:pt>
    <dgm:pt modelId="{8A33DF31-5E71-41FA-8713-666F5B8C7B21}" type="pres">
      <dgm:prSet presAssocID="{AC0CBBCE-E360-4471-AB14-E859D9F354A9}" presName="extraNode" presStyleLbl="node1" presStyleIdx="0" presStyleCnt="7"/>
      <dgm:spPr/>
    </dgm:pt>
    <dgm:pt modelId="{3FCBD945-DFA5-42F3-9F16-FB9217FB8AAA}" type="pres">
      <dgm:prSet presAssocID="{AC0CBBCE-E360-4471-AB14-E859D9F354A9}" presName="dstNode" presStyleLbl="node1" presStyleIdx="0" presStyleCnt="7"/>
      <dgm:spPr/>
    </dgm:pt>
    <dgm:pt modelId="{949C7097-495A-4C62-B6E7-75E853F389DA}" type="pres">
      <dgm:prSet presAssocID="{9CFA5905-AD2B-4345-86AC-B7F9C100767B}" presName="text_1" presStyleLbl="node1" presStyleIdx="0" presStyleCnt="7" custScaleX="98645">
        <dgm:presLayoutVars>
          <dgm:bulletEnabled val="1"/>
        </dgm:presLayoutVars>
      </dgm:prSet>
      <dgm:spPr/>
      <dgm:t>
        <a:bodyPr/>
        <a:lstStyle/>
        <a:p>
          <a:endParaRPr lang="en-US"/>
        </a:p>
      </dgm:t>
    </dgm:pt>
    <dgm:pt modelId="{5A8A67A1-606F-4069-BD69-8FD39E6C8E4A}" type="pres">
      <dgm:prSet presAssocID="{9CFA5905-AD2B-4345-86AC-B7F9C100767B}" presName="accent_1" presStyleCnt="0"/>
      <dgm:spPr/>
    </dgm:pt>
    <dgm:pt modelId="{8C497534-BA05-450F-8EA3-7B4E016CEB6A}" type="pres">
      <dgm:prSet presAssocID="{9CFA5905-AD2B-4345-86AC-B7F9C100767B}" presName="accentRepeatNode" presStyleLbl="solidFgAcc1" presStyleIdx="0" presStyleCnt="7" custScaleX="129666"/>
      <dgm:spPr>
        <a:prstGeom prst="cloud">
          <a:avLst/>
        </a:prstGeom>
      </dgm:spPr>
    </dgm:pt>
    <dgm:pt modelId="{E9220066-0856-4948-9746-028B66ECDDAC}" type="pres">
      <dgm:prSet presAssocID="{C687D2BB-875B-4A86-A681-2D95E7DF9C4B}" presName="text_2" presStyleLbl="node1" presStyleIdx="1" presStyleCnt="7" custScaleY="138874">
        <dgm:presLayoutVars>
          <dgm:bulletEnabled val="1"/>
        </dgm:presLayoutVars>
      </dgm:prSet>
      <dgm:spPr/>
      <dgm:t>
        <a:bodyPr/>
        <a:lstStyle/>
        <a:p>
          <a:endParaRPr lang="en-US"/>
        </a:p>
      </dgm:t>
    </dgm:pt>
    <dgm:pt modelId="{8A94BFE5-BECD-456C-B14F-C1994DDAD94B}" type="pres">
      <dgm:prSet presAssocID="{C687D2BB-875B-4A86-A681-2D95E7DF9C4B}" presName="accent_2" presStyleCnt="0"/>
      <dgm:spPr/>
    </dgm:pt>
    <dgm:pt modelId="{B6F29668-92B9-4ED7-90F3-A72EC0F9299E}" type="pres">
      <dgm:prSet presAssocID="{C687D2BB-875B-4A86-A681-2D95E7DF9C4B}" presName="accentRepeatNode" presStyleLbl="solidFgAcc1" presStyleIdx="1" presStyleCnt="7"/>
      <dgm:spPr/>
    </dgm:pt>
    <dgm:pt modelId="{BC0E9A0B-4C2F-41A2-A4F4-AF630F0F226D}" type="pres">
      <dgm:prSet presAssocID="{DA0E02DB-EAA4-40A8-9EB8-F990EDF10250}" presName="text_3" presStyleLbl="node1" presStyleIdx="2" presStyleCnt="7" custScaleY="150026">
        <dgm:presLayoutVars>
          <dgm:bulletEnabled val="1"/>
        </dgm:presLayoutVars>
      </dgm:prSet>
      <dgm:spPr/>
      <dgm:t>
        <a:bodyPr/>
        <a:lstStyle/>
        <a:p>
          <a:endParaRPr lang="en-US"/>
        </a:p>
      </dgm:t>
    </dgm:pt>
    <dgm:pt modelId="{D1FEC7C3-5760-429C-9797-EF01A034F5AB}" type="pres">
      <dgm:prSet presAssocID="{DA0E02DB-EAA4-40A8-9EB8-F990EDF10250}" presName="accent_3" presStyleCnt="0"/>
      <dgm:spPr/>
    </dgm:pt>
    <dgm:pt modelId="{36DB6E27-4256-4F91-8DB3-7173C2DFADF4}" type="pres">
      <dgm:prSet presAssocID="{DA0E02DB-EAA4-40A8-9EB8-F990EDF10250}" presName="accentRepeatNode" presStyleLbl="solidFgAcc1" presStyleIdx="2" presStyleCnt="7"/>
      <dgm:spPr/>
    </dgm:pt>
    <dgm:pt modelId="{D6DAE883-5922-4BC5-B3FB-4A41092190EC}" type="pres">
      <dgm:prSet presAssocID="{4757CE53-C5DB-4257-990F-CDE81B2C3E13}" presName="text_4" presStyleLbl="node1" presStyleIdx="3" presStyleCnt="7" custScaleY="136112" custLinFactNeighborX="14701" custLinFactNeighborY="14552">
        <dgm:presLayoutVars>
          <dgm:bulletEnabled val="1"/>
        </dgm:presLayoutVars>
      </dgm:prSet>
      <dgm:spPr/>
      <dgm:t>
        <a:bodyPr/>
        <a:lstStyle/>
        <a:p>
          <a:endParaRPr lang="en-US"/>
        </a:p>
      </dgm:t>
    </dgm:pt>
    <dgm:pt modelId="{68919F27-26BF-47DA-B535-859B534F6B8D}" type="pres">
      <dgm:prSet presAssocID="{4757CE53-C5DB-4257-990F-CDE81B2C3E13}" presName="accent_4" presStyleCnt="0"/>
      <dgm:spPr/>
    </dgm:pt>
    <dgm:pt modelId="{BA602B3E-0C30-42DD-A8F5-C41234B9F495}" type="pres">
      <dgm:prSet presAssocID="{4757CE53-C5DB-4257-990F-CDE81B2C3E13}" presName="accentRepeatNode" presStyleLbl="solidFgAcc1" presStyleIdx="3" presStyleCnt="7"/>
      <dgm:spPr/>
    </dgm:pt>
    <dgm:pt modelId="{E4F550C8-4940-4A13-B443-3A43C264C8D4}" type="pres">
      <dgm:prSet presAssocID="{8AE71B57-C3ED-4F0C-A3E7-284E97D652EF}" presName="text_5" presStyleLbl="node1" presStyleIdx="4" presStyleCnt="7" custScaleY="158304">
        <dgm:presLayoutVars>
          <dgm:bulletEnabled val="1"/>
        </dgm:presLayoutVars>
      </dgm:prSet>
      <dgm:spPr/>
      <dgm:t>
        <a:bodyPr/>
        <a:lstStyle/>
        <a:p>
          <a:endParaRPr lang="en-US"/>
        </a:p>
      </dgm:t>
    </dgm:pt>
    <dgm:pt modelId="{43B12900-4349-4090-899B-2BAC86D2BFC0}" type="pres">
      <dgm:prSet presAssocID="{8AE71B57-C3ED-4F0C-A3E7-284E97D652EF}" presName="accent_5" presStyleCnt="0"/>
      <dgm:spPr/>
    </dgm:pt>
    <dgm:pt modelId="{9639ECE5-DDEB-41C1-9C98-3DA3D212EF85}" type="pres">
      <dgm:prSet presAssocID="{8AE71B57-C3ED-4F0C-A3E7-284E97D652EF}" presName="accentRepeatNode" presStyleLbl="solidFgAcc1" presStyleIdx="4" presStyleCnt="7"/>
      <dgm:spPr/>
    </dgm:pt>
    <dgm:pt modelId="{557BB8C8-2934-4253-889A-EC4309EB5548}" type="pres">
      <dgm:prSet presAssocID="{F1E1B2E1-1B21-481F-A074-81AFA4A74287}" presName="text_6" presStyleLbl="node1" presStyleIdx="5" presStyleCnt="7" custScaleY="164001">
        <dgm:presLayoutVars>
          <dgm:bulletEnabled val="1"/>
        </dgm:presLayoutVars>
      </dgm:prSet>
      <dgm:spPr/>
      <dgm:t>
        <a:bodyPr/>
        <a:lstStyle/>
        <a:p>
          <a:endParaRPr lang="en-US"/>
        </a:p>
      </dgm:t>
    </dgm:pt>
    <dgm:pt modelId="{71DD5AAD-D04C-45D9-9814-4125D061FE21}" type="pres">
      <dgm:prSet presAssocID="{F1E1B2E1-1B21-481F-A074-81AFA4A74287}" presName="accent_6" presStyleCnt="0"/>
      <dgm:spPr/>
    </dgm:pt>
    <dgm:pt modelId="{8AD12017-B39F-45C0-B7BD-5CD6E4111524}" type="pres">
      <dgm:prSet presAssocID="{F1E1B2E1-1B21-481F-A074-81AFA4A74287}" presName="accentRepeatNode" presStyleLbl="solidFgAcc1" presStyleIdx="5" presStyleCnt="7"/>
      <dgm:spPr/>
    </dgm:pt>
    <dgm:pt modelId="{932D9B84-D879-4084-A238-3210DD52BFE5}" type="pres">
      <dgm:prSet presAssocID="{D0C01FE2-46A9-4E41-A09C-BE7707E22CDA}" presName="text_7" presStyleLbl="node1" presStyleIdx="6" presStyleCnt="7" custScaleY="138913">
        <dgm:presLayoutVars>
          <dgm:bulletEnabled val="1"/>
        </dgm:presLayoutVars>
      </dgm:prSet>
      <dgm:spPr/>
      <dgm:t>
        <a:bodyPr/>
        <a:lstStyle/>
        <a:p>
          <a:endParaRPr lang="en-US"/>
        </a:p>
      </dgm:t>
    </dgm:pt>
    <dgm:pt modelId="{209A235C-17AB-4C9A-A592-C5CC58C57D7F}" type="pres">
      <dgm:prSet presAssocID="{D0C01FE2-46A9-4E41-A09C-BE7707E22CDA}" presName="accent_7" presStyleCnt="0"/>
      <dgm:spPr/>
    </dgm:pt>
    <dgm:pt modelId="{54D63F12-AB4A-4611-A489-E125E0CD63E0}" type="pres">
      <dgm:prSet presAssocID="{D0C01FE2-46A9-4E41-A09C-BE7707E22CDA}" presName="accentRepeatNode" presStyleLbl="solidFgAcc1" presStyleIdx="6" presStyleCnt="7"/>
      <dgm:spPr/>
      <dgm:t>
        <a:bodyPr/>
        <a:lstStyle/>
        <a:p>
          <a:endParaRPr lang="en-US"/>
        </a:p>
      </dgm:t>
    </dgm:pt>
  </dgm:ptLst>
  <dgm:cxnLst>
    <dgm:cxn modelId="{900D821D-3D38-467C-A48D-FEAD1C59EEF4}" type="presOf" srcId="{15391413-573C-4DF8-8F07-5C60EE04AA0E}" destId="{0E9D0A43-F0E4-4CAD-BFEF-6CFEC967A555}" srcOrd="0" destOrd="0" presId="urn:microsoft.com/office/officeart/2008/layout/VerticalCurvedList"/>
    <dgm:cxn modelId="{E5336B52-2DC8-46DB-BD1F-E45AFCE49A4A}" type="presOf" srcId="{F1E1B2E1-1B21-481F-A074-81AFA4A74287}" destId="{557BB8C8-2934-4253-889A-EC4309EB5548}" srcOrd="0" destOrd="0" presId="urn:microsoft.com/office/officeart/2008/layout/VerticalCurvedList"/>
    <dgm:cxn modelId="{7BDC2969-53B1-4703-83DE-EE33476744D7}" type="presOf" srcId="{4757CE53-C5DB-4257-990F-CDE81B2C3E13}" destId="{D6DAE883-5922-4BC5-B3FB-4A41092190EC}" srcOrd="0" destOrd="0" presId="urn:microsoft.com/office/officeart/2008/layout/VerticalCurvedList"/>
    <dgm:cxn modelId="{F39B12CD-B759-47E8-9042-BC566EC59285}" srcId="{AC0CBBCE-E360-4471-AB14-E859D9F354A9}" destId="{DA0E02DB-EAA4-40A8-9EB8-F990EDF10250}" srcOrd="2" destOrd="0" parTransId="{9382B515-1D8C-4D63-8272-57A4C46F142F}" sibTransId="{E048ECD3-3BCF-40C5-93DE-906D2872430D}"/>
    <dgm:cxn modelId="{2E5FF333-82B3-4C2A-9855-CB2989FD09E4}" type="presOf" srcId="{DA0E02DB-EAA4-40A8-9EB8-F990EDF10250}" destId="{BC0E9A0B-4C2F-41A2-A4F4-AF630F0F226D}" srcOrd="0" destOrd="0" presId="urn:microsoft.com/office/officeart/2008/layout/VerticalCurvedList"/>
    <dgm:cxn modelId="{1419E50B-C2D3-44D8-9410-598450B51E08}" srcId="{AC0CBBCE-E360-4471-AB14-E859D9F354A9}" destId="{F1E1B2E1-1B21-481F-A074-81AFA4A74287}" srcOrd="5" destOrd="0" parTransId="{ABDE5E05-955B-41EE-B6F5-C8850773605E}" sibTransId="{D59A74D8-95E9-4B98-A6B7-4140CF664600}"/>
    <dgm:cxn modelId="{F3A3237D-DED4-4D6A-8EEB-1686C14F106E}" srcId="{AC0CBBCE-E360-4471-AB14-E859D9F354A9}" destId="{4757CE53-C5DB-4257-990F-CDE81B2C3E13}" srcOrd="3" destOrd="0" parTransId="{C930E861-CE35-44F6-BDC8-77D12BC54832}" sibTransId="{7F1A16F5-A636-425C-BB21-5FE87A8A4110}"/>
    <dgm:cxn modelId="{123EABA2-F1FC-4C34-9D9B-93D8A604E299}" type="presOf" srcId="{D0C01FE2-46A9-4E41-A09C-BE7707E22CDA}" destId="{932D9B84-D879-4084-A238-3210DD52BFE5}" srcOrd="0" destOrd="0" presId="urn:microsoft.com/office/officeart/2008/layout/VerticalCurvedList"/>
    <dgm:cxn modelId="{AFF425FD-3717-4AF2-9D2B-34B529648B0E}" srcId="{AC0CBBCE-E360-4471-AB14-E859D9F354A9}" destId="{9CFA5905-AD2B-4345-86AC-B7F9C100767B}" srcOrd="0" destOrd="0" parTransId="{567F9946-D588-44A2-95AA-CC1D354E50A5}" sibTransId="{15391413-573C-4DF8-8F07-5C60EE04AA0E}"/>
    <dgm:cxn modelId="{A79E6BCC-4661-40A3-88AC-0CF9DF36D9B2}" type="presOf" srcId="{AC0CBBCE-E360-4471-AB14-E859D9F354A9}" destId="{FA01C6BA-3B8A-4880-A1D6-D33F0A3334A6}" srcOrd="0" destOrd="0" presId="urn:microsoft.com/office/officeart/2008/layout/VerticalCurvedList"/>
    <dgm:cxn modelId="{81204776-EA47-45DD-8BC1-38BE00AAAA3F}" type="presOf" srcId="{8AE71B57-C3ED-4F0C-A3E7-284E97D652EF}" destId="{E4F550C8-4940-4A13-B443-3A43C264C8D4}" srcOrd="0" destOrd="0" presId="urn:microsoft.com/office/officeart/2008/layout/VerticalCurvedList"/>
    <dgm:cxn modelId="{6E96C68A-312D-41F7-8834-3B0FA96E32CB}" srcId="{AC0CBBCE-E360-4471-AB14-E859D9F354A9}" destId="{C687D2BB-875B-4A86-A681-2D95E7DF9C4B}" srcOrd="1" destOrd="0" parTransId="{62F76C19-4702-406D-B907-E86E3132646C}" sibTransId="{4E8CA880-2D35-477F-BBB1-B27A834E3800}"/>
    <dgm:cxn modelId="{6D1D8FA7-6ED7-45E6-8893-E57D7EC8EE62}" type="presOf" srcId="{C687D2BB-875B-4A86-A681-2D95E7DF9C4B}" destId="{E9220066-0856-4948-9746-028B66ECDDAC}" srcOrd="0" destOrd="0" presId="urn:microsoft.com/office/officeart/2008/layout/VerticalCurvedList"/>
    <dgm:cxn modelId="{EF43B390-DCDE-4E5C-AE07-E83785199A79}" srcId="{AC0CBBCE-E360-4471-AB14-E859D9F354A9}" destId="{8AE71B57-C3ED-4F0C-A3E7-284E97D652EF}" srcOrd="4" destOrd="0" parTransId="{639BEC8A-A159-4433-92DA-6F761E1F93B6}" sibTransId="{350D62D7-1C0C-4A04-BD9B-3251BF51FA12}"/>
    <dgm:cxn modelId="{D65BB2EB-FDEE-4CDE-9EAE-82A3943E8DAD}" srcId="{AC0CBBCE-E360-4471-AB14-E859D9F354A9}" destId="{D0C01FE2-46A9-4E41-A09C-BE7707E22CDA}" srcOrd="6" destOrd="0" parTransId="{A8A8D4EF-B9FD-41D6-B973-D6E7EFAB9572}" sibTransId="{FDED84C4-406F-44D4-9D2A-E6B591098371}"/>
    <dgm:cxn modelId="{B9129A24-0911-4A1E-AC5A-AE3915B141F0}" type="presOf" srcId="{9CFA5905-AD2B-4345-86AC-B7F9C100767B}" destId="{949C7097-495A-4C62-B6E7-75E853F389DA}" srcOrd="0" destOrd="0" presId="urn:microsoft.com/office/officeart/2008/layout/VerticalCurvedList"/>
    <dgm:cxn modelId="{D39A54C4-69BE-4E44-8E38-9F45942C5DE9}" type="presParOf" srcId="{FA01C6BA-3B8A-4880-A1D6-D33F0A3334A6}" destId="{9480A81D-61EE-4FF1-98CE-956B5B17B3EE}" srcOrd="0" destOrd="0" presId="urn:microsoft.com/office/officeart/2008/layout/VerticalCurvedList"/>
    <dgm:cxn modelId="{8324DE39-380E-453C-B412-180D25D24F99}" type="presParOf" srcId="{9480A81D-61EE-4FF1-98CE-956B5B17B3EE}" destId="{84900065-D813-48AB-8EF0-65279360D7A7}" srcOrd="0" destOrd="0" presId="urn:microsoft.com/office/officeart/2008/layout/VerticalCurvedList"/>
    <dgm:cxn modelId="{40A94268-1C17-409A-A5C8-7D51DC20875D}" type="presParOf" srcId="{84900065-D813-48AB-8EF0-65279360D7A7}" destId="{E435F05C-8CFB-423F-B6AA-0D0827BE2214}" srcOrd="0" destOrd="0" presId="urn:microsoft.com/office/officeart/2008/layout/VerticalCurvedList"/>
    <dgm:cxn modelId="{A4B35EC9-9145-4CCE-85F2-F5872C7AC935}" type="presParOf" srcId="{84900065-D813-48AB-8EF0-65279360D7A7}" destId="{0E9D0A43-F0E4-4CAD-BFEF-6CFEC967A555}" srcOrd="1" destOrd="0" presId="urn:microsoft.com/office/officeart/2008/layout/VerticalCurvedList"/>
    <dgm:cxn modelId="{86F03AE7-A94F-4877-8673-861501795114}" type="presParOf" srcId="{84900065-D813-48AB-8EF0-65279360D7A7}" destId="{8A33DF31-5E71-41FA-8713-666F5B8C7B21}" srcOrd="2" destOrd="0" presId="urn:microsoft.com/office/officeart/2008/layout/VerticalCurvedList"/>
    <dgm:cxn modelId="{F9B3C260-8368-4670-8010-E10D11786A9E}" type="presParOf" srcId="{84900065-D813-48AB-8EF0-65279360D7A7}" destId="{3FCBD945-DFA5-42F3-9F16-FB9217FB8AAA}" srcOrd="3" destOrd="0" presId="urn:microsoft.com/office/officeart/2008/layout/VerticalCurvedList"/>
    <dgm:cxn modelId="{B6FDB055-28D3-47A9-AA1E-652F65AD11B1}" type="presParOf" srcId="{9480A81D-61EE-4FF1-98CE-956B5B17B3EE}" destId="{949C7097-495A-4C62-B6E7-75E853F389DA}" srcOrd="1" destOrd="0" presId="urn:microsoft.com/office/officeart/2008/layout/VerticalCurvedList"/>
    <dgm:cxn modelId="{CA0E6C2E-A501-4DE9-8C32-340022661B80}" type="presParOf" srcId="{9480A81D-61EE-4FF1-98CE-956B5B17B3EE}" destId="{5A8A67A1-606F-4069-BD69-8FD39E6C8E4A}" srcOrd="2" destOrd="0" presId="urn:microsoft.com/office/officeart/2008/layout/VerticalCurvedList"/>
    <dgm:cxn modelId="{07C46DEE-C852-4CC7-A0A5-441CEE3AF35A}" type="presParOf" srcId="{5A8A67A1-606F-4069-BD69-8FD39E6C8E4A}" destId="{8C497534-BA05-450F-8EA3-7B4E016CEB6A}" srcOrd="0" destOrd="0" presId="urn:microsoft.com/office/officeart/2008/layout/VerticalCurvedList"/>
    <dgm:cxn modelId="{49BC2184-25DD-4530-A386-9A977C7D1B49}" type="presParOf" srcId="{9480A81D-61EE-4FF1-98CE-956B5B17B3EE}" destId="{E9220066-0856-4948-9746-028B66ECDDAC}" srcOrd="3" destOrd="0" presId="urn:microsoft.com/office/officeart/2008/layout/VerticalCurvedList"/>
    <dgm:cxn modelId="{52CEEFB6-80BE-4904-8397-5096855A6E33}" type="presParOf" srcId="{9480A81D-61EE-4FF1-98CE-956B5B17B3EE}" destId="{8A94BFE5-BECD-456C-B14F-C1994DDAD94B}" srcOrd="4" destOrd="0" presId="urn:microsoft.com/office/officeart/2008/layout/VerticalCurvedList"/>
    <dgm:cxn modelId="{F0518253-1936-4087-84EF-2E9684BC1CC5}" type="presParOf" srcId="{8A94BFE5-BECD-456C-B14F-C1994DDAD94B}" destId="{B6F29668-92B9-4ED7-90F3-A72EC0F9299E}" srcOrd="0" destOrd="0" presId="urn:microsoft.com/office/officeart/2008/layout/VerticalCurvedList"/>
    <dgm:cxn modelId="{22331AD1-48F0-4583-A1A2-671452F8D6E7}" type="presParOf" srcId="{9480A81D-61EE-4FF1-98CE-956B5B17B3EE}" destId="{BC0E9A0B-4C2F-41A2-A4F4-AF630F0F226D}" srcOrd="5" destOrd="0" presId="urn:microsoft.com/office/officeart/2008/layout/VerticalCurvedList"/>
    <dgm:cxn modelId="{99443FA4-D83D-49FF-935C-F03381572094}" type="presParOf" srcId="{9480A81D-61EE-4FF1-98CE-956B5B17B3EE}" destId="{D1FEC7C3-5760-429C-9797-EF01A034F5AB}" srcOrd="6" destOrd="0" presId="urn:microsoft.com/office/officeart/2008/layout/VerticalCurvedList"/>
    <dgm:cxn modelId="{7D0B6E58-15E5-4C3A-B44D-5528A2318D3F}" type="presParOf" srcId="{D1FEC7C3-5760-429C-9797-EF01A034F5AB}" destId="{36DB6E27-4256-4F91-8DB3-7173C2DFADF4}" srcOrd="0" destOrd="0" presId="urn:microsoft.com/office/officeart/2008/layout/VerticalCurvedList"/>
    <dgm:cxn modelId="{B3B1C6E0-5894-46FF-9016-6490945F1386}" type="presParOf" srcId="{9480A81D-61EE-4FF1-98CE-956B5B17B3EE}" destId="{D6DAE883-5922-4BC5-B3FB-4A41092190EC}" srcOrd="7" destOrd="0" presId="urn:microsoft.com/office/officeart/2008/layout/VerticalCurvedList"/>
    <dgm:cxn modelId="{AF9F7D4C-86AC-41B7-BB96-D4726222BB55}" type="presParOf" srcId="{9480A81D-61EE-4FF1-98CE-956B5B17B3EE}" destId="{68919F27-26BF-47DA-B535-859B534F6B8D}" srcOrd="8" destOrd="0" presId="urn:microsoft.com/office/officeart/2008/layout/VerticalCurvedList"/>
    <dgm:cxn modelId="{BB09645B-7D37-44A5-A148-B476A1F3C67B}" type="presParOf" srcId="{68919F27-26BF-47DA-B535-859B534F6B8D}" destId="{BA602B3E-0C30-42DD-A8F5-C41234B9F495}" srcOrd="0" destOrd="0" presId="urn:microsoft.com/office/officeart/2008/layout/VerticalCurvedList"/>
    <dgm:cxn modelId="{373006F9-8BC6-4CBF-ACF7-4DAD4FC8FA6E}" type="presParOf" srcId="{9480A81D-61EE-4FF1-98CE-956B5B17B3EE}" destId="{E4F550C8-4940-4A13-B443-3A43C264C8D4}" srcOrd="9" destOrd="0" presId="urn:microsoft.com/office/officeart/2008/layout/VerticalCurvedList"/>
    <dgm:cxn modelId="{848C41BC-469A-410C-BF25-321094BAC292}" type="presParOf" srcId="{9480A81D-61EE-4FF1-98CE-956B5B17B3EE}" destId="{43B12900-4349-4090-899B-2BAC86D2BFC0}" srcOrd="10" destOrd="0" presId="urn:microsoft.com/office/officeart/2008/layout/VerticalCurvedList"/>
    <dgm:cxn modelId="{5F04845A-1522-4EED-A65B-ED0912A50151}" type="presParOf" srcId="{43B12900-4349-4090-899B-2BAC86D2BFC0}" destId="{9639ECE5-DDEB-41C1-9C98-3DA3D212EF85}" srcOrd="0" destOrd="0" presId="urn:microsoft.com/office/officeart/2008/layout/VerticalCurvedList"/>
    <dgm:cxn modelId="{79DA89A7-BC4F-4DCC-BD01-6EF2303CE8E9}" type="presParOf" srcId="{9480A81D-61EE-4FF1-98CE-956B5B17B3EE}" destId="{557BB8C8-2934-4253-889A-EC4309EB5548}" srcOrd="11" destOrd="0" presId="urn:microsoft.com/office/officeart/2008/layout/VerticalCurvedList"/>
    <dgm:cxn modelId="{BCEF8815-0A64-4FEA-B97B-2A0E23E9A5F3}" type="presParOf" srcId="{9480A81D-61EE-4FF1-98CE-956B5B17B3EE}" destId="{71DD5AAD-D04C-45D9-9814-4125D061FE21}" srcOrd="12" destOrd="0" presId="urn:microsoft.com/office/officeart/2008/layout/VerticalCurvedList"/>
    <dgm:cxn modelId="{7FD275DC-E4F3-4815-9448-AFA06F58C199}" type="presParOf" srcId="{71DD5AAD-D04C-45D9-9814-4125D061FE21}" destId="{8AD12017-B39F-45C0-B7BD-5CD6E4111524}" srcOrd="0" destOrd="0" presId="urn:microsoft.com/office/officeart/2008/layout/VerticalCurvedList"/>
    <dgm:cxn modelId="{CDB1D0B8-964B-4277-8101-5C87B5BDC3A9}" type="presParOf" srcId="{9480A81D-61EE-4FF1-98CE-956B5B17B3EE}" destId="{932D9B84-D879-4084-A238-3210DD52BFE5}" srcOrd="13" destOrd="0" presId="urn:microsoft.com/office/officeart/2008/layout/VerticalCurvedList"/>
    <dgm:cxn modelId="{6ABD6AFA-BE8D-471B-BDD2-56E4B1157547}" type="presParOf" srcId="{9480A81D-61EE-4FF1-98CE-956B5B17B3EE}" destId="{209A235C-17AB-4C9A-A592-C5CC58C57D7F}" srcOrd="14" destOrd="0" presId="urn:microsoft.com/office/officeart/2008/layout/VerticalCurvedList"/>
    <dgm:cxn modelId="{0C8A220E-CD3B-466C-A4E7-3E51B2C00A2A}" type="presParOf" srcId="{209A235C-17AB-4C9A-A592-C5CC58C57D7F}" destId="{54D63F12-AB4A-4611-A489-E125E0CD63E0}" srcOrd="0" destOrd="0" presId="urn:microsoft.com/office/officeart/2008/layout/VerticalCurv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E9D0A43-F0E4-4CAD-BFEF-6CFEC967A555}">
      <dsp:nvSpPr>
        <dsp:cNvPr id="0" name=""/>
        <dsp:cNvSpPr/>
      </dsp:nvSpPr>
      <dsp:spPr>
        <a:xfrm>
          <a:off x="-4660958" y="-726252"/>
          <a:ext cx="5643504" cy="5643504"/>
        </a:xfrm>
        <a:prstGeom prst="blockArc">
          <a:avLst>
            <a:gd name="adj1" fmla="val 18900000"/>
            <a:gd name="adj2" fmla="val 2700000"/>
            <a:gd name="adj3" fmla="val 383"/>
          </a:avLst>
        </a:pr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49C7097-495A-4C62-B6E7-75E853F389DA}">
      <dsp:nvSpPr>
        <dsp:cNvPr id="0" name=""/>
        <dsp:cNvSpPr/>
      </dsp:nvSpPr>
      <dsp:spPr>
        <a:xfrm>
          <a:off x="713421" y="332618"/>
          <a:ext cx="7863045" cy="1011162"/>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65321" tIns="60960" rIns="60960" bIns="60960" numCol="1" spcCol="1270" anchor="ctr" anchorCtr="0">
          <a:noAutofit/>
        </a:bodyPr>
        <a:lstStyle/>
        <a:p>
          <a:pPr lvl="0" algn="l" defTabSz="1066800">
            <a:lnSpc>
              <a:spcPct val="90000"/>
            </a:lnSpc>
            <a:spcBef>
              <a:spcPct val="0"/>
            </a:spcBef>
            <a:spcAft>
              <a:spcPct val="35000"/>
            </a:spcAft>
          </a:pPr>
          <a:r>
            <a:rPr lang="id-ID" sz="2400" kern="1200" dirty="0" smtClean="0"/>
            <a:t>Kurangnya fakta yang menjelaskan peranan bangsa Arab dalam penyebaran Islam di Indonesia</a:t>
          </a:r>
          <a:endParaRPr lang="en-US" sz="2400" kern="1200" dirty="0"/>
        </a:p>
      </dsp:txBody>
      <dsp:txXfrm>
        <a:off x="713421" y="332618"/>
        <a:ext cx="7863045" cy="1011162"/>
      </dsp:txXfrm>
    </dsp:sp>
    <dsp:sp modelId="{8C497534-BA05-450F-8EA3-7B4E016CEB6A}">
      <dsp:nvSpPr>
        <dsp:cNvPr id="0" name=""/>
        <dsp:cNvSpPr/>
      </dsp:nvSpPr>
      <dsp:spPr>
        <a:xfrm>
          <a:off x="-19870" y="314325"/>
          <a:ext cx="1358575" cy="1047750"/>
        </a:xfrm>
        <a:prstGeom prst="cloud">
          <a:avLst/>
        </a:prstGeom>
        <a:solidFill>
          <a:schemeClr val="l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80B027B5-9554-4BCE-9695-1DF37CD0B34A}">
      <dsp:nvSpPr>
        <dsp:cNvPr id="0" name=""/>
        <dsp:cNvSpPr/>
      </dsp:nvSpPr>
      <dsp:spPr>
        <a:xfrm>
          <a:off x="964102" y="1530046"/>
          <a:ext cx="7666367" cy="1130907"/>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65321" tIns="60960" rIns="60960" bIns="60960" numCol="1" spcCol="1270" anchor="ctr" anchorCtr="0">
          <a:noAutofit/>
        </a:bodyPr>
        <a:lstStyle/>
        <a:p>
          <a:pPr lvl="0" algn="l" defTabSz="1066800">
            <a:lnSpc>
              <a:spcPct val="90000"/>
            </a:lnSpc>
            <a:spcBef>
              <a:spcPct val="0"/>
            </a:spcBef>
            <a:spcAft>
              <a:spcPct val="35000"/>
            </a:spcAft>
          </a:pPr>
          <a:r>
            <a:rPr lang="id-ID" sz="2400" kern="1200" dirty="0" smtClean="0"/>
            <a:t>Hubungan dagang Indonesia dengan India telah lama melalui jalur Indonesia – Cambay – Timur Tengah – Eropa.</a:t>
          </a:r>
          <a:endParaRPr lang="en-US" sz="2400" kern="1200" dirty="0"/>
        </a:p>
      </dsp:txBody>
      <dsp:txXfrm>
        <a:off x="964102" y="1530046"/>
        <a:ext cx="7666367" cy="1130907"/>
      </dsp:txXfrm>
    </dsp:sp>
    <dsp:sp modelId="{B622264E-9EB4-4DEA-B29D-197D2014E77B}">
      <dsp:nvSpPr>
        <dsp:cNvPr id="0" name=""/>
        <dsp:cNvSpPr/>
      </dsp:nvSpPr>
      <dsp:spPr>
        <a:xfrm>
          <a:off x="440227" y="1571625"/>
          <a:ext cx="1047750" cy="1047750"/>
        </a:xfrm>
        <a:prstGeom prst="ellipse">
          <a:avLst/>
        </a:prstGeom>
        <a:solidFill>
          <a:schemeClr val="l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4DE8486A-F2AF-4F3E-83BB-3398F5159135}">
      <dsp:nvSpPr>
        <dsp:cNvPr id="0" name=""/>
        <dsp:cNvSpPr/>
      </dsp:nvSpPr>
      <dsp:spPr>
        <a:xfrm>
          <a:off x="659417" y="2794001"/>
          <a:ext cx="7971053" cy="1117597"/>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65321" tIns="68580" rIns="68580" bIns="68580" numCol="1" spcCol="1270" anchor="ctr" anchorCtr="0">
          <a:noAutofit/>
        </a:bodyPr>
        <a:lstStyle/>
        <a:p>
          <a:pPr lvl="0" algn="l" defTabSz="1200150">
            <a:lnSpc>
              <a:spcPct val="90000"/>
            </a:lnSpc>
            <a:spcBef>
              <a:spcPct val="0"/>
            </a:spcBef>
            <a:spcAft>
              <a:spcPct val="35000"/>
            </a:spcAft>
          </a:pPr>
          <a:r>
            <a:rPr lang="id-ID" sz="2700" kern="1200" dirty="0" smtClean="0"/>
            <a:t>Adanya batu nisan Sultan Samudra Pasai yaitu Malik Al Saleh tahun 1297 yang bercorak khas Gujarat.</a:t>
          </a:r>
          <a:endParaRPr lang="en-US" sz="2700" kern="1200" dirty="0"/>
        </a:p>
      </dsp:txBody>
      <dsp:txXfrm>
        <a:off x="659417" y="2794001"/>
        <a:ext cx="7971053" cy="1117597"/>
      </dsp:txXfrm>
    </dsp:sp>
    <dsp:sp modelId="{79771110-F41E-4CA9-A0A0-425A343CEB90}">
      <dsp:nvSpPr>
        <dsp:cNvPr id="0" name=""/>
        <dsp:cNvSpPr/>
      </dsp:nvSpPr>
      <dsp:spPr>
        <a:xfrm>
          <a:off x="135542" y="2828925"/>
          <a:ext cx="1047750" cy="1047750"/>
        </a:xfrm>
        <a:prstGeom prst="ellipse">
          <a:avLst/>
        </a:prstGeom>
        <a:solidFill>
          <a:schemeClr val="l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E9D0A43-F0E4-4CAD-BFEF-6CFEC967A555}">
      <dsp:nvSpPr>
        <dsp:cNvPr id="0" name=""/>
        <dsp:cNvSpPr/>
      </dsp:nvSpPr>
      <dsp:spPr>
        <a:xfrm>
          <a:off x="-4701468" y="-726251"/>
          <a:ext cx="5643504" cy="5643504"/>
        </a:xfrm>
        <a:prstGeom prst="blockArc">
          <a:avLst>
            <a:gd name="adj1" fmla="val 18900000"/>
            <a:gd name="adj2" fmla="val 2700000"/>
            <a:gd name="adj3" fmla="val 383"/>
          </a:avLst>
        </a:pr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49C7097-495A-4C62-B6E7-75E853F389DA}">
      <dsp:nvSpPr>
        <dsp:cNvPr id="0" name=""/>
        <dsp:cNvSpPr/>
      </dsp:nvSpPr>
      <dsp:spPr>
        <a:xfrm>
          <a:off x="382693" y="190522"/>
          <a:ext cx="7772882" cy="380878"/>
        </a:xfrm>
        <a:prstGeom prst="rect">
          <a:avLst/>
        </a:prstGeom>
        <a:solidFill>
          <a:srgbClr val="FFC0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2322" tIns="81280" rIns="81280" bIns="81280" numCol="1" spcCol="1270" anchor="ctr" anchorCtr="0">
          <a:noAutofit/>
        </a:bodyPr>
        <a:lstStyle/>
        <a:p>
          <a:pPr lvl="0" algn="l" defTabSz="1422400">
            <a:lnSpc>
              <a:spcPct val="90000"/>
            </a:lnSpc>
            <a:spcBef>
              <a:spcPct val="0"/>
            </a:spcBef>
            <a:spcAft>
              <a:spcPct val="35000"/>
            </a:spcAft>
          </a:pPr>
          <a:r>
            <a:rPr lang="id-ID" sz="3200" kern="1200" dirty="0" smtClean="0"/>
            <a:t>Saluran </a:t>
          </a:r>
          <a:r>
            <a:rPr lang="en-US" sz="3200" kern="1200" dirty="0" err="1" smtClean="0"/>
            <a:t>penyebaran</a:t>
          </a:r>
          <a:r>
            <a:rPr lang="en-US" sz="3200" kern="1200" dirty="0" smtClean="0"/>
            <a:t> </a:t>
          </a:r>
          <a:r>
            <a:rPr lang="en-US" sz="3200" kern="1200" dirty="0" err="1" smtClean="0"/>
            <a:t>melalui</a:t>
          </a:r>
          <a:r>
            <a:rPr lang="en-US" sz="3200" kern="1200" dirty="0" smtClean="0"/>
            <a:t> </a:t>
          </a:r>
          <a:r>
            <a:rPr lang="id-ID" sz="3200" kern="1200" dirty="0" smtClean="0"/>
            <a:t>Perdagangan</a:t>
          </a:r>
          <a:endParaRPr lang="en-US" sz="3200" kern="1200" dirty="0"/>
        </a:p>
      </dsp:txBody>
      <dsp:txXfrm>
        <a:off x="382693" y="190522"/>
        <a:ext cx="7772882" cy="380878"/>
      </dsp:txXfrm>
    </dsp:sp>
    <dsp:sp modelId="{8C497534-BA05-450F-8EA3-7B4E016CEB6A}">
      <dsp:nvSpPr>
        <dsp:cNvPr id="0" name=""/>
        <dsp:cNvSpPr/>
      </dsp:nvSpPr>
      <dsp:spPr>
        <a:xfrm>
          <a:off x="20640" y="142913"/>
          <a:ext cx="617336" cy="476097"/>
        </a:xfrm>
        <a:prstGeom prst="cloud">
          <a:avLst/>
        </a:prstGeom>
        <a:solidFill>
          <a:schemeClr val="l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E9220066-0856-4948-9746-028B66ECDDAC}">
      <dsp:nvSpPr>
        <dsp:cNvPr id="0" name=""/>
        <dsp:cNvSpPr/>
      </dsp:nvSpPr>
      <dsp:spPr>
        <a:xfrm>
          <a:off x="674227" y="688143"/>
          <a:ext cx="7534732" cy="528940"/>
        </a:xfrm>
        <a:prstGeom prst="rect">
          <a:avLst/>
        </a:prstGeom>
        <a:solidFill>
          <a:srgbClr val="FF00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2322" tIns="81280" rIns="81280" bIns="81280" numCol="1" spcCol="1270" anchor="ctr" anchorCtr="0">
          <a:noAutofit/>
        </a:bodyPr>
        <a:lstStyle/>
        <a:p>
          <a:pPr lvl="0" algn="l" defTabSz="1422400">
            <a:lnSpc>
              <a:spcPct val="90000"/>
            </a:lnSpc>
            <a:spcBef>
              <a:spcPct val="0"/>
            </a:spcBef>
            <a:spcAft>
              <a:spcPct val="35000"/>
            </a:spcAft>
          </a:pPr>
          <a:r>
            <a:rPr lang="id-ID" sz="3200" kern="1200" dirty="0" smtClean="0"/>
            <a:t>Saluran</a:t>
          </a:r>
          <a:r>
            <a:rPr lang="en-US" sz="3200" kern="1200" dirty="0" smtClean="0"/>
            <a:t> </a:t>
          </a:r>
          <a:r>
            <a:rPr lang="en-US" sz="3200" kern="1200" dirty="0" err="1" smtClean="0"/>
            <a:t>penyebaran</a:t>
          </a:r>
          <a:r>
            <a:rPr lang="en-US" sz="3200" kern="1200" dirty="0" smtClean="0"/>
            <a:t> </a:t>
          </a:r>
          <a:r>
            <a:rPr lang="en-US" sz="3200" kern="1200" dirty="0" err="1" smtClean="0"/>
            <a:t>melaui</a:t>
          </a:r>
          <a:r>
            <a:rPr lang="en-US" sz="3200" kern="1200" dirty="0" smtClean="0"/>
            <a:t> </a:t>
          </a:r>
          <a:r>
            <a:rPr lang="id-ID" sz="3200" kern="1200" dirty="0" smtClean="0"/>
            <a:t>Pernikahan</a:t>
          </a:r>
          <a:endParaRPr lang="en-US" sz="3200" kern="1200" dirty="0"/>
        </a:p>
      </dsp:txBody>
      <dsp:txXfrm>
        <a:off x="674227" y="688143"/>
        <a:ext cx="7534732" cy="528940"/>
      </dsp:txXfrm>
    </dsp:sp>
    <dsp:sp modelId="{B6F29668-92B9-4ED7-90F3-A72EC0F9299E}">
      <dsp:nvSpPr>
        <dsp:cNvPr id="0" name=""/>
        <dsp:cNvSpPr/>
      </dsp:nvSpPr>
      <dsp:spPr>
        <a:xfrm>
          <a:off x="436178" y="714565"/>
          <a:ext cx="476097" cy="476097"/>
        </a:xfrm>
        <a:prstGeom prst="ellipse">
          <a:avLst/>
        </a:prstGeom>
        <a:solidFill>
          <a:schemeClr val="l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BC0E9A0B-4C2F-41A2-A4F4-AF630F0F226D}">
      <dsp:nvSpPr>
        <dsp:cNvPr id="0" name=""/>
        <dsp:cNvSpPr/>
      </dsp:nvSpPr>
      <dsp:spPr>
        <a:xfrm>
          <a:off x="863241" y="1238139"/>
          <a:ext cx="7345718" cy="571416"/>
        </a:xfrm>
        <a:prstGeom prst="rect">
          <a:avLst/>
        </a:prstGeom>
        <a:solidFill>
          <a:srgbClr val="00B0F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2322" tIns="81280" rIns="81280" bIns="81280" numCol="1" spcCol="1270" anchor="ctr" anchorCtr="0">
          <a:noAutofit/>
        </a:bodyPr>
        <a:lstStyle/>
        <a:p>
          <a:pPr lvl="0" algn="l" defTabSz="1422400">
            <a:lnSpc>
              <a:spcPct val="90000"/>
            </a:lnSpc>
            <a:spcBef>
              <a:spcPct val="0"/>
            </a:spcBef>
            <a:spcAft>
              <a:spcPct val="35000"/>
            </a:spcAft>
          </a:pPr>
          <a:r>
            <a:rPr lang="id-ID" sz="3200" kern="1200" dirty="0" smtClean="0"/>
            <a:t>Saluran </a:t>
          </a:r>
          <a:r>
            <a:rPr lang="en-US" sz="3200" kern="1200" dirty="0" smtClean="0"/>
            <a:t> </a:t>
          </a:r>
          <a:r>
            <a:rPr lang="en-US" sz="3200" kern="1200" dirty="0" err="1" smtClean="0"/>
            <a:t>penyebaran</a:t>
          </a:r>
          <a:r>
            <a:rPr lang="en-US" sz="3200" kern="1200" dirty="0" smtClean="0"/>
            <a:t> </a:t>
          </a:r>
          <a:r>
            <a:rPr lang="en-US" sz="3200" kern="1200" dirty="0" err="1" smtClean="0"/>
            <a:t>melaui</a:t>
          </a:r>
          <a:r>
            <a:rPr lang="en-US" sz="3200" kern="1200" dirty="0" smtClean="0"/>
            <a:t> </a:t>
          </a:r>
          <a:r>
            <a:rPr lang="id-ID" sz="3200" kern="1200" dirty="0" smtClean="0"/>
            <a:t>Pendidikan</a:t>
          </a:r>
          <a:endParaRPr lang="en-US" sz="3200" kern="1200" dirty="0"/>
        </a:p>
      </dsp:txBody>
      <dsp:txXfrm>
        <a:off x="863241" y="1238139"/>
        <a:ext cx="7345718" cy="571416"/>
      </dsp:txXfrm>
    </dsp:sp>
    <dsp:sp modelId="{36DB6E27-4256-4F91-8DB3-7173C2DFADF4}">
      <dsp:nvSpPr>
        <dsp:cNvPr id="0" name=""/>
        <dsp:cNvSpPr/>
      </dsp:nvSpPr>
      <dsp:spPr>
        <a:xfrm>
          <a:off x="625193" y="1285798"/>
          <a:ext cx="476097" cy="476097"/>
        </a:xfrm>
        <a:prstGeom prst="ellipse">
          <a:avLst/>
        </a:prstGeom>
        <a:solidFill>
          <a:schemeClr val="l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D6DAE883-5922-4BC5-B3FB-4A41092190EC}">
      <dsp:nvSpPr>
        <dsp:cNvPr id="0" name=""/>
        <dsp:cNvSpPr/>
      </dsp:nvSpPr>
      <dsp:spPr>
        <a:xfrm>
          <a:off x="944232" y="1891714"/>
          <a:ext cx="7285367" cy="518420"/>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2322" tIns="81280" rIns="81280" bIns="81280" numCol="1" spcCol="1270" anchor="ctr" anchorCtr="0">
          <a:noAutofit/>
        </a:bodyPr>
        <a:lstStyle/>
        <a:p>
          <a:pPr lvl="0" algn="l" defTabSz="1422400">
            <a:lnSpc>
              <a:spcPct val="90000"/>
            </a:lnSpc>
            <a:spcBef>
              <a:spcPct val="0"/>
            </a:spcBef>
            <a:spcAft>
              <a:spcPct val="35000"/>
            </a:spcAft>
          </a:pPr>
          <a:r>
            <a:rPr lang="id-ID" sz="3200" kern="1200" dirty="0" smtClean="0"/>
            <a:t>Saluran </a:t>
          </a:r>
          <a:r>
            <a:rPr lang="en-US" sz="3200" kern="1200" dirty="0" err="1" smtClean="0"/>
            <a:t>penyebaran</a:t>
          </a:r>
          <a:r>
            <a:rPr lang="en-US" sz="3200" kern="1200" dirty="0" smtClean="0"/>
            <a:t> </a:t>
          </a:r>
          <a:r>
            <a:rPr lang="en-US" sz="3200" kern="1200" dirty="0" err="1" smtClean="0"/>
            <a:t>melalui</a:t>
          </a:r>
          <a:r>
            <a:rPr lang="en-US" sz="3200" kern="1200" dirty="0" smtClean="0"/>
            <a:t> </a:t>
          </a:r>
          <a:r>
            <a:rPr lang="id-ID" sz="3200" kern="1200" dirty="0" smtClean="0"/>
            <a:t>Tasawuf</a:t>
          </a:r>
          <a:endParaRPr lang="en-US" sz="3200" kern="1200" dirty="0"/>
        </a:p>
      </dsp:txBody>
      <dsp:txXfrm>
        <a:off x="944232" y="1891714"/>
        <a:ext cx="7285367" cy="518420"/>
      </dsp:txXfrm>
    </dsp:sp>
    <dsp:sp modelId="{BA602B3E-0C30-42DD-A8F5-C41234B9F495}">
      <dsp:nvSpPr>
        <dsp:cNvPr id="0" name=""/>
        <dsp:cNvSpPr/>
      </dsp:nvSpPr>
      <dsp:spPr>
        <a:xfrm>
          <a:off x="685543" y="1857451"/>
          <a:ext cx="476097" cy="476097"/>
        </a:xfrm>
        <a:prstGeom prst="ellipse">
          <a:avLst/>
        </a:prstGeom>
        <a:solidFill>
          <a:schemeClr val="l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E4F550C8-4940-4A13-B443-3A43C264C8D4}">
      <dsp:nvSpPr>
        <dsp:cNvPr id="0" name=""/>
        <dsp:cNvSpPr/>
      </dsp:nvSpPr>
      <dsp:spPr>
        <a:xfrm>
          <a:off x="863241" y="2365679"/>
          <a:ext cx="7345718" cy="602945"/>
        </a:xfrm>
        <a:prstGeom prst="rect">
          <a:avLst/>
        </a:prstGeom>
        <a:solidFill>
          <a:srgbClr val="00206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2322" tIns="81280" rIns="81280" bIns="81280" numCol="1" spcCol="1270" anchor="ctr" anchorCtr="0">
          <a:noAutofit/>
        </a:bodyPr>
        <a:lstStyle/>
        <a:p>
          <a:pPr lvl="0" algn="l" defTabSz="1422400">
            <a:lnSpc>
              <a:spcPct val="90000"/>
            </a:lnSpc>
            <a:spcBef>
              <a:spcPct val="0"/>
            </a:spcBef>
            <a:spcAft>
              <a:spcPct val="35000"/>
            </a:spcAft>
          </a:pPr>
          <a:r>
            <a:rPr lang="id-ID" sz="3200" kern="1200" dirty="0" smtClean="0"/>
            <a:t>Saluran </a:t>
          </a:r>
          <a:r>
            <a:rPr lang="en-US" sz="3200" kern="1200" dirty="0" err="1" smtClean="0"/>
            <a:t>penyebaran</a:t>
          </a:r>
          <a:r>
            <a:rPr lang="en-US" sz="3200" kern="1200" dirty="0" smtClean="0"/>
            <a:t> </a:t>
          </a:r>
          <a:r>
            <a:rPr lang="en-US" sz="3200" kern="1200" dirty="0" err="1" smtClean="0"/>
            <a:t>melaui</a:t>
          </a:r>
          <a:r>
            <a:rPr lang="en-US" sz="3200" kern="1200" dirty="0" smtClean="0"/>
            <a:t> </a:t>
          </a:r>
          <a:r>
            <a:rPr lang="id-ID" sz="3200" kern="1200" dirty="0" smtClean="0"/>
            <a:t>Kesenian</a:t>
          </a:r>
          <a:endParaRPr lang="en-US" sz="3200" kern="1200" dirty="0"/>
        </a:p>
      </dsp:txBody>
      <dsp:txXfrm>
        <a:off x="863241" y="2365679"/>
        <a:ext cx="7345718" cy="602945"/>
      </dsp:txXfrm>
    </dsp:sp>
    <dsp:sp modelId="{9639ECE5-DDEB-41C1-9C98-3DA3D212EF85}">
      <dsp:nvSpPr>
        <dsp:cNvPr id="0" name=""/>
        <dsp:cNvSpPr/>
      </dsp:nvSpPr>
      <dsp:spPr>
        <a:xfrm>
          <a:off x="625193" y="2429103"/>
          <a:ext cx="476097" cy="476097"/>
        </a:xfrm>
        <a:prstGeom prst="ellipse">
          <a:avLst/>
        </a:prstGeom>
        <a:solidFill>
          <a:schemeClr val="l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557BB8C8-2934-4253-889A-EC4309EB5548}">
      <dsp:nvSpPr>
        <dsp:cNvPr id="0" name=""/>
        <dsp:cNvSpPr/>
      </dsp:nvSpPr>
      <dsp:spPr>
        <a:xfrm>
          <a:off x="674227" y="2926063"/>
          <a:ext cx="7534732" cy="624643"/>
        </a:xfrm>
        <a:prstGeom prst="rect">
          <a:avLst/>
        </a:prstGeom>
        <a:solidFill>
          <a:srgbClr val="7030A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2322" tIns="81280" rIns="81280" bIns="81280" numCol="1" spcCol="1270" anchor="ctr" anchorCtr="0">
          <a:noAutofit/>
        </a:bodyPr>
        <a:lstStyle/>
        <a:p>
          <a:pPr lvl="0" algn="l" defTabSz="1422400">
            <a:lnSpc>
              <a:spcPct val="90000"/>
            </a:lnSpc>
            <a:spcBef>
              <a:spcPct val="0"/>
            </a:spcBef>
            <a:spcAft>
              <a:spcPct val="35000"/>
            </a:spcAft>
          </a:pPr>
          <a:r>
            <a:rPr lang="id-ID" sz="3200" kern="1200" dirty="0" smtClean="0"/>
            <a:t>Saluran</a:t>
          </a:r>
          <a:r>
            <a:rPr lang="en-US" sz="3200" kern="1200" dirty="0" smtClean="0"/>
            <a:t> </a:t>
          </a:r>
          <a:r>
            <a:rPr lang="en-US" sz="3200" kern="1200" dirty="0" err="1" smtClean="0"/>
            <a:t>penyebaran</a:t>
          </a:r>
          <a:r>
            <a:rPr lang="en-US" sz="3200" kern="1200" dirty="0" smtClean="0"/>
            <a:t> </a:t>
          </a:r>
          <a:r>
            <a:rPr lang="en-US" sz="3200" kern="1200" dirty="0" err="1" smtClean="0"/>
            <a:t>melaui</a:t>
          </a:r>
          <a:r>
            <a:rPr lang="id-ID" sz="3200" kern="1200" dirty="0" smtClean="0"/>
            <a:t> Kesenian</a:t>
          </a:r>
          <a:endParaRPr lang="en-US" sz="3200" kern="1200" dirty="0"/>
        </a:p>
      </dsp:txBody>
      <dsp:txXfrm>
        <a:off x="674227" y="2926063"/>
        <a:ext cx="7534732" cy="624643"/>
      </dsp:txXfrm>
    </dsp:sp>
    <dsp:sp modelId="{8AD12017-B39F-45C0-B7BD-5CD6E4111524}">
      <dsp:nvSpPr>
        <dsp:cNvPr id="0" name=""/>
        <dsp:cNvSpPr/>
      </dsp:nvSpPr>
      <dsp:spPr>
        <a:xfrm>
          <a:off x="436178" y="3000336"/>
          <a:ext cx="476097" cy="476097"/>
        </a:xfrm>
        <a:prstGeom prst="ellipse">
          <a:avLst/>
        </a:prstGeom>
        <a:solidFill>
          <a:schemeClr val="l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932D9B84-D879-4084-A238-3210DD52BFE5}">
      <dsp:nvSpPr>
        <dsp:cNvPr id="0" name=""/>
        <dsp:cNvSpPr/>
      </dsp:nvSpPr>
      <dsp:spPr>
        <a:xfrm>
          <a:off x="329308" y="3545493"/>
          <a:ext cx="7879651" cy="529089"/>
        </a:xfrm>
        <a:prstGeom prst="rect">
          <a:avLst/>
        </a:prstGeom>
        <a:solidFill>
          <a:srgbClr val="00B05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2322" tIns="81280" rIns="81280" bIns="81280" numCol="1" spcCol="1270" anchor="ctr" anchorCtr="0">
          <a:noAutofit/>
        </a:bodyPr>
        <a:lstStyle/>
        <a:p>
          <a:pPr lvl="0" algn="l" defTabSz="1422400">
            <a:lnSpc>
              <a:spcPct val="90000"/>
            </a:lnSpc>
            <a:spcBef>
              <a:spcPct val="0"/>
            </a:spcBef>
            <a:spcAft>
              <a:spcPct val="35000"/>
            </a:spcAft>
          </a:pPr>
          <a:r>
            <a:rPr lang="en-US" sz="3200" kern="1200" dirty="0" err="1" smtClean="0"/>
            <a:t>Saluran</a:t>
          </a:r>
          <a:r>
            <a:rPr lang="en-US" sz="3200" kern="1200" dirty="0" smtClean="0"/>
            <a:t> </a:t>
          </a:r>
          <a:r>
            <a:rPr lang="en-US" sz="3200" kern="1200" dirty="0" err="1" smtClean="0"/>
            <a:t>penyebaran</a:t>
          </a:r>
          <a:r>
            <a:rPr lang="en-US" sz="3200" kern="1200" dirty="0" smtClean="0"/>
            <a:t> </a:t>
          </a:r>
          <a:r>
            <a:rPr lang="en-US" sz="3200" kern="1200" dirty="0" err="1" smtClean="0"/>
            <a:t>melalui</a:t>
          </a:r>
          <a:r>
            <a:rPr lang="en-US" sz="3200" kern="1200" dirty="0" smtClean="0"/>
            <a:t> </a:t>
          </a:r>
          <a:r>
            <a:rPr lang="id-ID" sz="3200" kern="1200" dirty="0" smtClean="0"/>
            <a:t>Politik</a:t>
          </a:r>
          <a:endParaRPr lang="en-US" sz="3200" kern="1200" dirty="0"/>
        </a:p>
      </dsp:txBody>
      <dsp:txXfrm>
        <a:off x="329308" y="3545493"/>
        <a:ext cx="7879651" cy="529089"/>
      </dsp:txXfrm>
    </dsp:sp>
    <dsp:sp modelId="{54D63F12-AB4A-4611-A489-E125E0CD63E0}">
      <dsp:nvSpPr>
        <dsp:cNvPr id="0" name=""/>
        <dsp:cNvSpPr/>
      </dsp:nvSpPr>
      <dsp:spPr>
        <a:xfrm>
          <a:off x="91259" y="3571989"/>
          <a:ext cx="476097" cy="476097"/>
        </a:xfrm>
        <a:prstGeom prst="ellipse">
          <a:avLst/>
        </a:prstGeom>
        <a:solidFill>
          <a:schemeClr val="l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2.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4" name="Title 13"/>
          <p:cNvSpPr>
            <a:spLocks noGrp="1"/>
          </p:cNvSpPr>
          <p:nvPr>
            <p:ph type="ctrTitle"/>
          </p:nvPr>
        </p:nvSpPr>
        <p:spPr>
          <a:xfrm>
            <a:off x="1432560" y="359898"/>
            <a:ext cx="7406640" cy="1472184"/>
          </a:xfrm>
        </p:spPr>
        <p:txBody>
          <a:bodyPr anchor="b"/>
          <a:lstStyle>
            <a:lvl1pPr algn="l">
              <a:defRPr/>
            </a:lvl1pPr>
            <a:extLst/>
          </a:lstStyle>
          <a:p>
            <a:r>
              <a:rPr kumimoji="0" lang="en-US" smtClean="0"/>
              <a:t>Click to edit Master title style</a:t>
            </a:r>
            <a:endParaRPr kumimoji="0" lang="en-US"/>
          </a:p>
        </p:txBody>
      </p:sp>
      <p:sp>
        <p:nvSpPr>
          <p:cNvPr id="22" name="Subtitl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7" name="Date Placeholder 6"/>
          <p:cNvSpPr>
            <a:spLocks noGrp="1"/>
          </p:cNvSpPr>
          <p:nvPr>
            <p:ph type="dt" sz="half" idx="10"/>
          </p:nvPr>
        </p:nvSpPr>
        <p:spPr/>
        <p:txBody>
          <a:bodyPr/>
          <a:lstStyle>
            <a:extLst/>
          </a:lstStyle>
          <a:p>
            <a:fld id="{4C2592AE-E3C5-4A92-9A51-2512CED0DA1E}" type="datetimeFigureOut">
              <a:rPr lang="en-US" smtClean="0"/>
              <a:t>10/14/2021</a:t>
            </a:fld>
            <a:endParaRPr lang="en-US"/>
          </a:p>
        </p:txBody>
      </p:sp>
      <p:sp>
        <p:nvSpPr>
          <p:cNvPr id="20" name="Footer Placeholder 19"/>
          <p:cNvSpPr>
            <a:spLocks noGrp="1"/>
          </p:cNvSpPr>
          <p:nvPr>
            <p:ph type="ftr" sz="quarter" idx="11"/>
          </p:nvPr>
        </p:nvSpPr>
        <p:spPr/>
        <p:txBody>
          <a:bodyPr/>
          <a:lstStyle>
            <a:extLst/>
          </a:lstStyle>
          <a:p>
            <a:endParaRPr lang="en-US"/>
          </a:p>
        </p:txBody>
      </p:sp>
      <p:sp>
        <p:nvSpPr>
          <p:cNvPr id="10" name="Slide Number Placeholder 9"/>
          <p:cNvSpPr>
            <a:spLocks noGrp="1"/>
          </p:cNvSpPr>
          <p:nvPr>
            <p:ph type="sldNum" sz="quarter" idx="12"/>
          </p:nvPr>
        </p:nvSpPr>
        <p:spPr/>
        <p:txBody>
          <a:bodyPr/>
          <a:lstStyle>
            <a:extLst/>
          </a:lstStyle>
          <a:p>
            <a:fld id="{66BCAB07-8CB1-4A81-98E2-E5716F9CAA80}" type="slidenum">
              <a:rPr lang="en-US" smtClean="0"/>
              <a:t>‹#›</a:t>
            </a:fld>
            <a:endParaRPr lang="en-US"/>
          </a:p>
        </p:txBody>
      </p:sp>
      <p:sp>
        <p:nvSpPr>
          <p:cNvPr id="8" name="Oval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4C2592AE-E3C5-4A92-9A51-2512CED0DA1E}" type="datetimeFigureOut">
              <a:rPr lang="en-US" smtClean="0"/>
              <a:t>10/14/2021</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66BCAB07-8CB1-4A81-98E2-E5716F9CAA80}"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274639"/>
            <a:ext cx="18288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1143000" y="274640"/>
            <a:ext cx="55626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4C2592AE-E3C5-4A92-9A51-2512CED0DA1E}" type="datetimeFigureOut">
              <a:rPr lang="en-US" smtClean="0"/>
              <a:t>10/14/2021</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66BCAB07-8CB1-4A81-98E2-E5716F9CAA80}"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4C2592AE-E3C5-4A92-9A51-2512CED0DA1E}" type="datetimeFigureOut">
              <a:rPr lang="en-US" smtClean="0"/>
              <a:t>10/14/2021</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66BCAB07-8CB1-4A81-98E2-E5716F9CAA80}"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4C2592AE-E3C5-4A92-9A51-2512CED0DA1E}" type="datetimeFigureOut">
              <a:rPr lang="en-US" smtClean="0"/>
              <a:t>10/14/2021</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66BCAB07-8CB1-4A81-98E2-E5716F9CAA80}" type="slidenum">
              <a:rPr lang="en-US" smtClean="0"/>
              <a:t>‹#›</a:t>
            </a:fld>
            <a:endParaRPr lang="en-US"/>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4C2592AE-E3C5-4A92-9A51-2512CED0DA1E}" type="datetimeFigureOut">
              <a:rPr lang="en-US" smtClean="0"/>
              <a:t>10/14/2021</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66BCAB07-8CB1-4A81-98E2-E5716F9CAA80}"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4C2592AE-E3C5-4A92-9A51-2512CED0DA1E}" type="datetimeFigureOut">
              <a:rPr lang="en-US" smtClean="0"/>
              <a:t>10/14/2021</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66BCAB07-8CB1-4A81-98E2-E5716F9CAA80}"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nchor="ct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4C2592AE-E3C5-4A92-9A51-2512CED0DA1E}" type="datetimeFigureOut">
              <a:rPr lang="en-US" smtClean="0"/>
              <a:t>10/14/2021</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66BCAB07-8CB1-4A81-98E2-E5716F9CAA80}"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ate Placeholder 1"/>
          <p:cNvSpPr>
            <a:spLocks noGrp="1"/>
          </p:cNvSpPr>
          <p:nvPr>
            <p:ph type="dt" sz="half" idx="10"/>
          </p:nvPr>
        </p:nvSpPr>
        <p:spPr/>
        <p:txBody>
          <a:bodyPr/>
          <a:lstStyle>
            <a:extLst/>
          </a:lstStyle>
          <a:p>
            <a:fld id="{4C2592AE-E3C5-4A92-9A51-2512CED0DA1E}" type="datetimeFigureOut">
              <a:rPr lang="en-US" smtClean="0"/>
              <a:t>10/14/2021</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66BCAB07-8CB1-4A81-98E2-E5716F9CAA80}" type="slidenum">
              <a:rPr lang="en-US" smtClean="0"/>
              <a:t>‹#›</a:t>
            </a:fld>
            <a:endParaRPr lang="en-US"/>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4C2592AE-E3C5-4A92-9A51-2512CED0DA1E}" type="datetimeFigureOut">
              <a:rPr lang="en-US" smtClean="0"/>
              <a:t>10/14/2021</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66BCAB07-8CB1-4A81-98E2-E5716F9CAA80}"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extLst/>
          </a:lstStyle>
          <a:p>
            <a:fld id="{4C2592AE-E3C5-4A92-9A51-2512CED0DA1E}" type="datetimeFigureOut">
              <a:rPr lang="en-US" smtClean="0"/>
              <a:t>10/14/2021</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66BCAB07-8CB1-4A81-98E2-E5716F9CAA80}" type="slidenum">
              <a:rPr lang="en-US" smtClean="0"/>
              <a:t>‹#›</a:t>
            </a:fld>
            <a:endParaRPr lang="en-US"/>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Picture Placeholder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en-US" smtClean="0"/>
              <a:t>Click icon to add picture</a:t>
            </a:r>
            <a:endParaRPr kumimoji="0" lang="en-US" dirty="0"/>
          </a:p>
        </p:txBody>
      </p:sp>
      <p:sp>
        <p:nvSpPr>
          <p:cNvPr id="9" name="Flowchart: Proces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Flowchart: Proces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Text Placeholder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ie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le Placeholder 4"/>
          <p:cNvSpPr>
            <a:spLocks noGrp="1"/>
          </p:cNvSpPr>
          <p:nvPr>
            <p:ph type="title"/>
          </p:nvPr>
        </p:nvSpPr>
        <p:spPr>
          <a:xfrm>
            <a:off x="1435608" y="274638"/>
            <a:ext cx="7498080" cy="1143000"/>
          </a:xfrm>
          <a:prstGeom prst="rect">
            <a:avLst/>
          </a:prstGeom>
        </p:spPr>
        <p:txBody>
          <a:bodyPr anchor="ctr">
            <a:normAutofit/>
          </a:bodyPr>
          <a:lstStyle>
            <a:extLst/>
          </a:lstStyle>
          <a:p>
            <a:r>
              <a:rPr kumimoji="0" lang="en-US" smtClean="0"/>
              <a:t>Click to edit Master title style</a:t>
            </a:r>
            <a:endParaRPr kumimoji="0" lang="en-US"/>
          </a:p>
        </p:txBody>
      </p:sp>
      <p:sp>
        <p:nvSpPr>
          <p:cNvPr id="9" name="Text Placeholder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4C2592AE-E3C5-4A92-9A51-2512CED0DA1E}" type="datetimeFigureOut">
              <a:rPr lang="en-US" smtClean="0"/>
              <a:t>10/14/2021</a:t>
            </a:fld>
            <a:endParaRPr lang="en-US"/>
          </a:p>
        </p:txBody>
      </p:sp>
      <p:sp>
        <p:nvSpPr>
          <p:cNvPr id="10" name="Footer Placeholder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en-US"/>
          </a:p>
        </p:txBody>
      </p:sp>
      <p:sp>
        <p:nvSpPr>
          <p:cNvPr id="22" name="Slide Number Placeholder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66BCAB07-8CB1-4A81-98E2-E5716F9CAA80}" type="slidenum">
              <a:rPr lang="en-US" smtClean="0"/>
              <a:t>‹#›</a:t>
            </a:fld>
            <a:endParaRPr lang="en-US"/>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8.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7.gif"/><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E:\doc-1\IMG-20160317-WA0036.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91150" y="152400"/>
            <a:ext cx="3219450" cy="3219450"/>
          </a:xfrm>
          <a:prstGeom prst="rect">
            <a:avLst/>
          </a:prstGeom>
          <a:noFill/>
          <a:extLst>
            <a:ext uri="{909E8E84-426E-40DD-AFC4-6F175D3DCCD1}">
              <a14:hiddenFill xmlns:a14="http://schemas.microsoft.com/office/drawing/2010/main">
                <a:solidFill>
                  <a:srgbClr val="FFFFFF"/>
                </a:solidFill>
              </a14:hiddenFill>
            </a:ext>
          </a:extLst>
        </p:spPr>
      </p:pic>
      <p:sp>
        <p:nvSpPr>
          <p:cNvPr id="3" name="Text Placeholder 2"/>
          <p:cNvSpPr>
            <a:spLocks noGrp="1"/>
          </p:cNvSpPr>
          <p:nvPr>
            <p:ph type="body" idx="1"/>
          </p:nvPr>
        </p:nvSpPr>
        <p:spPr>
          <a:xfrm>
            <a:off x="457200" y="1981200"/>
            <a:ext cx="8534400" cy="4419600"/>
          </a:xfrm>
        </p:spPr>
        <p:txBody>
          <a:bodyPr>
            <a:noAutofit/>
          </a:bodyPr>
          <a:lstStyle/>
          <a:p>
            <a:r>
              <a:rPr lang="en-US" sz="4800" b="1" dirty="0" smtClean="0">
                <a:solidFill>
                  <a:srgbClr val="FF0000"/>
                </a:solidFill>
              </a:rPr>
              <a:t>GERAKAN </a:t>
            </a:r>
            <a:r>
              <a:rPr lang="en-US" sz="4800" b="1" dirty="0" smtClean="0">
                <a:solidFill>
                  <a:srgbClr val="FF0000"/>
                </a:solidFill>
              </a:rPr>
              <a:t>ISLAM</a:t>
            </a:r>
            <a:r>
              <a:rPr lang="id-ID" sz="4800" b="1" dirty="0" smtClean="0">
                <a:solidFill>
                  <a:srgbClr val="FF0000"/>
                </a:solidFill>
              </a:rPr>
              <a:t>ISASI</a:t>
            </a:r>
            <a:endParaRPr lang="en-US" sz="4800" b="1" dirty="0" smtClean="0">
              <a:solidFill>
                <a:srgbClr val="FF0000"/>
              </a:solidFill>
            </a:endParaRPr>
          </a:p>
          <a:p>
            <a:endParaRPr lang="en-US" sz="4800" b="1" dirty="0">
              <a:solidFill>
                <a:srgbClr val="FF0000"/>
              </a:solidFill>
            </a:endParaRPr>
          </a:p>
          <a:p>
            <a:r>
              <a:rPr lang="en-US" sz="4800" b="1" dirty="0" smtClean="0">
                <a:solidFill>
                  <a:srgbClr val="FF0000"/>
                </a:solidFill>
              </a:rPr>
              <a:t>NUSANTARA</a:t>
            </a:r>
            <a:endParaRPr lang="en-US" sz="4800" b="1" dirty="0" smtClean="0">
              <a:solidFill>
                <a:srgbClr val="FF0000"/>
              </a:solidFill>
            </a:endParaRPr>
          </a:p>
          <a:p>
            <a:endParaRPr lang="en-US" sz="2400" b="1" dirty="0" smtClean="0">
              <a:solidFill>
                <a:srgbClr val="FF0000"/>
              </a:solidFill>
            </a:endParaRPr>
          </a:p>
          <a:p>
            <a:r>
              <a:rPr lang="en-US" sz="3200" dirty="0" smtClean="0">
                <a:solidFill>
                  <a:srgbClr val="FF0000"/>
                </a:solidFill>
              </a:rPr>
              <a:t>AIK III  – UMM  - </a:t>
            </a:r>
            <a:r>
              <a:rPr lang="en-US" sz="3200" dirty="0" smtClean="0">
                <a:solidFill>
                  <a:srgbClr val="FF0000"/>
                </a:solidFill>
              </a:rPr>
              <a:t>20</a:t>
            </a:r>
            <a:r>
              <a:rPr lang="id-ID" sz="3200" dirty="0" smtClean="0">
                <a:solidFill>
                  <a:srgbClr val="FF0000"/>
                </a:solidFill>
              </a:rPr>
              <a:t>21</a:t>
            </a:r>
            <a:endParaRPr lang="en-US" sz="3200" dirty="0">
              <a:solidFill>
                <a:srgbClr val="FF0000"/>
              </a:solidFill>
            </a:endParaRPr>
          </a:p>
          <a:p>
            <a:endParaRPr lang="en-US" sz="2400" b="1" dirty="0" smtClean="0"/>
          </a:p>
          <a:p>
            <a:r>
              <a:rPr lang="en-US" sz="2400" b="1" dirty="0" err="1" smtClean="0"/>
              <a:t>Oleh</a:t>
            </a:r>
            <a:r>
              <a:rPr lang="en-US" sz="2400" b="1" dirty="0" smtClean="0"/>
              <a:t> </a:t>
            </a:r>
            <a:r>
              <a:rPr lang="en-US" sz="2400" b="1" dirty="0"/>
              <a:t>: H. Imam </a:t>
            </a:r>
            <a:r>
              <a:rPr lang="en-US" sz="2400" b="1" dirty="0" err="1" smtClean="0"/>
              <a:t>Abda’I,SH,SE,MM</a:t>
            </a:r>
            <a:endParaRPr lang="en-US" sz="2400" b="1" dirty="0" smtClean="0"/>
          </a:p>
          <a:p>
            <a:endParaRPr lang="en-US" sz="2400" b="1" dirty="0"/>
          </a:p>
          <a:p>
            <a:endParaRPr lang="en-US" sz="2400" b="1" dirty="0" smtClean="0"/>
          </a:p>
          <a:p>
            <a:endParaRPr lang="en-US" sz="2400" dirty="0"/>
          </a:p>
          <a:p>
            <a:endParaRPr lang="en-US" sz="2400" dirty="0"/>
          </a:p>
        </p:txBody>
      </p:sp>
    </p:spTree>
    <p:extLst>
      <p:ext uri="{BB962C8B-B14F-4D97-AF65-F5344CB8AC3E}">
        <p14:creationId xmlns:p14="http://schemas.microsoft.com/office/powerpoint/2010/main" val="1628151443"/>
      </p:ext>
    </p:extLst>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 calcmode="lin" valueType="num">
                                      <p:cBhvr>
                                        <p:cTn id="14"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15"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16" dur="500"/>
                                        <p:tgtEl>
                                          <p:spTgt spid="3">
                                            <p:txEl>
                                              <p:pRg st="2" end="2"/>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grpId="0"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 calcmode="lin" valueType="num">
                                      <p:cBhvr>
                                        <p:cTn id="21"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22" dur="500" fill="hold"/>
                                        <p:tgtEl>
                                          <p:spTgt spid="3">
                                            <p:txEl>
                                              <p:pRg st="4" end="4"/>
                                            </p:txEl>
                                          </p:spTgt>
                                        </p:tgtEl>
                                        <p:attrNameLst>
                                          <p:attrName>ppt_h</p:attrName>
                                        </p:attrNameLst>
                                      </p:cBhvr>
                                      <p:tavLst>
                                        <p:tav tm="0">
                                          <p:val>
                                            <p:fltVal val="0"/>
                                          </p:val>
                                        </p:tav>
                                        <p:tav tm="100000">
                                          <p:val>
                                            <p:strVal val="#ppt_h"/>
                                          </p:val>
                                        </p:tav>
                                      </p:tavLst>
                                    </p:anim>
                                    <p:animEffect transition="in" filter="fade">
                                      <p:cBhvr>
                                        <p:cTn id="23" dur="500"/>
                                        <p:tgtEl>
                                          <p:spTgt spid="3">
                                            <p:txEl>
                                              <p:pRg st="4" end="4"/>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16" fill="hold" grpId="0" nodeType="clickEffect">
                                  <p:stCondLst>
                                    <p:cond delay="0"/>
                                  </p:stCondLst>
                                  <p:childTnLst>
                                    <p:set>
                                      <p:cBhvr>
                                        <p:cTn id="27" dur="1" fill="hold">
                                          <p:stCondLst>
                                            <p:cond delay="0"/>
                                          </p:stCondLst>
                                        </p:cTn>
                                        <p:tgtEl>
                                          <p:spTgt spid="3">
                                            <p:txEl>
                                              <p:pRg st="6" end="6"/>
                                            </p:txEl>
                                          </p:spTgt>
                                        </p:tgtEl>
                                        <p:attrNameLst>
                                          <p:attrName>style.visibility</p:attrName>
                                        </p:attrNameLst>
                                      </p:cBhvr>
                                      <p:to>
                                        <p:strVal val="visible"/>
                                      </p:to>
                                    </p:set>
                                    <p:anim calcmode="lin" valueType="num">
                                      <p:cBhvr>
                                        <p:cTn id="28" dur="500" fill="hold"/>
                                        <p:tgtEl>
                                          <p:spTgt spid="3">
                                            <p:txEl>
                                              <p:pRg st="6" end="6"/>
                                            </p:txEl>
                                          </p:spTgt>
                                        </p:tgtEl>
                                        <p:attrNameLst>
                                          <p:attrName>ppt_w</p:attrName>
                                        </p:attrNameLst>
                                      </p:cBhvr>
                                      <p:tavLst>
                                        <p:tav tm="0">
                                          <p:val>
                                            <p:fltVal val="0"/>
                                          </p:val>
                                        </p:tav>
                                        <p:tav tm="100000">
                                          <p:val>
                                            <p:strVal val="#ppt_w"/>
                                          </p:val>
                                        </p:tav>
                                      </p:tavLst>
                                    </p:anim>
                                    <p:anim calcmode="lin" valueType="num">
                                      <p:cBhvr>
                                        <p:cTn id="29" dur="500" fill="hold"/>
                                        <p:tgtEl>
                                          <p:spTgt spid="3">
                                            <p:txEl>
                                              <p:pRg st="6" end="6"/>
                                            </p:txEl>
                                          </p:spTgt>
                                        </p:tgtEl>
                                        <p:attrNameLst>
                                          <p:attrName>ppt_h</p:attrName>
                                        </p:attrNameLst>
                                      </p:cBhvr>
                                      <p:tavLst>
                                        <p:tav tm="0">
                                          <p:val>
                                            <p:fltVal val="0"/>
                                          </p:val>
                                        </p:tav>
                                        <p:tav tm="100000">
                                          <p:val>
                                            <p:strVal val="#ppt_h"/>
                                          </p:val>
                                        </p:tav>
                                      </p:tavLst>
                                    </p:anim>
                                    <p:animEffect transition="in" filter="fade">
                                      <p:cBhvr>
                                        <p:cTn id="30"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E:\doc-1\IMG-20151224-WA0024.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848600" y="1"/>
            <a:ext cx="1246479" cy="1219199"/>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title"/>
          </p:nvPr>
        </p:nvSpPr>
        <p:spPr>
          <a:xfrm>
            <a:off x="152400" y="228600"/>
            <a:ext cx="7498080" cy="792162"/>
          </a:xfrm>
        </p:spPr>
        <p:txBody>
          <a:bodyPr>
            <a:normAutofit fontScale="90000"/>
          </a:bodyPr>
          <a:lstStyle/>
          <a:p>
            <a:pPr lvl="0"/>
            <a:r>
              <a:rPr lang="id-ID" dirty="0">
                <a:effectLst/>
              </a:rPr>
              <a:t>Teori </a:t>
            </a:r>
            <a:r>
              <a:rPr lang="id-ID" dirty="0" smtClean="0">
                <a:effectLst/>
              </a:rPr>
              <a:t>Masuknya </a:t>
            </a:r>
            <a:r>
              <a:rPr lang="id-ID" dirty="0">
                <a:effectLst/>
              </a:rPr>
              <a:t>Islam ke Indonesia</a:t>
            </a:r>
            <a:endParaRPr lang="en-US" dirty="0">
              <a:effectLst/>
            </a:endParaRPr>
          </a:p>
        </p:txBody>
      </p:sp>
      <p:sp>
        <p:nvSpPr>
          <p:cNvPr id="3" name="Content Placeholder 2"/>
          <p:cNvSpPr>
            <a:spLocks noGrp="1"/>
          </p:cNvSpPr>
          <p:nvPr>
            <p:ph idx="1"/>
          </p:nvPr>
        </p:nvSpPr>
        <p:spPr>
          <a:xfrm>
            <a:off x="228600" y="990600"/>
            <a:ext cx="8763000" cy="5410200"/>
          </a:xfrm>
        </p:spPr>
        <p:txBody>
          <a:bodyPr>
            <a:noAutofit/>
          </a:bodyPr>
          <a:lstStyle/>
          <a:p>
            <a:r>
              <a:rPr lang="id-ID" sz="3400" dirty="0" smtClean="0"/>
              <a:t>Secara </a:t>
            </a:r>
            <a:r>
              <a:rPr lang="id-ID" sz="3400" dirty="0"/>
              <a:t>umum terdapat 3 teori besar tentang asal-usul penyebaran Islam di Indonesia, yaitu </a:t>
            </a:r>
            <a:endParaRPr lang="en-US" sz="3400" dirty="0" smtClean="0"/>
          </a:p>
          <a:p>
            <a:pPr lvl="1">
              <a:buFont typeface="Wingdings" pitchFamily="2" charset="2"/>
              <a:buChar char="Ø"/>
            </a:pPr>
            <a:r>
              <a:rPr lang="en-US" sz="3400" b="1" dirty="0"/>
              <a:t>T</a:t>
            </a:r>
            <a:r>
              <a:rPr lang="id-ID" sz="3400" b="1" dirty="0" smtClean="0"/>
              <a:t>eori </a:t>
            </a:r>
            <a:r>
              <a:rPr lang="id-ID" sz="3400" b="1" dirty="0"/>
              <a:t>Gujarat, </a:t>
            </a:r>
            <a:endParaRPr lang="en-US" sz="3400" b="1" dirty="0" smtClean="0"/>
          </a:p>
          <a:p>
            <a:pPr lvl="1">
              <a:buFont typeface="Wingdings" pitchFamily="2" charset="2"/>
              <a:buChar char="Ø"/>
            </a:pPr>
            <a:r>
              <a:rPr lang="en-US" sz="3400" b="1" dirty="0"/>
              <a:t>T</a:t>
            </a:r>
            <a:r>
              <a:rPr lang="id-ID" sz="3400" b="1" dirty="0" smtClean="0"/>
              <a:t>eori </a:t>
            </a:r>
            <a:r>
              <a:rPr lang="id-ID" sz="3400" b="1" dirty="0"/>
              <a:t>Makkah dan </a:t>
            </a:r>
            <a:endParaRPr lang="en-US" sz="3400" b="1" dirty="0" smtClean="0"/>
          </a:p>
          <a:p>
            <a:pPr lvl="1">
              <a:buFont typeface="Wingdings" pitchFamily="2" charset="2"/>
              <a:buChar char="Ø"/>
            </a:pPr>
            <a:r>
              <a:rPr lang="en-US" sz="3400" b="1" dirty="0"/>
              <a:t>T</a:t>
            </a:r>
            <a:r>
              <a:rPr lang="id-ID" sz="3400" b="1" dirty="0" smtClean="0"/>
              <a:t>eori </a:t>
            </a:r>
            <a:r>
              <a:rPr lang="id-ID" sz="3400" b="1" dirty="0"/>
              <a:t>Persia. </a:t>
            </a:r>
            <a:endParaRPr lang="en-US" sz="3400" b="1" dirty="0" smtClean="0"/>
          </a:p>
          <a:p>
            <a:pPr marL="82296" indent="0">
              <a:buNone/>
            </a:pPr>
            <a:r>
              <a:rPr lang="id-ID" sz="3400" dirty="0" smtClean="0"/>
              <a:t>Ketiga </a:t>
            </a:r>
            <a:r>
              <a:rPr lang="id-ID" sz="3400" dirty="0"/>
              <a:t>teori tersebut di atas memberikan jawaban tentang permasalahan waktu masuknya Islam ke Indonesia, asal negara dan tentang pelaku penyebar atau pembawa agama Islam ke Nusantara.</a:t>
            </a:r>
            <a:endParaRPr lang="en-US" sz="3400" dirty="0"/>
          </a:p>
        </p:txBody>
      </p:sp>
    </p:spTree>
    <p:extLst>
      <p:ext uri="{BB962C8B-B14F-4D97-AF65-F5344CB8AC3E}">
        <p14:creationId xmlns:p14="http://schemas.microsoft.com/office/powerpoint/2010/main" val="1588328761"/>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mph" presetSubtype="0" fill="hold" grpId="0" nodeType="clickEffect">
                                  <p:stCondLst>
                                    <p:cond delay="0"/>
                                  </p:stCondLst>
                                  <p:childTnLst>
                                    <p:animClr clrSpc="hsl" dir="cw">
                                      <p:cBhvr override="childStyle">
                                        <p:cTn id="6" dur="500" fill="hold"/>
                                        <p:tgtEl>
                                          <p:spTgt spid="2"/>
                                        </p:tgtEl>
                                        <p:attrNameLst>
                                          <p:attrName>style.color</p:attrName>
                                        </p:attrNameLst>
                                      </p:cBhvr>
                                      <p:by>
                                        <p:hsl h="7200000" s="0" l="0"/>
                                      </p:by>
                                    </p:animClr>
                                    <p:animClr clrSpc="hsl" dir="cw">
                                      <p:cBhvr>
                                        <p:cTn id="7" dur="500" fill="hold"/>
                                        <p:tgtEl>
                                          <p:spTgt spid="2"/>
                                        </p:tgtEl>
                                        <p:attrNameLst>
                                          <p:attrName>fillcolor</p:attrName>
                                        </p:attrNameLst>
                                      </p:cBhvr>
                                      <p:by>
                                        <p:hsl h="7200000" s="0" l="0"/>
                                      </p:by>
                                    </p:animClr>
                                    <p:animClr clrSpc="hsl" dir="cw">
                                      <p:cBhvr>
                                        <p:cTn id="8" dur="500" fill="hold"/>
                                        <p:tgtEl>
                                          <p:spTgt spid="2"/>
                                        </p:tgtEl>
                                        <p:attrNameLst>
                                          <p:attrName>stroke.color</p:attrName>
                                        </p:attrNameLst>
                                      </p:cBhvr>
                                      <p:by>
                                        <p:hsl h="7200000" s="0" l="0"/>
                                      </p:by>
                                    </p:animClr>
                                    <p:set>
                                      <p:cBhvr>
                                        <p:cTn id="9" dur="500" fill="hold"/>
                                        <p:tgtEl>
                                          <p:spTgt spid="2"/>
                                        </p:tgtEl>
                                        <p:attrNameLst>
                                          <p:attrName>fill.type</p:attrName>
                                        </p:attrNameLst>
                                      </p:cBhvr>
                                      <p:to>
                                        <p:strVal val="solid"/>
                                      </p:to>
                                    </p:set>
                                  </p:childTnLst>
                                </p:cTn>
                              </p:par>
                            </p:childTnLst>
                          </p:cTn>
                        </p:par>
                      </p:childTnLst>
                    </p:cTn>
                  </p:par>
                  <p:par>
                    <p:cTn id="10" fill="hold">
                      <p:stCondLst>
                        <p:cond delay="indefinite"/>
                      </p:stCondLst>
                      <p:childTnLst>
                        <p:par>
                          <p:cTn id="11" fill="hold">
                            <p:stCondLst>
                              <p:cond delay="0"/>
                            </p:stCondLst>
                            <p:childTnLst>
                              <p:par>
                                <p:cTn id="12" presetID="31" presetClass="entr" presetSubtype="0" fill="hold"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 calcmode="lin" valueType="num">
                                      <p:cBhvr>
                                        <p:cTn id="14"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5"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16" dur="1000" fill="hold"/>
                                        <p:tgtEl>
                                          <p:spTgt spid="3">
                                            <p:txEl>
                                              <p:pRg st="0" end="0"/>
                                            </p:txEl>
                                          </p:spTgt>
                                        </p:tgtEl>
                                        <p:attrNameLst>
                                          <p:attrName>style.rotation</p:attrName>
                                        </p:attrNameLst>
                                      </p:cBhvr>
                                      <p:tavLst>
                                        <p:tav tm="0">
                                          <p:val>
                                            <p:fltVal val="90"/>
                                          </p:val>
                                        </p:tav>
                                        <p:tav tm="100000">
                                          <p:val>
                                            <p:fltVal val="0"/>
                                          </p:val>
                                        </p:tav>
                                      </p:tavLst>
                                    </p:anim>
                                    <p:animEffect transition="in" filter="fade">
                                      <p:cBhvr>
                                        <p:cTn id="17" dur="1000"/>
                                        <p:tgtEl>
                                          <p:spTgt spid="3">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1" presetClass="entr" presetSubtype="0" fill="hold" nodeType="clickEffect">
                                  <p:stCondLst>
                                    <p:cond delay="0"/>
                                  </p:stCondLst>
                                  <p:childTnLst>
                                    <p:set>
                                      <p:cBhvr>
                                        <p:cTn id="21" dur="1" fill="hold">
                                          <p:stCondLst>
                                            <p:cond delay="0"/>
                                          </p:stCondLst>
                                        </p:cTn>
                                        <p:tgtEl>
                                          <p:spTgt spid="3">
                                            <p:txEl>
                                              <p:pRg st="1" end="1"/>
                                            </p:txEl>
                                          </p:spTgt>
                                        </p:tgtEl>
                                        <p:attrNameLst>
                                          <p:attrName>style.visibility</p:attrName>
                                        </p:attrNameLst>
                                      </p:cBhvr>
                                      <p:to>
                                        <p:strVal val="visible"/>
                                      </p:to>
                                    </p:set>
                                    <p:anim calcmode="lin" valueType="num">
                                      <p:cBhvr>
                                        <p:cTn id="22" dur="1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23" dur="1000" fill="hold"/>
                                        <p:tgtEl>
                                          <p:spTgt spid="3">
                                            <p:txEl>
                                              <p:pRg st="1" end="1"/>
                                            </p:txEl>
                                          </p:spTgt>
                                        </p:tgtEl>
                                        <p:attrNameLst>
                                          <p:attrName>ppt_h</p:attrName>
                                        </p:attrNameLst>
                                      </p:cBhvr>
                                      <p:tavLst>
                                        <p:tav tm="0">
                                          <p:val>
                                            <p:fltVal val="0"/>
                                          </p:val>
                                        </p:tav>
                                        <p:tav tm="100000">
                                          <p:val>
                                            <p:strVal val="#ppt_h"/>
                                          </p:val>
                                        </p:tav>
                                      </p:tavLst>
                                    </p:anim>
                                    <p:anim calcmode="lin" valueType="num">
                                      <p:cBhvr>
                                        <p:cTn id="24" dur="1000" fill="hold"/>
                                        <p:tgtEl>
                                          <p:spTgt spid="3">
                                            <p:txEl>
                                              <p:pRg st="1" end="1"/>
                                            </p:txEl>
                                          </p:spTgt>
                                        </p:tgtEl>
                                        <p:attrNameLst>
                                          <p:attrName>style.rotation</p:attrName>
                                        </p:attrNameLst>
                                      </p:cBhvr>
                                      <p:tavLst>
                                        <p:tav tm="0">
                                          <p:val>
                                            <p:fltVal val="90"/>
                                          </p:val>
                                        </p:tav>
                                        <p:tav tm="100000">
                                          <p:val>
                                            <p:fltVal val="0"/>
                                          </p:val>
                                        </p:tav>
                                      </p:tavLst>
                                    </p:anim>
                                    <p:animEffect transition="in" filter="fade">
                                      <p:cBhvr>
                                        <p:cTn id="25" dur="1000"/>
                                        <p:tgtEl>
                                          <p:spTgt spid="3">
                                            <p:txEl>
                                              <p:pRg st="1" end="1"/>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31" presetClass="entr" presetSubtype="0" fill="hold" nodeType="clickEffect">
                                  <p:stCondLst>
                                    <p:cond delay="0"/>
                                  </p:stCondLst>
                                  <p:childTnLst>
                                    <p:set>
                                      <p:cBhvr>
                                        <p:cTn id="29" dur="1" fill="hold">
                                          <p:stCondLst>
                                            <p:cond delay="0"/>
                                          </p:stCondLst>
                                        </p:cTn>
                                        <p:tgtEl>
                                          <p:spTgt spid="3">
                                            <p:txEl>
                                              <p:pRg st="2" end="2"/>
                                            </p:txEl>
                                          </p:spTgt>
                                        </p:tgtEl>
                                        <p:attrNameLst>
                                          <p:attrName>style.visibility</p:attrName>
                                        </p:attrNameLst>
                                      </p:cBhvr>
                                      <p:to>
                                        <p:strVal val="visible"/>
                                      </p:to>
                                    </p:set>
                                    <p:anim calcmode="lin" valueType="num">
                                      <p:cBhvr>
                                        <p:cTn id="30" dur="1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31" dur="1000" fill="hold"/>
                                        <p:tgtEl>
                                          <p:spTgt spid="3">
                                            <p:txEl>
                                              <p:pRg st="2" end="2"/>
                                            </p:txEl>
                                          </p:spTgt>
                                        </p:tgtEl>
                                        <p:attrNameLst>
                                          <p:attrName>ppt_h</p:attrName>
                                        </p:attrNameLst>
                                      </p:cBhvr>
                                      <p:tavLst>
                                        <p:tav tm="0">
                                          <p:val>
                                            <p:fltVal val="0"/>
                                          </p:val>
                                        </p:tav>
                                        <p:tav tm="100000">
                                          <p:val>
                                            <p:strVal val="#ppt_h"/>
                                          </p:val>
                                        </p:tav>
                                      </p:tavLst>
                                    </p:anim>
                                    <p:anim calcmode="lin" valueType="num">
                                      <p:cBhvr>
                                        <p:cTn id="32" dur="1000" fill="hold"/>
                                        <p:tgtEl>
                                          <p:spTgt spid="3">
                                            <p:txEl>
                                              <p:pRg st="2" end="2"/>
                                            </p:txEl>
                                          </p:spTgt>
                                        </p:tgtEl>
                                        <p:attrNameLst>
                                          <p:attrName>style.rotation</p:attrName>
                                        </p:attrNameLst>
                                      </p:cBhvr>
                                      <p:tavLst>
                                        <p:tav tm="0">
                                          <p:val>
                                            <p:fltVal val="90"/>
                                          </p:val>
                                        </p:tav>
                                        <p:tav tm="100000">
                                          <p:val>
                                            <p:fltVal val="0"/>
                                          </p:val>
                                        </p:tav>
                                      </p:tavLst>
                                    </p:anim>
                                    <p:animEffect transition="in" filter="fade">
                                      <p:cBhvr>
                                        <p:cTn id="33" dur="1000"/>
                                        <p:tgtEl>
                                          <p:spTgt spid="3">
                                            <p:txEl>
                                              <p:pRg st="2" end="2"/>
                                            </p:txEl>
                                          </p:spTgt>
                                        </p:tgtEl>
                                      </p:cBhvr>
                                    </p:animEffect>
                                  </p:childTnLst>
                                </p:cTn>
                              </p:par>
                            </p:childTnLst>
                          </p:cTn>
                        </p:par>
                      </p:childTnLst>
                    </p:cTn>
                  </p:par>
                  <p:par>
                    <p:cTn id="34" fill="hold">
                      <p:stCondLst>
                        <p:cond delay="indefinite"/>
                      </p:stCondLst>
                      <p:childTnLst>
                        <p:par>
                          <p:cTn id="35" fill="hold">
                            <p:stCondLst>
                              <p:cond delay="0"/>
                            </p:stCondLst>
                            <p:childTnLst>
                              <p:par>
                                <p:cTn id="36" presetID="31" presetClass="entr" presetSubtype="0" fill="hold" nodeType="clickEffect">
                                  <p:stCondLst>
                                    <p:cond delay="0"/>
                                  </p:stCondLst>
                                  <p:childTnLst>
                                    <p:set>
                                      <p:cBhvr>
                                        <p:cTn id="37" dur="1" fill="hold">
                                          <p:stCondLst>
                                            <p:cond delay="0"/>
                                          </p:stCondLst>
                                        </p:cTn>
                                        <p:tgtEl>
                                          <p:spTgt spid="3">
                                            <p:txEl>
                                              <p:pRg st="3" end="3"/>
                                            </p:txEl>
                                          </p:spTgt>
                                        </p:tgtEl>
                                        <p:attrNameLst>
                                          <p:attrName>style.visibility</p:attrName>
                                        </p:attrNameLst>
                                      </p:cBhvr>
                                      <p:to>
                                        <p:strVal val="visible"/>
                                      </p:to>
                                    </p:set>
                                    <p:anim calcmode="lin" valueType="num">
                                      <p:cBhvr>
                                        <p:cTn id="38" dur="1000" fill="hold"/>
                                        <p:tgtEl>
                                          <p:spTgt spid="3">
                                            <p:txEl>
                                              <p:pRg st="3" end="3"/>
                                            </p:txEl>
                                          </p:spTgt>
                                        </p:tgtEl>
                                        <p:attrNameLst>
                                          <p:attrName>ppt_w</p:attrName>
                                        </p:attrNameLst>
                                      </p:cBhvr>
                                      <p:tavLst>
                                        <p:tav tm="0">
                                          <p:val>
                                            <p:fltVal val="0"/>
                                          </p:val>
                                        </p:tav>
                                        <p:tav tm="100000">
                                          <p:val>
                                            <p:strVal val="#ppt_w"/>
                                          </p:val>
                                        </p:tav>
                                      </p:tavLst>
                                    </p:anim>
                                    <p:anim calcmode="lin" valueType="num">
                                      <p:cBhvr>
                                        <p:cTn id="39" dur="1000" fill="hold"/>
                                        <p:tgtEl>
                                          <p:spTgt spid="3">
                                            <p:txEl>
                                              <p:pRg st="3" end="3"/>
                                            </p:txEl>
                                          </p:spTgt>
                                        </p:tgtEl>
                                        <p:attrNameLst>
                                          <p:attrName>ppt_h</p:attrName>
                                        </p:attrNameLst>
                                      </p:cBhvr>
                                      <p:tavLst>
                                        <p:tav tm="0">
                                          <p:val>
                                            <p:fltVal val="0"/>
                                          </p:val>
                                        </p:tav>
                                        <p:tav tm="100000">
                                          <p:val>
                                            <p:strVal val="#ppt_h"/>
                                          </p:val>
                                        </p:tav>
                                      </p:tavLst>
                                    </p:anim>
                                    <p:anim calcmode="lin" valueType="num">
                                      <p:cBhvr>
                                        <p:cTn id="40" dur="1000" fill="hold"/>
                                        <p:tgtEl>
                                          <p:spTgt spid="3">
                                            <p:txEl>
                                              <p:pRg st="3" end="3"/>
                                            </p:txEl>
                                          </p:spTgt>
                                        </p:tgtEl>
                                        <p:attrNameLst>
                                          <p:attrName>style.rotation</p:attrName>
                                        </p:attrNameLst>
                                      </p:cBhvr>
                                      <p:tavLst>
                                        <p:tav tm="0">
                                          <p:val>
                                            <p:fltVal val="90"/>
                                          </p:val>
                                        </p:tav>
                                        <p:tav tm="100000">
                                          <p:val>
                                            <p:fltVal val="0"/>
                                          </p:val>
                                        </p:tav>
                                      </p:tavLst>
                                    </p:anim>
                                    <p:animEffect transition="in" filter="fade">
                                      <p:cBhvr>
                                        <p:cTn id="41" dur="1000"/>
                                        <p:tgtEl>
                                          <p:spTgt spid="3">
                                            <p:txEl>
                                              <p:pRg st="3" end="3"/>
                                            </p:txEl>
                                          </p:spTgt>
                                        </p:tgtEl>
                                      </p:cBhvr>
                                    </p:animEffect>
                                  </p:childTnLst>
                                </p:cTn>
                              </p:par>
                            </p:childTnLst>
                          </p:cTn>
                        </p:par>
                      </p:childTnLst>
                    </p:cTn>
                  </p:par>
                  <p:par>
                    <p:cTn id="42" fill="hold">
                      <p:stCondLst>
                        <p:cond delay="indefinite"/>
                      </p:stCondLst>
                      <p:childTnLst>
                        <p:par>
                          <p:cTn id="43" fill="hold">
                            <p:stCondLst>
                              <p:cond delay="0"/>
                            </p:stCondLst>
                            <p:childTnLst>
                              <p:par>
                                <p:cTn id="44" presetID="31" presetClass="entr" presetSubtype="0" fill="hold" nodeType="clickEffect">
                                  <p:stCondLst>
                                    <p:cond delay="0"/>
                                  </p:stCondLst>
                                  <p:childTnLst>
                                    <p:set>
                                      <p:cBhvr>
                                        <p:cTn id="45" dur="1" fill="hold">
                                          <p:stCondLst>
                                            <p:cond delay="0"/>
                                          </p:stCondLst>
                                        </p:cTn>
                                        <p:tgtEl>
                                          <p:spTgt spid="3">
                                            <p:txEl>
                                              <p:pRg st="4" end="4"/>
                                            </p:txEl>
                                          </p:spTgt>
                                        </p:tgtEl>
                                        <p:attrNameLst>
                                          <p:attrName>style.visibility</p:attrName>
                                        </p:attrNameLst>
                                      </p:cBhvr>
                                      <p:to>
                                        <p:strVal val="visible"/>
                                      </p:to>
                                    </p:set>
                                    <p:anim calcmode="lin" valueType="num">
                                      <p:cBhvr>
                                        <p:cTn id="46" dur="1000" fill="hold"/>
                                        <p:tgtEl>
                                          <p:spTgt spid="3">
                                            <p:txEl>
                                              <p:pRg st="4" end="4"/>
                                            </p:txEl>
                                          </p:spTgt>
                                        </p:tgtEl>
                                        <p:attrNameLst>
                                          <p:attrName>ppt_w</p:attrName>
                                        </p:attrNameLst>
                                      </p:cBhvr>
                                      <p:tavLst>
                                        <p:tav tm="0">
                                          <p:val>
                                            <p:fltVal val="0"/>
                                          </p:val>
                                        </p:tav>
                                        <p:tav tm="100000">
                                          <p:val>
                                            <p:strVal val="#ppt_w"/>
                                          </p:val>
                                        </p:tav>
                                      </p:tavLst>
                                    </p:anim>
                                    <p:anim calcmode="lin" valueType="num">
                                      <p:cBhvr>
                                        <p:cTn id="47" dur="1000" fill="hold"/>
                                        <p:tgtEl>
                                          <p:spTgt spid="3">
                                            <p:txEl>
                                              <p:pRg st="4" end="4"/>
                                            </p:txEl>
                                          </p:spTgt>
                                        </p:tgtEl>
                                        <p:attrNameLst>
                                          <p:attrName>ppt_h</p:attrName>
                                        </p:attrNameLst>
                                      </p:cBhvr>
                                      <p:tavLst>
                                        <p:tav tm="0">
                                          <p:val>
                                            <p:fltVal val="0"/>
                                          </p:val>
                                        </p:tav>
                                        <p:tav tm="100000">
                                          <p:val>
                                            <p:strVal val="#ppt_h"/>
                                          </p:val>
                                        </p:tav>
                                      </p:tavLst>
                                    </p:anim>
                                    <p:anim calcmode="lin" valueType="num">
                                      <p:cBhvr>
                                        <p:cTn id="48" dur="1000" fill="hold"/>
                                        <p:tgtEl>
                                          <p:spTgt spid="3">
                                            <p:txEl>
                                              <p:pRg st="4" end="4"/>
                                            </p:txEl>
                                          </p:spTgt>
                                        </p:tgtEl>
                                        <p:attrNameLst>
                                          <p:attrName>style.rotation</p:attrName>
                                        </p:attrNameLst>
                                      </p:cBhvr>
                                      <p:tavLst>
                                        <p:tav tm="0">
                                          <p:val>
                                            <p:fltVal val="90"/>
                                          </p:val>
                                        </p:tav>
                                        <p:tav tm="100000">
                                          <p:val>
                                            <p:fltVal val="0"/>
                                          </p:val>
                                        </p:tav>
                                      </p:tavLst>
                                    </p:anim>
                                    <p:animEffect transition="in" filter="fade">
                                      <p:cBhvr>
                                        <p:cTn id="49" dur="1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1331366986"/>
              </p:ext>
            </p:extLst>
          </p:nvPr>
        </p:nvGraphicFramePr>
        <p:xfrm>
          <a:off x="304800" y="2438400"/>
          <a:ext cx="8610600" cy="4191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Title 2"/>
          <p:cNvSpPr>
            <a:spLocks noGrp="1"/>
          </p:cNvSpPr>
          <p:nvPr>
            <p:ph type="title"/>
          </p:nvPr>
        </p:nvSpPr>
        <p:spPr>
          <a:xfrm>
            <a:off x="281815" y="89202"/>
            <a:ext cx="7498080" cy="520398"/>
          </a:xfrm>
        </p:spPr>
        <p:txBody>
          <a:bodyPr>
            <a:noAutofit/>
          </a:bodyPr>
          <a:lstStyle/>
          <a:p>
            <a:r>
              <a:rPr lang="id-ID" sz="4800" dirty="0"/>
              <a:t>Teori </a:t>
            </a:r>
            <a:r>
              <a:rPr lang="id-ID" sz="4800" dirty="0" smtClean="0"/>
              <a:t>Gujarat</a:t>
            </a:r>
            <a:endParaRPr lang="en-US" sz="4800" dirty="0"/>
          </a:p>
        </p:txBody>
      </p:sp>
      <p:sp>
        <p:nvSpPr>
          <p:cNvPr id="2" name="Rectangle 1"/>
          <p:cNvSpPr/>
          <p:nvPr/>
        </p:nvSpPr>
        <p:spPr>
          <a:xfrm>
            <a:off x="602673" y="685800"/>
            <a:ext cx="8382000" cy="2062103"/>
          </a:xfrm>
          <a:prstGeom prst="rect">
            <a:avLst/>
          </a:prstGeom>
        </p:spPr>
        <p:txBody>
          <a:bodyPr wrap="square">
            <a:spAutoFit/>
          </a:bodyPr>
          <a:lstStyle/>
          <a:p>
            <a:r>
              <a:rPr lang="id-ID" sz="3200" dirty="0" smtClean="0"/>
              <a:t>Teori </a:t>
            </a:r>
            <a:r>
              <a:rPr lang="id-ID" sz="3200" dirty="0"/>
              <a:t>berpendapat bahwa agama Islam masuk ke Indonesia pada abad 13 dan pembawanya berasal dari Gujarat (Cambay), India. Dasar dari teori ini adalah</a:t>
            </a:r>
            <a:endParaRPr lang="en-US" sz="3200" dirty="0"/>
          </a:p>
        </p:txBody>
      </p:sp>
    </p:spTree>
    <p:extLst>
      <p:ext uri="{BB962C8B-B14F-4D97-AF65-F5344CB8AC3E}">
        <p14:creationId xmlns:p14="http://schemas.microsoft.com/office/powerpoint/2010/main" val="284092991"/>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ircle(in)">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AsOne/>
      </p:bldGraphic>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281815" y="89202"/>
            <a:ext cx="7498080" cy="520398"/>
          </a:xfrm>
        </p:spPr>
        <p:txBody>
          <a:bodyPr>
            <a:noAutofit/>
          </a:bodyPr>
          <a:lstStyle/>
          <a:p>
            <a:r>
              <a:rPr lang="id-ID" sz="4800" dirty="0"/>
              <a:t>Teori </a:t>
            </a:r>
            <a:r>
              <a:rPr lang="id-ID" sz="4800" dirty="0" smtClean="0"/>
              <a:t>Gujarat</a:t>
            </a:r>
            <a:endParaRPr lang="en-US" sz="4800" dirty="0"/>
          </a:p>
        </p:txBody>
      </p:sp>
      <p:sp>
        <p:nvSpPr>
          <p:cNvPr id="5" name="Rectangle 4"/>
          <p:cNvSpPr/>
          <p:nvPr/>
        </p:nvSpPr>
        <p:spPr>
          <a:xfrm>
            <a:off x="152400" y="762000"/>
            <a:ext cx="8839200" cy="5262979"/>
          </a:xfrm>
          <a:prstGeom prst="rect">
            <a:avLst/>
          </a:prstGeom>
        </p:spPr>
        <p:txBody>
          <a:bodyPr wrap="square">
            <a:spAutoFit/>
          </a:bodyPr>
          <a:lstStyle/>
          <a:p>
            <a:pPr marL="539496" indent="-457200" algn="just">
              <a:buFont typeface="Wingdings" pitchFamily="2" charset="2"/>
              <a:buChar char="Ø"/>
            </a:pPr>
            <a:r>
              <a:rPr lang="id-ID" sz="2800" b="1" dirty="0"/>
              <a:t>Pendukung teori Gujarat adalah Snouck Hurgronye, WF Stutterheim dan Bernard H.M. Vlekke. Para ahli yang mendukung teori Gujarat, lebih memusatkan perhatiannya.</a:t>
            </a:r>
            <a:endParaRPr lang="en-US" sz="2800" b="1" dirty="0"/>
          </a:p>
          <a:p>
            <a:pPr marL="539496" indent="-457200" algn="just">
              <a:buFont typeface="Wingdings" pitchFamily="2" charset="2"/>
              <a:buChar char="Ø"/>
            </a:pPr>
            <a:r>
              <a:rPr lang="id-ID" sz="2800" b="1" dirty="0"/>
              <a:t>Pada saat timbulnya kekuasaan politik Islam yaitu adanya kerajaan Samudra Pasai. Hal ini juga bersumber dari keterangan Marcopolo dari Venesia (Italia) yang pernah singgah di Perlak ( Perureula) tahun 1292. Ia menceritakan bahwa di Perlak sudah  banyak penduduk yang memeluk Islam dan banyak pedagang Islam dari India yang menyebarkan ajaran Islam.</a:t>
            </a:r>
            <a:endParaRPr lang="en-US" sz="2800" b="1" dirty="0"/>
          </a:p>
        </p:txBody>
      </p:sp>
    </p:spTree>
    <p:extLst>
      <p:ext uri="{BB962C8B-B14F-4D97-AF65-F5344CB8AC3E}">
        <p14:creationId xmlns:p14="http://schemas.microsoft.com/office/powerpoint/2010/main" val="1101580681"/>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646330"/>
            <a:ext cx="8763000" cy="6135469"/>
          </a:xfrm>
        </p:spPr>
        <p:txBody>
          <a:bodyPr>
            <a:noAutofit/>
          </a:bodyPr>
          <a:lstStyle/>
          <a:p>
            <a:pPr marL="82296" indent="0">
              <a:buNone/>
            </a:pPr>
            <a:r>
              <a:rPr lang="id-ID" sz="3000" dirty="0" smtClean="0"/>
              <a:t>Teori </a:t>
            </a:r>
            <a:r>
              <a:rPr lang="id-ID" sz="3000" dirty="0"/>
              <a:t>ini berpendapat bahwa Islam masuk ke Indonesia abad 13 dan pembawanya berasal dari Persia (Iran). Dasar teori ini adalah kesamaan budaya Persia dengan budaya masyarakat Islam Indonesia seperti:</a:t>
            </a:r>
            <a:endParaRPr lang="en-US" sz="3000" dirty="0"/>
          </a:p>
          <a:p>
            <a:pPr marL="539496" lvl="0" indent="-457200">
              <a:buFont typeface="+mj-lt"/>
              <a:buAutoNum type="arabicPeriod"/>
            </a:pPr>
            <a:r>
              <a:rPr lang="id-ID" sz="3000" b="1" dirty="0"/>
              <a:t>Peringatan 10 Muharram atau Asyura atas meninggalnya Hasan dan Husein cucu Nabi Muhammad SAW, yang sangat di junjung oleh orang Syiah/Islam Iran. Di Sumatra Barat peringatan tersebut disebut dengan upacara Tabuik/Tabut. Sedangkan di pulau Jawa ditandai dengan pembuatan bubur Syuro</a:t>
            </a:r>
            <a:r>
              <a:rPr lang="id-ID" sz="3000" b="1" dirty="0" smtClean="0"/>
              <a:t>.</a:t>
            </a:r>
          </a:p>
        </p:txBody>
      </p:sp>
      <p:sp>
        <p:nvSpPr>
          <p:cNvPr id="4" name="Rectangle 3"/>
          <p:cNvSpPr/>
          <p:nvPr/>
        </p:nvSpPr>
        <p:spPr>
          <a:xfrm>
            <a:off x="228600" y="0"/>
            <a:ext cx="5181600" cy="707886"/>
          </a:xfrm>
          <a:prstGeom prst="rect">
            <a:avLst/>
          </a:prstGeom>
        </p:spPr>
        <p:txBody>
          <a:bodyPr wrap="square">
            <a:spAutoFit/>
          </a:bodyPr>
          <a:lstStyle/>
          <a:p>
            <a:r>
              <a:rPr lang="id-ID" sz="4000" b="1" dirty="0">
                <a:solidFill>
                  <a:schemeClr val="accent1">
                    <a:lumMod val="75000"/>
                  </a:schemeClr>
                </a:solidFill>
              </a:rPr>
              <a:t>Teori Persia</a:t>
            </a:r>
            <a:endParaRPr lang="en-US" sz="4000" b="1" dirty="0">
              <a:solidFill>
                <a:schemeClr val="accent1">
                  <a:lumMod val="75000"/>
                </a:schemeClr>
              </a:solidFill>
            </a:endParaRPr>
          </a:p>
        </p:txBody>
      </p:sp>
    </p:spTree>
    <p:extLst>
      <p:ext uri="{BB962C8B-B14F-4D97-AF65-F5344CB8AC3E}">
        <p14:creationId xmlns:p14="http://schemas.microsoft.com/office/powerpoint/2010/main" val="2471611354"/>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646330"/>
            <a:ext cx="8763000" cy="6135469"/>
          </a:xfrm>
        </p:spPr>
        <p:txBody>
          <a:bodyPr>
            <a:noAutofit/>
          </a:bodyPr>
          <a:lstStyle/>
          <a:p>
            <a:pPr marL="539496" lvl="0" indent="-457200">
              <a:buFont typeface="+mj-lt"/>
              <a:buAutoNum type="arabicPeriod"/>
            </a:pPr>
            <a:r>
              <a:rPr lang="id-ID" b="1" dirty="0" smtClean="0"/>
              <a:t>Kesamaan ajaran Sufi yang dianut Syaikh Siti Jennar dengan sufi dari Iran yaitu Al – H</a:t>
            </a:r>
            <a:r>
              <a:rPr lang="en-US" b="1" dirty="0" smtClean="0"/>
              <a:t>i</a:t>
            </a:r>
            <a:r>
              <a:rPr lang="id-ID" b="1" dirty="0" smtClean="0"/>
              <a:t>llaj.</a:t>
            </a:r>
            <a:endParaRPr lang="en-US" b="1" dirty="0" smtClean="0"/>
          </a:p>
          <a:p>
            <a:pPr marL="539496" lvl="0" indent="-457200">
              <a:buFont typeface="+mj-lt"/>
              <a:buAutoNum type="arabicPeriod"/>
            </a:pPr>
            <a:r>
              <a:rPr lang="id-ID" b="1" dirty="0" smtClean="0"/>
              <a:t>Penggunaan istilah bahasa Iran dalam sistem mengeja huruf Arab untuk tandatanda bunyi Harakat.</a:t>
            </a:r>
            <a:endParaRPr lang="en-US" b="1" dirty="0" smtClean="0"/>
          </a:p>
          <a:p>
            <a:pPr marL="82296" indent="0">
              <a:buNone/>
            </a:pPr>
            <a:r>
              <a:rPr lang="id-ID" dirty="0" smtClean="0"/>
              <a:t>Ketiga teori tersebut, pada dasarnya masing-masing memiliki kebenaran dan kelemahannya. Maka itu berdasarkan teori tersebut dapatlah disimpulkan bahwa Islam masuk ke Indonesia dengan jalan damai pada abad ke-7 dan mengalami perkembangannya pada abad 13.</a:t>
            </a:r>
            <a:endParaRPr lang="en-US" dirty="0"/>
          </a:p>
        </p:txBody>
      </p:sp>
      <p:sp>
        <p:nvSpPr>
          <p:cNvPr id="4" name="Rectangle 3"/>
          <p:cNvSpPr/>
          <p:nvPr/>
        </p:nvSpPr>
        <p:spPr>
          <a:xfrm>
            <a:off x="228600" y="0"/>
            <a:ext cx="5181600" cy="707886"/>
          </a:xfrm>
          <a:prstGeom prst="rect">
            <a:avLst/>
          </a:prstGeom>
        </p:spPr>
        <p:txBody>
          <a:bodyPr wrap="square">
            <a:spAutoFit/>
          </a:bodyPr>
          <a:lstStyle/>
          <a:p>
            <a:r>
              <a:rPr lang="id-ID" sz="4000" b="1" dirty="0">
                <a:solidFill>
                  <a:schemeClr val="accent1">
                    <a:lumMod val="75000"/>
                  </a:schemeClr>
                </a:solidFill>
              </a:rPr>
              <a:t>Teori Persia</a:t>
            </a:r>
            <a:endParaRPr lang="en-US" sz="4000" b="1" dirty="0">
              <a:solidFill>
                <a:schemeClr val="accent1">
                  <a:lumMod val="75000"/>
                </a:schemeClr>
              </a:solidFill>
            </a:endParaRPr>
          </a:p>
        </p:txBody>
      </p:sp>
    </p:spTree>
    <p:extLst>
      <p:ext uri="{BB962C8B-B14F-4D97-AF65-F5344CB8AC3E}">
        <p14:creationId xmlns:p14="http://schemas.microsoft.com/office/powerpoint/2010/main" val="1918199484"/>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19456" y="457200"/>
            <a:ext cx="8772144" cy="6019800"/>
          </a:xfrm>
        </p:spPr>
        <p:txBody>
          <a:bodyPr>
            <a:noAutofit/>
          </a:bodyPr>
          <a:lstStyle/>
          <a:p>
            <a:pPr marL="82296" indent="0" algn="just">
              <a:buNone/>
            </a:pPr>
            <a:r>
              <a:rPr lang="id-ID" dirty="0" smtClean="0"/>
              <a:t>Teori </a:t>
            </a:r>
            <a:r>
              <a:rPr lang="id-ID" dirty="0"/>
              <a:t>ini merupakan teori baru yang muncul sebagai sanggahan terhadap teori lama yaitu teori Gujarat. Teori Makkah berpendapat bahwa Islam masuk ke Indonesia pada abad ke 7 dan pembawanya berasal dari Arab (Mesir). Dasar teori ini adalah:</a:t>
            </a:r>
            <a:endParaRPr lang="en-US" dirty="0"/>
          </a:p>
          <a:p>
            <a:pPr marL="539496" lvl="0" indent="-457200" algn="just">
              <a:buFont typeface="+mj-lt"/>
              <a:buAutoNum type="arabicPeriod"/>
            </a:pPr>
            <a:r>
              <a:rPr lang="id-ID" b="1" dirty="0"/>
              <a:t>Pada abad ke 7 yaitu tahun 674 di pantai barat Sumatera sudah terdapat perkampungan Islam (Arab); dengan pertimbangan bahwa pedagang Arab sudah mendirikan perkampungan di Kanton sejak abad ke-4. Hal ini juga sesuai dengan berita Cina</a:t>
            </a:r>
            <a:r>
              <a:rPr lang="id-ID" b="1" dirty="0" smtClean="0"/>
              <a:t>.</a:t>
            </a:r>
            <a:endParaRPr lang="en-US" b="1" dirty="0"/>
          </a:p>
        </p:txBody>
      </p:sp>
      <p:sp>
        <p:nvSpPr>
          <p:cNvPr id="2" name="Rectangle 1"/>
          <p:cNvSpPr/>
          <p:nvPr/>
        </p:nvSpPr>
        <p:spPr>
          <a:xfrm>
            <a:off x="304800" y="-152400"/>
            <a:ext cx="4953000" cy="769441"/>
          </a:xfrm>
          <a:prstGeom prst="rect">
            <a:avLst/>
          </a:prstGeom>
        </p:spPr>
        <p:txBody>
          <a:bodyPr wrap="square">
            <a:spAutoFit/>
          </a:bodyPr>
          <a:lstStyle/>
          <a:p>
            <a:r>
              <a:rPr lang="id-ID" sz="4400" dirty="0">
                <a:solidFill>
                  <a:schemeClr val="accent1">
                    <a:lumMod val="75000"/>
                  </a:schemeClr>
                </a:solidFill>
              </a:rPr>
              <a:t>Teori Makkah</a:t>
            </a:r>
            <a:endParaRPr lang="en-US" sz="4400" dirty="0">
              <a:solidFill>
                <a:schemeClr val="accent1">
                  <a:lumMod val="75000"/>
                </a:schemeClr>
              </a:solidFill>
            </a:endParaRPr>
          </a:p>
        </p:txBody>
      </p:sp>
    </p:spTree>
    <p:extLst>
      <p:ext uri="{BB962C8B-B14F-4D97-AF65-F5344CB8AC3E}">
        <p14:creationId xmlns:p14="http://schemas.microsoft.com/office/powerpoint/2010/main" val="3069492661"/>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19456" y="457200"/>
            <a:ext cx="8772144" cy="6019800"/>
          </a:xfrm>
        </p:spPr>
        <p:txBody>
          <a:bodyPr>
            <a:noAutofit/>
          </a:bodyPr>
          <a:lstStyle/>
          <a:p>
            <a:pPr marL="539496" lvl="0" indent="-457200" algn="just">
              <a:buFont typeface="+mj-lt"/>
              <a:buAutoNum type="arabicPeriod"/>
            </a:pPr>
            <a:r>
              <a:rPr lang="id-ID" sz="2800" b="1" dirty="0" smtClean="0"/>
              <a:t>Kerajaan </a:t>
            </a:r>
            <a:r>
              <a:rPr lang="id-ID" sz="2800" b="1" dirty="0"/>
              <a:t>Samudra Pasai menganut aliran mazhab Syafi’i, dimana pengaruh mazhab Syafi’i terbesar pada waktu itu adalah Mesir dan Mekkah. Sedangkan Gujarat/India adalah penganut mazhab Hanafi.</a:t>
            </a:r>
            <a:endParaRPr lang="en-US" sz="2800" b="1" dirty="0"/>
          </a:p>
          <a:p>
            <a:pPr marL="539496" lvl="0" indent="-457200" algn="just">
              <a:buFont typeface="+mj-lt"/>
              <a:buAutoNum type="arabicPeriod"/>
            </a:pPr>
            <a:r>
              <a:rPr lang="id-ID" sz="2800" b="1" dirty="0"/>
              <a:t>Raja-raja Samudra Pasai menggunakan gelar Al malik, yaitu gelar tersebut berasal dari Mesir.</a:t>
            </a:r>
            <a:endParaRPr lang="en-US" sz="2800" b="1" dirty="0"/>
          </a:p>
          <a:p>
            <a:pPr marL="82296" indent="0" algn="just">
              <a:buNone/>
            </a:pPr>
            <a:r>
              <a:rPr lang="id-ID" sz="2800" dirty="0"/>
              <a:t>Pendukung teori Makkah ini adalah Hamka, Van Leur dan T.W. Arnold. Para ahli yang mendukung teori ini menyatakan bahwa abad 13 sudah berdiri kekuasaan politik Islam, jadi masuknya ke Indonesia terjadi jauh sebelumnya yaitu abad ke 7 dan yang berperan besar terhadap proses penyebarannya adalah bangsa Arab sendiri.</a:t>
            </a:r>
            <a:endParaRPr lang="en-US" sz="2800" dirty="0"/>
          </a:p>
        </p:txBody>
      </p:sp>
      <p:sp>
        <p:nvSpPr>
          <p:cNvPr id="2" name="Rectangle 1"/>
          <p:cNvSpPr/>
          <p:nvPr/>
        </p:nvSpPr>
        <p:spPr>
          <a:xfrm>
            <a:off x="304800" y="-152400"/>
            <a:ext cx="4953000" cy="769441"/>
          </a:xfrm>
          <a:prstGeom prst="rect">
            <a:avLst/>
          </a:prstGeom>
        </p:spPr>
        <p:txBody>
          <a:bodyPr wrap="square">
            <a:spAutoFit/>
          </a:bodyPr>
          <a:lstStyle/>
          <a:p>
            <a:r>
              <a:rPr lang="id-ID" sz="4400" dirty="0">
                <a:solidFill>
                  <a:schemeClr val="accent1">
                    <a:lumMod val="75000"/>
                  </a:schemeClr>
                </a:solidFill>
              </a:rPr>
              <a:t>Teori Makkah</a:t>
            </a:r>
            <a:endParaRPr lang="en-US" sz="4400" dirty="0">
              <a:solidFill>
                <a:schemeClr val="accent1">
                  <a:lumMod val="75000"/>
                </a:schemeClr>
              </a:solidFill>
            </a:endParaRPr>
          </a:p>
        </p:txBody>
      </p:sp>
    </p:spTree>
    <p:extLst>
      <p:ext uri="{BB962C8B-B14F-4D97-AF65-F5344CB8AC3E}">
        <p14:creationId xmlns:p14="http://schemas.microsoft.com/office/powerpoint/2010/main" val="2157677664"/>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943532894"/>
              </p:ext>
            </p:extLst>
          </p:nvPr>
        </p:nvGraphicFramePr>
        <p:xfrm>
          <a:off x="762000" y="990600"/>
          <a:ext cx="8229600" cy="4191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Rectangle 4"/>
          <p:cNvSpPr/>
          <p:nvPr/>
        </p:nvSpPr>
        <p:spPr>
          <a:xfrm>
            <a:off x="152400" y="-2635"/>
            <a:ext cx="8991600" cy="1477328"/>
          </a:xfrm>
          <a:prstGeom prst="rect">
            <a:avLst/>
          </a:prstGeom>
        </p:spPr>
        <p:txBody>
          <a:bodyPr wrap="square">
            <a:spAutoFit/>
          </a:bodyPr>
          <a:lstStyle/>
          <a:p>
            <a:r>
              <a:rPr lang="id-ID" sz="3000" dirty="0"/>
              <a:t>Dari Paparan diatas, dapat dijelaskan bahwa tersebarnya Islam ke Indonesia adalah melalui saluran-saluran sebagai berikut :</a:t>
            </a:r>
            <a:endParaRPr lang="en-US" sz="3000" dirty="0"/>
          </a:p>
        </p:txBody>
      </p:sp>
      <p:grpSp>
        <p:nvGrpSpPr>
          <p:cNvPr id="6" name="Group 5"/>
          <p:cNvGrpSpPr/>
          <p:nvPr/>
        </p:nvGrpSpPr>
        <p:grpSpPr>
          <a:xfrm>
            <a:off x="673738" y="5292436"/>
            <a:ext cx="8241662" cy="529089"/>
            <a:chOff x="329308" y="3545493"/>
            <a:chExt cx="7879651" cy="529089"/>
          </a:xfrm>
          <a:solidFill>
            <a:schemeClr val="tx1"/>
          </a:solidFill>
        </p:grpSpPr>
        <p:sp>
          <p:nvSpPr>
            <p:cNvPr id="7" name="Rectangle 6"/>
            <p:cNvSpPr/>
            <p:nvPr/>
          </p:nvSpPr>
          <p:spPr>
            <a:xfrm>
              <a:off x="329308" y="3545493"/>
              <a:ext cx="7879651" cy="529089"/>
            </a:xfrm>
            <a:prstGeom prst="rect">
              <a:avLst/>
            </a:prstGeom>
            <a:grp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sp>
        <p:sp>
          <p:nvSpPr>
            <p:cNvPr id="8" name="Rectangle 7"/>
            <p:cNvSpPr/>
            <p:nvPr/>
          </p:nvSpPr>
          <p:spPr>
            <a:xfrm>
              <a:off x="329308" y="3545493"/>
              <a:ext cx="7879651" cy="529089"/>
            </a:xfrm>
            <a:prstGeom prst="rect">
              <a:avLst/>
            </a:prstGeom>
            <a:grpFill/>
          </p:spPr>
          <p:style>
            <a:lnRef idx="0">
              <a:scrgbClr r="0" g="0" b="0"/>
            </a:lnRef>
            <a:fillRef idx="0">
              <a:scrgbClr r="0" g="0" b="0"/>
            </a:fillRef>
            <a:effectRef idx="0">
              <a:scrgbClr r="0" g="0" b="0"/>
            </a:effectRef>
            <a:fontRef idx="minor">
              <a:schemeClr val="lt1"/>
            </a:fontRef>
          </p:style>
          <p:txBody>
            <a:bodyPr spcFirstLastPara="0" vert="horz" wrap="square" lIns="302322" tIns="81280" rIns="81280" bIns="81280" numCol="1" spcCol="1270" anchor="ctr" anchorCtr="0">
              <a:noAutofit/>
            </a:bodyPr>
            <a:lstStyle/>
            <a:p>
              <a:pPr lvl="0" algn="l" defTabSz="1422400">
                <a:lnSpc>
                  <a:spcPct val="90000"/>
                </a:lnSpc>
                <a:spcBef>
                  <a:spcPct val="0"/>
                </a:spcBef>
                <a:spcAft>
                  <a:spcPct val="35000"/>
                </a:spcAft>
              </a:pPr>
              <a:r>
                <a:rPr lang="en-US" sz="3200" kern="1200" dirty="0" err="1" smtClean="0"/>
                <a:t>Saluran</a:t>
              </a:r>
              <a:r>
                <a:rPr lang="en-US" sz="3200" kern="1200" dirty="0" smtClean="0"/>
                <a:t> </a:t>
              </a:r>
              <a:r>
                <a:rPr lang="en-US" sz="3200" kern="1200" dirty="0" err="1" smtClean="0"/>
                <a:t>penyebaran</a:t>
              </a:r>
              <a:r>
                <a:rPr lang="en-US" sz="3200" kern="1200" dirty="0" smtClean="0"/>
                <a:t> </a:t>
              </a:r>
              <a:r>
                <a:rPr lang="en-US" sz="3200" kern="1200" dirty="0" err="1" smtClean="0"/>
                <a:t>melalui</a:t>
              </a:r>
              <a:r>
                <a:rPr lang="en-US" sz="3200" kern="1200" dirty="0" smtClean="0"/>
                <a:t> </a:t>
              </a:r>
              <a:r>
                <a:rPr lang="en-US" sz="3200" kern="1200" dirty="0" err="1" smtClean="0"/>
                <a:t>Pesantren</a:t>
              </a:r>
              <a:endParaRPr lang="en-US" sz="3200" kern="1200" dirty="0"/>
            </a:p>
          </p:txBody>
        </p:sp>
      </p:grpSp>
      <p:sp>
        <p:nvSpPr>
          <p:cNvPr id="9" name="Oval 8"/>
          <p:cNvSpPr/>
          <p:nvPr/>
        </p:nvSpPr>
        <p:spPr>
          <a:xfrm>
            <a:off x="435689" y="5105400"/>
            <a:ext cx="476097" cy="663133"/>
          </a:xfrm>
          <a:prstGeom prst="ellipse">
            <a:avLst/>
          </a:prstGeom>
        </p:spPr>
        <p:style>
          <a:lnRef idx="2">
            <a:schemeClr val="accent1">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sp>
    </p:spTree>
    <p:extLst>
      <p:ext uri="{BB962C8B-B14F-4D97-AF65-F5344CB8AC3E}">
        <p14:creationId xmlns:p14="http://schemas.microsoft.com/office/powerpoint/2010/main" val="581534357"/>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ircle(in)">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AsOne/>
      </p:bldGraphic>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2" descr="https://encrypted-tbn1.gstatic.com/images?q=tbn:ANd9GcRaEWYhSqPQo_HO4inCQI1t1CYhwpz71ySCNsHXnA3EF1fObx98"/>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52600" y="1143000"/>
            <a:ext cx="5638800" cy="4191000"/>
          </a:xfrm>
          <a:prstGeom prst="rect">
            <a:avLst/>
          </a:prstGeom>
          <a:noFill/>
          <a:extLst>
            <a:ext uri="{909E8E84-426E-40DD-AFC4-6F175D3DCCD1}">
              <a14:hiddenFill xmlns:a14="http://schemas.microsoft.com/office/drawing/2010/main">
                <a:solidFill>
                  <a:srgbClr val="FFFFFF"/>
                </a:solidFill>
              </a14:hiddenFill>
            </a:ext>
          </a:extLst>
        </p:spPr>
      </p:pic>
      <p:sp>
        <p:nvSpPr>
          <p:cNvPr id="2" name="Content Placeholder 1"/>
          <p:cNvSpPr>
            <a:spLocks noGrp="1"/>
          </p:cNvSpPr>
          <p:nvPr>
            <p:ph idx="1"/>
          </p:nvPr>
        </p:nvSpPr>
        <p:spPr>
          <a:xfrm>
            <a:off x="152400" y="1600200"/>
            <a:ext cx="8610600" cy="4648200"/>
          </a:xfrm>
        </p:spPr>
        <p:txBody>
          <a:bodyPr>
            <a:noAutofit/>
          </a:bodyPr>
          <a:lstStyle/>
          <a:p>
            <a:pPr marL="82296" indent="0" fontAlgn="base">
              <a:buNone/>
            </a:pPr>
            <a:r>
              <a:rPr lang="en-US" dirty="0" smtClean="0"/>
              <a:t>1. MEMBUAT 7 KELOMPOK DISKUSI </a:t>
            </a:r>
          </a:p>
          <a:p>
            <a:pPr marL="82296" indent="0" fontAlgn="base">
              <a:buNone/>
            </a:pPr>
            <a:r>
              <a:rPr lang="en-US" dirty="0" smtClean="0"/>
              <a:t>2. MENGAMBIL TEMA “ ISLAM MASUK  </a:t>
            </a:r>
          </a:p>
          <a:p>
            <a:pPr marL="82296" indent="0" fontAlgn="base">
              <a:buNone/>
            </a:pPr>
            <a:r>
              <a:rPr lang="en-US" dirty="0"/>
              <a:t> </a:t>
            </a:r>
            <a:r>
              <a:rPr lang="en-US" dirty="0" smtClean="0"/>
              <a:t>  INDONESIA DARI 7  CARA SALURAN </a:t>
            </a:r>
          </a:p>
          <a:p>
            <a:pPr marL="82296" indent="0" fontAlgn="base">
              <a:buNone/>
            </a:pPr>
            <a:r>
              <a:rPr lang="en-US" dirty="0" smtClean="0"/>
              <a:t>3. MEMPRESSENTASIKAN HASIL DISKUSI CEPAT </a:t>
            </a:r>
          </a:p>
          <a:p>
            <a:pPr marL="82296" indent="0" fontAlgn="base">
              <a:buNone/>
            </a:pPr>
            <a:r>
              <a:rPr lang="en-US" dirty="0"/>
              <a:t> </a:t>
            </a:r>
            <a:r>
              <a:rPr lang="en-US" dirty="0" smtClean="0"/>
              <a:t>  TEPAT DAN BERBOBOT</a:t>
            </a:r>
          </a:p>
          <a:p>
            <a:pPr marL="82296" indent="0" fontAlgn="base">
              <a:buNone/>
            </a:pPr>
            <a:endParaRPr lang="en-US" dirty="0"/>
          </a:p>
        </p:txBody>
      </p:sp>
      <p:sp>
        <p:nvSpPr>
          <p:cNvPr id="4" name="Rectangle 3"/>
          <p:cNvSpPr/>
          <p:nvPr/>
        </p:nvSpPr>
        <p:spPr>
          <a:xfrm>
            <a:off x="1295400" y="762000"/>
            <a:ext cx="6324600" cy="707886"/>
          </a:xfrm>
          <a:prstGeom prst="rect">
            <a:avLst/>
          </a:prstGeom>
        </p:spPr>
        <p:txBody>
          <a:bodyPr wrap="square">
            <a:spAutoFit/>
          </a:bodyPr>
          <a:lstStyle/>
          <a:p>
            <a:r>
              <a:rPr lang="en-US" sz="4000" dirty="0" smtClean="0"/>
              <a:t>MEMECAHKAN TEMA  KE 1</a:t>
            </a:r>
            <a:endParaRPr lang="en-US" sz="4000" dirty="0"/>
          </a:p>
        </p:txBody>
      </p:sp>
    </p:spTree>
    <p:extLst>
      <p:ext uri="{BB962C8B-B14F-4D97-AF65-F5344CB8AC3E}">
        <p14:creationId xmlns:p14="http://schemas.microsoft.com/office/powerpoint/2010/main" val="2134035310"/>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2" descr="https://encrypted-tbn1.gstatic.com/images?q=tbn:ANd9GcRaEWYhSqPQo_HO4inCQI1t1CYhwpz71ySCNsHXnA3EF1fObx98"/>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52600" y="1143000"/>
            <a:ext cx="5638800" cy="4191000"/>
          </a:xfrm>
          <a:prstGeom prst="rect">
            <a:avLst/>
          </a:prstGeom>
          <a:noFill/>
          <a:extLst>
            <a:ext uri="{909E8E84-426E-40DD-AFC4-6F175D3DCCD1}">
              <a14:hiddenFill xmlns:a14="http://schemas.microsoft.com/office/drawing/2010/main">
                <a:solidFill>
                  <a:srgbClr val="FFFFFF"/>
                </a:solidFill>
              </a14:hiddenFill>
            </a:ext>
          </a:extLst>
        </p:spPr>
      </p:pic>
      <p:sp>
        <p:nvSpPr>
          <p:cNvPr id="2" name="Content Placeholder 1"/>
          <p:cNvSpPr>
            <a:spLocks noGrp="1"/>
          </p:cNvSpPr>
          <p:nvPr>
            <p:ph idx="1"/>
          </p:nvPr>
        </p:nvSpPr>
        <p:spPr>
          <a:xfrm>
            <a:off x="152400" y="685800"/>
            <a:ext cx="8610600" cy="4648200"/>
          </a:xfrm>
        </p:spPr>
        <p:txBody>
          <a:bodyPr>
            <a:noAutofit/>
          </a:bodyPr>
          <a:lstStyle/>
          <a:p>
            <a:r>
              <a:rPr lang="id-ID" sz="2000" dirty="0" smtClean="0"/>
              <a:t>Pada </a:t>
            </a:r>
            <a:r>
              <a:rPr lang="id-ID" sz="2000" dirty="0"/>
              <a:t>taraf permulaan, saluran dari Islamisasi adalah melewati jalan perdangan dengan melalui jalur pelayaran. Kesibukan lalu lintas perdagangan pada abad ke-7 hingga ke -16 M, membuat para pedagang Muslim (Arab,Persia,India) turut ambil bagian dalam perdagangan dari negeri-negeri bagian barat, tenggara dan timur Benua Asia. Saluran Islamisasi melalui jalur perdagangan ini sangat menguntungkan karena para raja dan bagsawan turut serta dalam kegiatan perdagangan, bahkan mereka menjadi pemilik kapal dan saham. Mengutip pendapat Tom Pires mengenai saluran Islamisasi melalui jalur perdagangan, Uka Tjandrasasmita menyebutkan bahwa para pedagang Muslim banyak ynag bermukim di Pesisir Pulau Jawa yang penduduknya kala itu masih non-Muslim. Mereka berhasil mendirikan Mesjid-kmesjid dan mendatangkan Ulama-ulama dari luar sehingga jumlah mereka semakin banyak, dan karenanya anak-anak Muslim itu menjadi orang Jawa dan kaya raya. Di beberapa tempat, penguasa-penguasa Jawa yang menjadi bupati-bupati Majapahit yang ditempatkan di Pesisir Utara Jawa banyak yang masuk Islam, bukan hanya karena factor politik kerajaan majapahit yang pada waktu itu sedang goyah, tetapi lebih kepada factor hubungan ekonomi dengan para pedagang Muslim yang sangat erat. Dalam perkembangan selanjutnya, mereka mengambil alih perdagangan dan kekuasaan di tempattempat tinggalnya.</a:t>
            </a:r>
            <a:endParaRPr lang="en-US" sz="2000" dirty="0"/>
          </a:p>
        </p:txBody>
      </p:sp>
      <p:sp>
        <p:nvSpPr>
          <p:cNvPr id="4" name="Rectangle 3"/>
          <p:cNvSpPr/>
          <p:nvPr/>
        </p:nvSpPr>
        <p:spPr>
          <a:xfrm>
            <a:off x="152400" y="54114"/>
            <a:ext cx="6324600" cy="707886"/>
          </a:xfrm>
          <a:prstGeom prst="rect">
            <a:avLst/>
          </a:prstGeom>
        </p:spPr>
        <p:txBody>
          <a:bodyPr wrap="square">
            <a:spAutoFit/>
          </a:bodyPr>
          <a:lstStyle/>
          <a:p>
            <a:pPr lvl="0"/>
            <a:r>
              <a:rPr lang="id-ID" sz="4000" b="1" dirty="0" smtClean="0"/>
              <a:t>Saluran </a:t>
            </a:r>
            <a:r>
              <a:rPr lang="id-ID" sz="4000" b="1" dirty="0"/>
              <a:t>Perdagangan</a:t>
            </a:r>
            <a:endParaRPr lang="en-US" sz="4000" b="1" dirty="0"/>
          </a:p>
        </p:txBody>
      </p:sp>
    </p:spTree>
    <p:extLst>
      <p:ext uri="{BB962C8B-B14F-4D97-AF65-F5344CB8AC3E}">
        <p14:creationId xmlns:p14="http://schemas.microsoft.com/office/powerpoint/2010/main" val="1060163682"/>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64" name="Picture 20" descr="http://sr.photos2.fotosearch.com/bthumb/CSP/CSP990/k11464654.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867400" y="1328160"/>
            <a:ext cx="2209800" cy="3078307"/>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ctrTitle"/>
          </p:nvPr>
        </p:nvSpPr>
        <p:spPr>
          <a:xfrm>
            <a:off x="377537" y="3581400"/>
            <a:ext cx="8686800" cy="1964314"/>
          </a:xfrm>
        </p:spPr>
        <p:txBody>
          <a:bodyPr>
            <a:noAutofit/>
          </a:bodyPr>
          <a:lstStyle/>
          <a:p>
            <a:r>
              <a:rPr lang="en-US" sz="3600" b="1" dirty="0">
                <a:effectLst/>
              </a:rPr>
              <a:t>Mata </a:t>
            </a:r>
            <a:r>
              <a:rPr lang="en-US" sz="3600" b="1" dirty="0" err="1">
                <a:effectLst/>
              </a:rPr>
              <a:t>Kuliah</a:t>
            </a:r>
            <a:r>
              <a:rPr lang="en-US" sz="3600" b="1" dirty="0">
                <a:effectLst/>
              </a:rPr>
              <a:t>  </a:t>
            </a:r>
            <a:r>
              <a:rPr lang="en-US" sz="3600" b="1" dirty="0" smtClean="0">
                <a:effectLst/>
              </a:rPr>
              <a:t>: </a:t>
            </a:r>
            <a:r>
              <a:rPr lang="en-US" sz="3600" b="1" dirty="0">
                <a:effectLst/>
              </a:rPr>
              <a:t>AIK II  </a:t>
            </a:r>
            <a:r>
              <a:rPr lang="en-US" sz="3600" dirty="0">
                <a:effectLst/>
              </a:rPr>
              <a:t/>
            </a:r>
            <a:br>
              <a:rPr lang="en-US" sz="3600" dirty="0">
                <a:effectLst/>
              </a:rPr>
            </a:br>
            <a:r>
              <a:rPr lang="en-US" sz="3600" b="1" dirty="0" err="1">
                <a:effectLst/>
              </a:rPr>
              <a:t>Bobot</a:t>
            </a:r>
            <a:r>
              <a:rPr lang="en-US" sz="3600" b="1" dirty="0">
                <a:effectLst/>
              </a:rPr>
              <a:t> SKS	</a:t>
            </a:r>
            <a:r>
              <a:rPr lang="en-US" sz="3600" b="1" dirty="0" smtClean="0">
                <a:effectLst/>
              </a:rPr>
              <a:t>: </a:t>
            </a:r>
            <a:r>
              <a:rPr lang="en-US" sz="3600" b="1" dirty="0">
                <a:effectLst/>
              </a:rPr>
              <a:t>1 (</a:t>
            </a:r>
            <a:r>
              <a:rPr lang="en-US" sz="3600" b="1" dirty="0" err="1">
                <a:effectLst/>
              </a:rPr>
              <a:t>satu</a:t>
            </a:r>
            <a:r>
              <a:rPr lang="en-US" sz="3600" b="1" dirty="0">
                <a:effectLst/>
              </a:rPr>
              <a:t>) </a:t>
            </a:r>
            <a:r>
              <a:rPr lang="en-US" sz="3600" dirty="0">
                <a:effectLst/>
              </a:rPr>
              <a:t/>
            </a:r>
            <a:br>
              <a:rPr lang="en-US" sz="3600" dirty="0">
                <a:effectLst/>
              </a:rPr>
            </a:br>
            <a:r>
              <a:rPr lang="en-US" sz="3600" b="1" dirty="0">
                <a:effectLst/>
              </a:rPr>
              <a:t>Semester 	</a:t>
            </a:r>
            <a:r>
              <a:rPr lang="en-US" sz="3600" b="1" dirty="0" smtClean="0">
                <a:effectLst/>
              </a:rPr>
              <a:t>: </a:t>
            </a:r>
            <a:r>
              <a:rPr lang="en-US" sz="3600" b="1" dirty="0">
                <a:effectLst/>
              </a:rPr>
              <a:t>II (</a:t>
            </a:r>
            <a:r>
              <a:rPr lang="en-US" sz="3600" b="1" dirty="0" err="1">
                <a:effectLst/>
              </a:rPr>
              <a:t>dua</a:t>
            </a:r>
            <a:r>
              <a:rPr lang="en-US" sz="3600" b="1" dirty="0">
                <a:effectLst/>
              </a:rPr>
              <a:t>) </a:t>
            </a:r>
            <a:r>
              <a:rPr lang="en-US" sz="3600" dirty="0">
                <a:effectLst/>
              </a:rPr>
              <a:t/>
            </a:r>
            <a:br>
              <a:rPr lang="en-US" sz="3600" dirty="0">
                <a:effectLst/>
              </a:rPr>
            </a:br>
            <a:r>
              <a:rPr lang="en-US" sz="3600" b="1" dirty="0" err="1">
                <a:effectLst/>
              </a:rPr>
              <a:t>Jurusan</a:t>
            </a:r>
            <a:r>
              <a:rPr lang="en-US" sz="3600" b="1" dirty="0">
                <a:effectLst/>
              </a:rPr>
              <a:t>		</a:t>
            </a:r>
            <a:r>
              <a:rPr lang="en-US" sz="3600" b="1" dirty="0" smtClean="0">
                <a:effectLst/>
              </a:rPr>
              <a:t>: </a:t>
            </a:r>
            <a:r>
              <a:rPr lang="id-ID" sz="3600" b="1" dirty="0" smtClean="0">
                <a:effectLst/>
              </a:rPr>
              <a:t>FARMASI</a:t>
            </a:r>
            <a:r>
              <a:rPr lang="en-US" sz="3600" b="1" dirty="0" smtClean="0">
                <a:effectLst/>
              </a:rPr>
              <a:t>   </a:t>
            </a:r>
            <a:r>
              <a:rPr lang="en-US" sz="3600" b="1" dirty="0" smtClean="0">
                <a:effectLst/>
              </a:rPr>
              <a:t/>
            </a:r>
            <a:br>
              <a:rPr lang="en-US" sz="3600" b="1" dirty="0" smtClean="0">
                <a:effectLst/>
              </a:rPr>
            </a:br>
            <a:r>
              <a:rPr lang="en-US" sz="3600" b="1" dirty="0" err="1" smtClean="0">
                <a:effectLst/>
              </a:rPr>
              <a:t>Pengajar</a:t>
            </a:r>
            <a:r>
              <a:rPr lang="en-US" sz="3600" b="1" dirty="0">
                <a:effectLst/>
              </a:rPr>
              <a:t>	</a:t>
            </a:r>
            <a:r>
              <a:rPr lang="en-US" sz="3600" b="1" dirty="0" smtClean="0">
                <a:effectLst/>
              </a:rPr>
              <a:t>: </a:t>
            </a:r>
            <a:r>
              <a:rPr lang="en-US" sz="3200" b="1" dirty="0" err="1">
                <a:effectLst/>
              </a:rPr>
              <a:t>H.Imam</a:t>
            </a:r>
            <a:r>
              <a:rPr lang="en-US" sz="3200" b="1" dirty="0">
                <a:effectLst/>
              </a:rPr>
              <a:t> </a:t>
            </a:r>
            <a:r>
              <a:rPr lang="en-US" sz="3200" b="1" dirty="0" err="1">
                <a:effectLst/>
              </a:rPr>
              <a:t>Abda’I</a:t>
            </a:r>
            <a:r>
              <a:rPr lang="en-US" sz="3200" b="1" dirty="0">
                <a:effectLst/>
              </a:rPr>
              <a:t>, </a:t>
            </a:r>
            <a:r>
              <a:rPr lang="en-US" sz="3200" b="1" dirty="0" smtClean="0">
                <a:effectLst/>
              </a:rPr>
              <a:t>SH,SE,MM                   </a:t>
            </a:r>
            <a:endParaRPr lang="en-US" sz="3200" dirty="0">
              <a:effectLst/>
            </a:endParaRPr>
          </a:p>
        </p:txBody>
      </p:sp>
      <p:pic>
        <p:nvPicPr>
          <p:cNvPr id="2050" name="Picture 2" descr="E:\doc-1\IMG-20160321-WA0017.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0"/>
            <a:ext cx="2743200" cy="275517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55507934"/>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6164"/>
                                        </p:tgtEl>
                                        <p:attrNameLst>
                                          <p:attrName>style.visibility</p:attrName>
                                        </p:attrNameLst>
                                      </p:cBhvr>
                                      <p:to>
                                        <p:strVal val="visible"/>
                                      </p:to>
                                    </p:set>
                                    <p:animEffect transition="in" filter="wipe(down)">
                                      <p:cBhvr>
                                        <p:cTn id="12" dur="500"/>
                                        <p:tgtEl>
                                          <p:spTgt spid="616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2" descr="https://encrypted-tbn1.gstatic.com/images?q=tbn:ANd9GcRaEWYhSqPQo_HO4inCQI1t1CYhwpz71ySCNsHXnA3EF1fObx98"/>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52600" y="1143000"/>
            <a:ext cx="5638800" cy="4191000"/>
          </a:xfrm>
          <a:prstGeom prst="rect">
            <a:avLst/>
          </a:prstGeom>
          <a:noFill/>
          <a:extLst>
            <a:ext uri="{909E8E84-426E-40DD-AFC4-6F175D3DCCD1}">
              <a14:hiddenFill xmlns:a14="http://schemas.microsoft.com/office/drawing/2010/main">
                <a:solidFill>
                  <a:srgbClr val="FFFFFF"/>
                </a:solidFill>
              </a14:hiddenFill>
            </a:ext>
          </a:extLst>
        </p:spPr>
      </p:pic>
      <p:sp>
        <p:nvSpPr>
          <p:cNvPr id="2" name="Content Placeholder 1"/>
          <p:cNvSpPr>
            <a:spLocks noGrp="1"/>
          </p:cNvSpPr>
          <p:nvPr>
            <p:ph idx="1"/>
          </p:nvPr>
        </p:nvSpPr>
        <p:spPr>
          <a:xfrm>
            <a:off x="152400" y="685800"/>
            <a:ext cx="8610600" cy="4648200"/>
          </a:xfrm>
        </p:spPr>
        <p:txBody>
          <a:bodyPr>
            <a:noAutofit/>
          </a:bodyPr>
          <a:lstStyle/>
          <a:p>
            <a:r>
              <a:rPr lang="id-ID" sz="2500" dirty="0" smtClean="0"/>
              <a:t>Dari </a:t>
            </a:r>
            <a:r>
              <a:rPr lang="id-ID" sz="2500" dirty="0"/>
              <a:t>sudut ekonomi, para pedagang Muslim memiliki status sosial yang lebih baik dari pada kebanyakan pribumi yang kemudian pada perkembangannya menarik perhatian para putrid-putri bangsawan untuk menikahi para pedagang itu. Hal ini akan mempercepat terbentuknya inti sosial, yaitu keluarga Muslim dan Masyarakat Muslim. Dengan pernikahan itu, secara tidak langsung orang Muslim(pedagang) ntersebut status sosial nya menjadi lebih tinggi di tambah dengan statu kebangsawanannya. Lebih-lebih apabila pedagang besar menikah dengan para putri raja, maka keturunannya akan menjadi pejabat birokrasi, putra mahkota kerajaan, syahbandar, qadi dll. Namun pada perkembangan berikutnya, ada pula para wanita (pedagang) Muslim yang kemudian dinikahkan dengan putra-putra bangsa.</a:t>
            </a:r>
            <a:endParaRPr lang="en-US" sz="2500" dirty="0"/>
          </a:p>
        </p:txBody>
      </p:sp>
      <p:sp>
        <p:nvSpPr>
          <p:cNvPr id="4" name="Rectangle 3"/>
          <p:cNvSpPr/>
          <p:nvPr/>
        </p:nvSpPr>
        <p:spPr>
          <a:xfrm>
            <a:off x="152400" y="54114"/>
            <a:ext cx="6324600" cy="707886"/>
          </a:xfrm>
          <a:prstGeom prst="rect">
            <a:avLst/>
          </a:prstGeom>
        </p:spPr>
        <p:txBody>
          <a:bodyPr wrap="square">
            <a:spAutoFit/>
          </a:bodyPr>
          <a:lstStyle/>
          <a:p>
            <a:pPr lvl="0"/>
            <a:r>
              <a:rPr lang="id-ID" sz="4000" b="1" dirty="0"/>
              <a:t>Saluran Pernikahan</a:t>
            </a:r>
            <a:endParaRPr lang="en-US" sz="4000" b="1" dirty="0"/>
          </a:p>
        </p:txBody>
      </p:sp>
    </p:spTree>
    <p:extLst>
      <p:ext uri="{BB962C8B-B14F-4D97-AF65-F5344CB8AC3E}">
        <p14:creationId xmlns:p14="http://schemas.microsoft.com/office/powerpoint/2010/main" val="2889808472"/>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2" descr="https://encrypted-tbn1.gstatic.com/images?q=tbn:ANd9GcRaEWYhSqPQo_HO4inCQI1t1CYhwpz71ySCNsHXnA3EF1fObx98"/>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52600" y="1143000"/>
            <a:ext cx="5638800" cy="4191000"/>
          </a:xfrm>
          <a:prstGeom prst="rect">
            <a:avLst/>
          </a:prstGeom>
          <a:noFill/>
          <a:extLst>
            <a:ext uri="{909E8E84-426E-40DD-AFC4-6F175D3DCCD1}">
              <a14:hiddenFill xmlns:a14="http://schemas.microsoft.com/office/drawing/2010/main">
                <a:solidFill>
                  <a:srgbClr val="FFFFFF"/>
                </a:solidFill>
              </a14:hiddenFill>
            </a:ext>
          </a:extLst>
        </p:spPr>
      </p:pic>
      <p:sp>
        <p:nvSpPr>
          <p:cNvPr id="2" name="Content Placeholder 1"/>
          <p:cNvSpPr>
            <a:spLocks noGrp="1"/>
          </p:cNvSpPr>
          <p:nvPr>
            <p:ph idx="1"/>
          </p:nvPr>
        </p:nvSpPr>
        <p:spPr>
          <a:xfrm>
            <a:off x="152400" y="685800"/>
            <a:ext cx="8610600" cy="4648200"/>
          </a:xfrm>
        </p:spPr>
        <p:txBody>
          <a:bodyPr>
            <a:noAutofit/>
          </a:bodyPr>
          <a:lstStyle/>
          <a:p>
            <a:r>
              <a:rPr lang="id-ID" sz="2800" dirty="0" smtClean="0"/>
              <a:t>Setelah </a:t>
            </a:r>
            <a:r>
              <a:rPr lang="id-ID" sz="2800" dirty="0"/>
              <a:t>kedudukan para pedagang itu semakin mantap dan mempunyai pengaruh, mereka melakukan Islamisasi dengan jalur pendidikan. Yang di realisasikan dengan cara membuat pondo-pondok pesantren yang dipimpin oleh para Ulama dan para Kiayi yang mengajarkan pendidikan agama Islam kepada Santri-santri. Yang kemudian para santri itu pulang kedaerahnya masing-masing untuk menyebarkan ilmu yang telah didapatnya di pesantren. Namun pesantren pada waktu itu tidak hanya sebagai media untuk pengajaran ilmu-ilmu agama Islam saja namun juga merupakan markas-markas penggemblengan kader-kader politik. Misalnya, Raden Fatah, Raja Islam pertama Demak, adalah santri pesantren Ampel Denta; Sunan Gunung Djatidengan Syaikh Dzatu Kahfi dll.</a:t>
            </a:r>
            <a:endParaRPr lang="en-US" sz="2800" dirty="0"/>
          </a:p>
        </p:txBody>
      </p:sp>
      <p:sp>
        <p:nvSpPr>
          <p:cNvPr id="4" name="Rectangle 3"/>
          <p:cNvSpPr/>
          <p:nvPr/>
        </p:nvSpPr>
        <p:spPr>
          <a:xfrm>
            <a:off x="152400" y="54114"/>
            <a:ext cx="6324600" cy="707886"/>
          </a:xfrm>
          <a:prstGeom prst="rect">
            <a:avLst/>
          </a:prstGeom>
        </p:spPr>
        <p:txBody>
          <a:bodyPr wrap="square">
            <a:spAutoFit/>
          </a:bodyPr>
          <a:lstStyle/>
          <a:p>
            <a:pPr lvl="0"/>
            <a:r>
              <a:rPr lang="id-ID" sz="4000" b="1" dirty="0"/>
              <a:t>Saluran Pendidikan</a:t>
            </a:r>
            <a:endParaRPr lang="en-US" sz="4000" b="1" dirty="0"/>
          </a:p>
        </p:txBody>
      </p:sp>
    </p:spTree>
    <p:extLst>
      <p:ext uri="{BB962C8B-B14F-4D97-AF65-F5344CB8AC3E}">
        <p14:creationId xmlns:p14="http://schemas.microsoft.com/office/powerpoint/2010/main" val="2871339203"/>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2" descr="https://encrypted-tbn1.gstatic.com/images?q=tbn:ANd9GcRaEWYhSqPQo_HO4inCQI1t1CYhwpz71ySCNsHXnA3EF1fObx98"/>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52600" y="1143000"/>
            <a:ext cx="5638800" cy="4191000"/>
          </a:xfrm>
          <a:prstGeom prst="rect">
            <a:avLst/>
          </a:prstGeom>
          <a:noFill/>
          <a:extLst>
            <a:ext uri="{909E8E84-426E-40DD-AFC4-6F175D3DCCD1}">
              <a14:hiddenFill xmlns:a14="http://schemas.microsoft.com/office/drawing/2010/main">
                <a:solidFill>
                  <a:srgbClr val="FFFFFF"/>
                </a:solidFill>
              </a14:hiddenFill>
            </a:ext>
          </a:extLst>
        </p:spPr>
      </p:pic>
      <p:sp>
        <p:nvSpPr>
          <p:cNvPr id="2" name="Content Placeholder 1"/>
          <p:cNvSpPr>
            <a:spLocks noGrp="1"/>
          </p:cNvSpPr>
          <p:nvPr>
            <p:ph idx="1"/>
          </p:nvPr>
        </p:nvSpPr>
        <p:spPr>
          <a:xfrm>
            <a:off x="152400" y="803564"/>
            <a:ext cx="8610600" cy="4648200"/>
          </a:xfrm>
        </p:spPr>
        <p:txBody>
          <a:bodyPr>
            <a:noAutofit/>
          </a:bodyPr>
          <a:lstStyle/>
          <a:p>
            <a:r>
              <a:rPr lang="id-ID" sz="2600" dirty="0" smtClean="0"/>
              <a:t>Telah </a:t>
            </a:r>
            <a:r>
              <a:rPr lang="id-ID" sz="2600" dirty="0"/>
              <a:t>disinggung diatas bahwa bersamaan dengan pedagang, datang pula para Ulama, da’I dan para Sufi. Para Ulama dan para Sufi itu kemudian pada perkembangan selanjutnya diangkat sebagai penasihat atau pejabat agama di kerajaan. Pengajar-pengajar Tasawuf atau para sufi ini mengajarkan teosofi yang sudah bercampur dengan ajaran yang sudah dikenal luas oleh masyarakat pada umumnya. Dengan tasawwuf bentuk Islam yang yang diajarkan kepada penduduk pribumi sedikit mempunyai kesamaan dengan alam pikiran mereka yang sebelumnya menganut agama Hindu, sehingga ajaran mereka mudah untuk dipahami dan diterima. Diantara para sufi tersebut ialah Hamzah Fanshuri, Syamsuddin Sumatrani, Nuruddin ar-Raniri dll. Demikian juga kerajaan –kerajaan di jawa mempunyai penasihat yang bergelar Wali, yang terkenal adalah Wali Songo.</a:t>
            </a:r>
            <a:endParaRPr lang="en-US" sz="2600" dirty="0"/>
          </a:p>
        </p:txBody>
      </p:sp>
      <p:sp>
        <p:nvSpPr>
          <p:cNvPr id="4" name="Rectangle 3"/>
          <p:cNvSpPr/>
          <p:nvPr/>
        </p:nvSpPr>
        <p:spPr>
          <a:xfrm>
            <a:off x="152400" y="54114"/>
            <a:ext cx="6324600" cy="707886"/>
          </a:xfrm>
          <a:prstGeom prst="rect">
            <a:avLst/>
          </a:prstGeom>
        </p:spPr>
        <p:txBody>
          <a:bodyPr wrap="square">
            <a:spAutoFit/>
          </a:bodyPr>
          <a:lstStyle/>
          <a:p>
            <a:pPr lvl="0"/>
            <a:r>
              <a:rPr lang="id-ID" sz="4000" b="1" dirty="0"/>
              <a:t>Saluran Tasawuf</a:t>
            </a:r>
            <a:endParaRPr lang="en-US" sz="4000" b="1" dirty="0"/>
          </a:p>
        </p:txBody>
      </p:sp>
    </p:spTree>
    <p:extLst>
      <p:ext uri="{BB962C8B-B14F-4D97-AF65-F5344CB8AC3E}">
        <p14:creationId xmlns:p14="http://schemas.microsoft.com/office/powerpoint/2010/main" val="2152487776"/>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2" descr="https://encrypted-tbn1.gstatic.com/images?q=tbn:ANd9GcRaEWYhSqPQo_HO4inCQI1t1CYhwpz71ySCNsHXnA3EF1fObx98"/>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52600" y="1143000"/>
            <a:ext cx="5638800" cy="4191000"/>
          </a:xfrm>
          <a:prstGeom prst="rect">
            <a:avLst/>
          </a:prstGeom>
          <a:noFill/>
          <a:extLst>
            <a:ext uri="{909E8E84-426E-40DD-AFC4-6F175D3DCCD1}">
              <a14:hiddenFill xmlns:a14="http://schemas.microsoft.com/office/drawing/2010/main">
                <a:solidFill>
                  <a:srgbClr val="FFFFFF"/>
                </a:solidFill>
              </a14:hiddenFill>
            </a:ext>
          </a:extLst>
        </p:spPr>
      </p:pic>
      <p:sp>
        <p:nvSpPr>
          <p:cNvPr id="2" name="Content Placeholder 1"/>
          <p:cNvSpPr>
            <a:spLocks noGrp="1"/>
          </p:cNvSpPr>
          <p:nvPr>
            <p:ph idx="1"/>
          </p:nvPr>
        </p:nvSpPr>
        <p:spPr>
          <a:xfrm>
            <a:off x="152400" y="685800"/>
            <a:ext cx="8839200" cy="4648200"/>
          </a:xfrm>
        </p:spPr>
        <p:txBody>
          <a:bodyPr>
            <a:noAutofit/>
          </a:bodyPr>
          <a:lstStyle/>
          <a:p>
            <a:pPr lvl="0"/>
            <a:r>
              <a:rPr lang="id-ID" sz="2400" dirty="0" smtClean="0"/>
              <a:t>Dengan </a:t>
            </a:r>
            <a:r>
              <a:rPr lang="id-ID" sz="2400" dirty="0"/>
              <a:t>membentuk kader mubaligh, agar mampu mengajarkan serta menyebarkan agama Islam didaerah asalnya. Dengan demikian Abd. Rauf (salah seorang sufi) mempunyai murid yang kemudian menyebarkan Islam di daerah asalnya, diantaranya Syaikh Burhanuddin Ulakan, dan Syaikh Abd. Muhyi Pamijahan dari Jawa Barat; Sunan Giri mempunyai murid Sultan Zaenul Abidin di Ternate; Dato Ri Bandang menyebarkan Islam ke Sulawesi, Bima dan Buton; Khatib Sulaeman di Minangkabau mengembangkan Islam ke Kalimantan Timur; Sunan Prapen (Ayahnya Sunan Giri) menyebarkan Islam ke NTB</a:t>
            </a:r>
            <a:endParaRPr lang="en-US" sz="2400" dirty="0"/>
          </a:p>
          <a:p>
            <a:pPr lvl="0"/>
            <a:r>
              <a:rPr lang="id-ID" sz="2400" dirty="0"/>
              <a:t>Melalui karya-karya tulis yang tersebar di berbagai tempat. Di abad ke 17, Aceh adalah pusat perkembangan karya-karya keagamaan yang ditulis para Ulama dan para Sufi. Hamzah Fanshuri menulis : “Ashrar al-‘Arifin fi Bayan ila as-Suluk wa at-Tauhid, juga syair perahu yang merupakan syair para sufi. Nuruddin ulama zaman Iskandar Tsani, menulis kitab hukum Islam Shirat al-Mustaqim.</a:t>
            </a:r>
            <a:endParaRPr lang="en-US" sz="2400" dirty="0"/>
          </a:p>
        </p:txBody>
      </p:sp>
      <p:sp>
        <p:nvSpPr>
          <p:cNvPr id="4" name="Rectangle 3"/>
          <p:cNvSpPr/>
          <p:nvPr/>
        </p:nvSpPr>
        <p:spPr>
          <a:xfrm>
            <a:off x="152400" y="54114"/>
            <a:ext cx="8839200" cy="646331"/>
          </a:xfrm>
          <a:prstGeom prst="rect">
            <a:avLst/>
          </a:prstGeom>
        </p:spPr>
        <p:txBody>
          <a:bodyPr wrap="square">
            <a:spAutoFit/>
          </a:bodyPr>
          <a:lstStyle/>
          <a:p>
            <a:r>
              <a:rPr lang="id-ID" sz="3600" dirty="0"/>
              <a:t>Para Sufi Menyebarkan islam melalui dua cara :</a:t>
            </a:r>
            <a:endParaRPr lang="en-US" sz="3600" dirty="0"/>
          </a:p>
        </p:txBody>
      </p:sp>
    </p:spTree>
    <p:extLst>
      <p:ext uri="{BB962C8B-B14F-4D97-AF65-F5344CB8AC3E}">
        <p14:creationId xmlns:p14="http://schemas.microsoft.com/office/powerpoint/2010/main" val="2152487776"/>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52400" y="1295400"/>
            <a:ext cx="8839200" cy="4648200"/>
          </a:xfrm>
        </p:spPr>
        <p:txBody>
          <a:bodyPr>
            <a:noAutofit/>
          </a:bodyPr>
          <a:lstStyle/>
          <a:p>
            <a:r>
              <a:rPr lang="id-ID" sz="2800" b="1" dirty="0"/>
              <a:t>Aspek </a:t>
            </a:r>
            <a:r>
              <a:rPr lang="id-ID" sz="2800" b="1" dirty="0" smtClean="0"/>
              <a:t>Bahasa</a:t>
            </a:r>
            <a:endParaRPr lang="en-US" sz="2800" b="1" dirty="0" smtClean="0"/>
          </a:p>
          <a:p>
            <a:r>
              <a:rPr lang="id-ID" sz="2800" b="1" dirty="0"/>
              <a:t>Aspek </a:t>
            </a:r>
            <a:r>
              <a:rPr lang="id-ID" sz="2800" b="1" dirty="0" smtClean="0"/>
              <a:t>Politik</a:t>
            </a:r>
            <a:endParaRPr lang="en-US" sz="2800" b="1" dirty="0" smtClean="0"/>
          </a:p>
          <a:p>
            <a:r>
              <a:rPr lang="id-ID" sz="2800" b="1" dirty="0"/>
              <a:t>Aspek Hukum</a:t>
            </a:r>
            <a:endParaRPr lang="en-US" sz="2800" b="1" dirty="0"/>
          </a:p>
          <a:p>
            <a:r>
              <a:rPr lang="id-ID" sz="2800" b="1" dirty="0"/>
              <a:t>Aspek </a:t>
            </a:r>
            <a:r>
              <a:rPr lang="id-ID" sz="2800" b="1" dirty="0" smtClean="0"/>
              <a:t>Bahasa</a:t>
            </a:r>
            <a:endParaRPr lang="en-US" sz="2800" b="1" dirty="0" smtClean="0"/>
          </a:p>
          <a:p>
            <a:endParaRPr lang="en-US" sz="2800" b="1" dirty="0" smtClean="0"/>
          </a:p>
          <a:p>
            <a:pPr lvl="1" algn="just">
              <a:buFont typeface="Wingdings" pitchFamily="2" charset="2"/>
              <a:buChar char="Ø"/>
            </a:pPr>
            <a:r>
              <a:rPr lang="id-ID" sz="2400" b="1" dirty="0"/>
              <a:t>Aspek Bahasa</a:t>
            </a:r>
            <a:endParaRPr lang="en-US" sz="2400" b="1" dirty="0"/>
          </a:p>
          <a:p>
            <a:pPr marL="356616" lvl="1" indent="0" algn="just">
              <a:buNone/>
            </a:pPr>
            <a:r>
              <a:rPr lang="id-ID" sz="2400" dirty="0" smtClean="0"/>
              <a:t>Kedalaman </a:t>
            </a:r>
            <a:r>
              <a:rPr lang="id-ID" sz="2400" dirty="0"/>
              <a:t>pengaruh bahasa Arab dalam politik Islam di Asia Tenggara (nusantara) tidak diragukan lagi banyak berkaitan dengan sifat penyebaran Islam di kawasan, khususnya pada masa-masa awal. Hal ini berbeda dengan Islamisasi di wilayah Persia dan Turki yang melibatkan penggunaan militer, Islamisasi di Nusantara pada umumnya berlangsung damai</a:t>
            </a:r>
            <a:endParaRPr lang="en-US" sz="2400" dirty="0" smtClean="0"/>
          </a:p>
          <a:p>
            <a:pPr marL="82296" indent="0">
              <a:buNone/>
            </a:pPr>
            <a:endParaRPr lang="en-US" sz="2800" dirty="0"/>
          </a:p>
        </p:txBody>
      </p:sp>
      <p:sp>
        <p:nvSpPr>
          <p:cNvPr id="4" name="Rectangle 3"/>
          <p:cNvSpPr/>
          <p:nvPr/>
        </p:nvSpPr>
        <p:spPr>
          <a:xfrm>
            <a:off x="152400" y="54114"/>
            <a:ext cx="8839200" cy="1077218"/>
          </a:xfrm>
          <a:prstGeom prst="rect">
            <a:avLst/>
          </a:prstGeom>
        </p:spPr>
        <p:txBody>
          <a:bodyPr wrap="square">
            <a:spAutoFit/>
          </a:bodyPr>
          <a:lstStyle/>
          <a:p>
            <a:r>
              <a:rPr lang="id-ID" sz="3200" dirty="0"/>
              <a:t>Adapun corak awal Islam dipengaruhi oleh tasawuf, antara lain terlihat dalam berbagai aspek berikut:</a:t>
            </a:r>
            <a:endParaRPr lang="en-US" sz="3200" dirty="0"/>
          </a:p>
        </p:txBody>
      </p:sp>
    </p:spTree>
    <p:extLst>
      <p:ext uri="{BB962C8B-B14F-4D97-AF65-F5344CB8AC3E}">
        <p14:creationId xmlns:p14="http://schemas.microsoft.com/office/powerpoint/2010/main" val="3057318000"/>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52400" y="228600"/>
            <a:ext cx="8839200" cy="7391400"/>
          </a:xfrm>
        </p:spPr>
        <p:txBody>
          <a:bodyPr>
            <a:noAutofit/>
          </a:bodyPr>
          <a:lstStyle/>
          <a:p>
            <a:pPr>
              <a:buFont typeface="Wingdings" pitchFamily="2" charset="2"/>
              <a:buChar char="Ø"/>
            </a:pPr>
            <a:r>
              <a:rPr lang="id-ID" sz="2800" b="1" dirty="0" smtClean="0"/>
              <a:t>Aspek </a:t>
            </a:r>
            <a:r>
              <a:rPr lang="id-ID" sz="2800" b="1" dirty="0"/>
              <a:t>Politik</a:t>
            </a:r>
            <a:r>
              <a:rPr lang="en-US" sz="2800" b="1" dirty="0"/>
              <a:t> ;</a:t>
            </a:r>
            <a:r>
              <a:rPr lang="id-ID" sz="2800" b="1" dirty="0"/>
              <a:t> </a:t>
            </a:r>
            <a:endParaRPr lang="en-US" sz="2800" b="1" dirty="0" smtClean="0"/>
          </a:p>
          <a:p>
            <a:pPr marL="356616" lvl="1" indent="0">
              <a:buNone/>
            </a:pPr>
            <a:r>
              <a:rPr lang="id-ID" sz="2000" b="1" dirty="0" smtClean="0"/>
              <a:t>Islam </a:t>
            </a:r>
            <a:r>
              <a:rPr lang="id-ID" sz="2000" b="1" dirty="0"/>
              <a:t>semakin tersosialisasi dalam masyarakat Nusantara dengan mulai terbentuknya pusat kekuasaan Islam. Kerajaan Samudera Pasai diyakini sebagai kerajaan Islam pertama di Indonesia</a:t>
            </a:r>
            <a:r>
              <a:rPr lang="id-ID" sz="2000" b="1" dirty="0" smtClean="0"/>
              <a:t>.</a:t>
            </a:r>
            <a:endParaRPr lang="en-US" sz="2000" b="1" dirty="0" smtClean="0"/>
          </a:p>
          <a:p>
            <a:pPr>
              <a:buFont typeface="Wingdings" pitchFamily="2" charset="2"/>
              <a:buChar char="Ø"/>
            </a:pPr>
            <a:r>
              <a:rPr lang="id-ID" dirty="0" smtClean="0"/>
              <a:t>Aspek </a:t>
            </a:r>
            <a:r>
              <a:rPr lang="id-ID" dirty="0"/>
              <a:t>Hukum</a:t>
            </a:r>
            <a:endParaRPr lang="en-US" dirty="0"/>
          </a:p>
          <a:p>
            <a:pPr marL="82296" indent="0" algn="just">
              <a:buNone/>
            </a:pPr>
            <a:r>
              <a:rPr lang="id-ID" sz="2000" b="1" dirty="0"/>
              <a:t>Adanya sebuah kerajaan, akan melahirkan undang-undang untuk mengatur jalannya kehidupan di sebuah kerajaan. Karena dengan undang-undang inilah masyarakat akan </a:t>
            </a:r>
            <a:r>
              <a:rPr lang="id-ID" sz="2000" b="1" dirty="0" smtClean="0"/>
              <a:t>diatur.</a:t>
            </a:r>
            <a:r>
              <a:rPr lang="en-US" sz="2000" b="1" dirty="0" smtClean="0"/>
              <a:t> </a:t>
            </a:r>
            <a:r>
              <a:rPr lang="id-ID" sz="2000" b="1" dirty="0" smtClean="0"/>
              <a:t>Sebelum </a:t>
            </a:r>
            <a:r>
              <a:rPr lang="id-ID" sz="2000" b="1" dirty="0"/>
              <a:t>masuknya Nusantara, telah ada sistem hukum yang bersumber dari hukum Hindu dan tradisi lokal (hukum adat). Berbagai perkara dalam masyarakat diselesaikan dengan kedua hukum tersebut.</a:t>
            </a:r>
            <a:endParaRPr lang="en-US" sz="2000" b="1" dirty="0"/>
          </a:p>
          <a:p>
            <a:pPr marL="82296" indent="0" algn="just">
              <a:buNone/>
            </a:pPr>
            <a:r>
              <a:rPr lang="id-ID" sz="2000" b="1" dirty="0"/>
              <a:t>Setelah agama Islam masuk, terjadi perubahan tata hukum. Hukum Islam berhasil menggantikan hukum Hindu di samping berusaha memasukkan pengaruh ke dalam masyarakat dengan mendesak hukum adat, meskipun dalam batas-batas tertentu hukum adat masih tetap bertahan. Pengaruh hukum Islam tampak jelas dalam beberapa segi kehidupan dan berhasil mengambil kedudukan yang tetap bagi penganutnya.</a:t>
            </a:r>
            <a:endParaRPr lang="en-US" sz="2000" b="1" dirty="0"/>
          </a:p>
          <a:p>
            <a:endParaRPr lang="en-US" sz="2000" dirty="0"/>
          </a:p>
          <a:p>
            <a:pPr lvl="0"/>
            <a:endParaRPr lang="en-US" sz="2000" dirty="0"/>
          </a:p>
          <a:p>
            <a:endParaRPr lang="en-US" sz="2000" dirty="0" smtClean="0"/>
          </a:p>
          <a:p>
            <a:r>
              <a:rPr lang="id-ID" sz="2000" dirty="0" smtClean="0"/>
              <a:t>Aspek </a:t>
            </a:r>
            <a:r>
              <a:rPr lang="id-ID" sz="2000" dirty="0"/>
              <a:t>Bahasa</a:t>
            </a:r>
            <a:endParaRPr lang="en-US" sz="2000" dirty="0"/>
          </a:p>
          <a:p>
            <a:r>
              <a:rPr lang="id-ID" sz="2000" dirty="0"/>
              <a:t>Kedalaman pengaruh bahasa Arab dalam politik Islam di Asia Tenggara (nusantara) tidak diragukan lagi banyak berkaitan dengan sifat penyebaran Islam di kawasan, khususnya pada masa-masa awal. Hal ini berbeda dengan Islamisasi di wilayah Persia dan Turki yang melibatkan penggunaan militer, Islamisasi di Nusantara pada umumnya berlangsung damai</a:t>
            </a:r>
            <a:endParaRPr lang="en-US" sz="2000" dirty="0"/>
          </a:p>
        </p:txBody>
      </p:sp>
    </p:spTree>
    <p:extLst>
      <p:ext uri="{BB962C8B-B14F-4D97-AF65-F5344CB8AC3E}">
        <p14:creationId xmlns:p14="http://schemas.microsoft.com/office/powerpoint/2010/main" val="3127627768"/>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52400" y="228600"/>
            <a:ext cx="8839200" cy="7391400"/>
          </a:xfrm>
        </p:spPr>
        <p:txBody>
          <a:bodyPr>
            <a:noAutofit/>
          </a:bodyPr>
          <a:lstStyle/>
          <a:p>
            <a:pPr>
              <a:buFont typeface="Wingdings" pitchFamily="2" charset="2"/>
              <a:buChar char="Ø"/>
            </a:pPr>
            <a:r>
              <a:rPr lang="id-ID" sz="2400" b="1" i="1" dirty="0"/>
              <a:t>Setelah agama Islam masuk, terjadi perubahan tata hukum. Hukum Islam berhasil menggantikan hukum Hindu di samping berusaha memasukkan pengaruh ke dalam masyarakat dengan mendesak hukum adat, meskipun dalam batas-batas tertentu hukum adat masih tetap bertahan. Pengaruh hukum Islam tampak jelas dalam beberapa segi kehidupan dan berhasil mengambil kedudukan yang tetap bagi penganutnya</a:t>
            </a:r>
            <a:r>
              <a:rPr lang="id-ID" sz="2400" b="1" i="1" dirty="0" smtClean="0"/>
              <a:t>.</a:t>
            </a:r>
            <a:endParaRPr lang="en-US" sz="2800" b="1" i="1" dirty="0" smtClean="0"/>
          </a:p>
          <a:p>
            <a:pPr>
              <a:buFont typeface="Wingdings" pitchFamily="2" charset="2"/>
              <a:buChar char="Ø"/>
            </a:pPr>
            <a:r>
              <a:rPr lang="id-ID" sz="2800" b="1" dirty="0" smtClean="0"/>
              <a:t>Aspek </a:t>
            </a:r>
            <a:r>
              <a:rPr lang="id-ID" sz="2800" b="1" dirty="0"/>
              <a:t>Bahasa</a:t>
            </a:r>
            <a:endParaRPr lang="en-US" sz="2800" b="1" dirty="0"/>
          </a:p>
          <a:p>
            <a:r>
              <a:rPr lang="id-ID" sz="2800" dirty="0"/>
              <a:t>Kedalaman pengaruh bahasa Arab dalam politik Islam di Asia Tenggara (nusantara) tidak diragukan lagi banyak berkaitan dengan sifat penyebaran Islam di kawasan, khususnya pada masa-masa awal. Hal ini berbeda dengan Islamisasi di wilayah Persia dan Turki yang melibatkan penggunaan militer, Islamisasi di Nusantara pada umumnya berlangsung </a:t>
            </a:r>
            <a:r>
              <a:rPr lang="id-ID" sz="2800" dirty="0" smtClean="0"/>
              <a:t>damai</a:t>
            </a:r>
            <a:endParaRPr lang="en-US" sz="2800" dirty="0"/>
          </a:p>
        </p:txBody>
      </p:sp>
    </p:spTree>
    <p:extLst>
      <p:ext uri="{BB962C8B-B14F-4D97-AF65-F5344CB8AC3E}">
        <p14:creationId xmlns:p14="http://schemas.microsoft.com/office/powerpoint/2010/main" val="3017418833"/>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2" descr="https://encrypted-tbn1.gstatic.com/images?q=tbn:ANd9GcRaEWYhSqPQo_HO4inCQI1t1CYhwpz71ySCNsHXnA3EF1fObx98"/>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52600" y="1143000"/>
            <a:ext cx="5638800" cy="4191000"/>
          </a:xfrm>
          <a:prstGeom prst="rect">
            <a:avLst/>
          </a:prstGeom>
          <a:noFill/>
          <a:extLst>
            <a:ext uri="{909E8E84-426E-40DD-AFC4-6F175D3DCCD1}">
              <a14:hiddenFill xmlns:a14="http://schemas.microsoft.com/office/drawing/2010/main">
                <a:solidFill>
                  <a:srgbClr val="FFFFFF"/>
                </a:solidFill>
              </a14:hiddenFill>
            </a:ext>
          </a:extLst>
        </p:spPr>
      </p:pic>
      <p:sp>
        <p:nvSpPr>
          <p:cNvPr id="2" name="Content Placeholder 1"/>
          <p:cNvSpPr>
            <a:spLocks noGrp="1"/>
          </p:cNvSpPr>
          <p:nvPr>
            <p:ph idx="1"/>
          </p:nvPr>
        </p:nvSpPr>
        <p:spPr>
          <a:xfrm>
            <a:off x="152400" y="803564"/>
            <a:ext cx="8610600" cy="4648200"/>
          </a:xfrm>
        </p:spPr>
        <p:txBody>
          <a:bodyPr>
            <a:noAutofit/>
          </a:bodyPr>
          <a:lstStyle/>
          <a:p>
            <a:r>
              <a:rPr lang="id-ID" sz="2800" dirty="0" smtClean="0"/>
              <a:t>Saluran </a:t>
            </a:r>
            <a:r>
              <a:rPr lang="id-ID" sz="2800" dirty="0"/>
              <a:t>yang paling banyak dipakai untuk penyebaran ajaran agama Islam di Jawa adalah Kesenian. Kesenian pada zaman itu dipandang lebih menarik karena masuk langsung ke unsure sosio kultur masyarakat jawa pada waktu itu. Adapun jenis-jenis kesenian yang dipakai adalah berupa Seni Arsitektur, Gamelan, Hikayat, Sastra dan yang paling terkenal adalah Wayang. Tokoh yang paling terkenal dalam penyebaran agama Islam melalui kesenian ini adalah Sunan Kalijaga. Beliau paling pandai memainkan wayang sebagai metodenya dalam Kesenian. Cerita pewayangan yang paling terkenal pada masa itu ialah cerita mengenai Mahabrata dan Ramayana, yang dalam cerita itu disisipkan ajaran dan nama-nama pahlawan Islam</a:t>
            </a:r>
            <a:endParaRPr lang="en-US" sz="2600" dirty="0"/>
          </a:p>
        </p:txBody>
      </p:sp>
      <p:sp>
        <p:nvSpPr>
          <p:cNvPr id="4" name="Rectangle 3"/>
          <p:cNvSpPr/>
          <p:nvPr/>
        </p:nvSpPr>
        <p:spPr>
          <a:xfrm>
            <a:off x="152400" y="54114"/>
            <a:ext cx="6324600" cy="707886"/>
          </a:xfrm>
          <a:prstGeom prst="rect">
            <a:avLst/>
          </a:prstGeom>
        </p:spPr>
        <p:txBody>
          <a:bodyPr wrap="square">
            <a:spAutoFit/>
          </a:bodyPr>
          <a:lstStyle/>
          <a:p>
            <a:pPr lvl="0"/>
            <a:r>
              <a:rPr lang="id-ID" sz="4000" dirty="0"/>
              <a:t>Saluran Kesenian</a:t>
            </a:r>
            <a:endParaRPr lang="en-US" sz="4000" dirty="0"/>
          </a:p>
        </p:txBody>
      </p:sp>
    </p:spTree>
    <p:extLst>
      <p:ext uri="{BB962C8B-B14F-4D97-AF65-F5344CB8AC3E}">
        <p14:creationId xmlns:p14="http://schemas.microsoft.com/office/powerpoint/2010/main" val="783153394"/>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2" descr="https://encrypted-tbn1.gstatic.com/images?q=tbn:ANd9GcRaEWYhSqPQo_HO4inCQI1t1CYhwpz71ySCNsHXnA3EF1fObx98"/>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52600" y="1143000"/>
            <a:ext cx="5638800" cy="4191000"/>
          </a:xfrm>
          <a:prstGeom prst="rect">
            <a:avLst/>
          </a:prstGeom>
          <a:noFill/>
          <a:extLst>
            <a:ext uri="{909E8E84-426E-40DD-AFC4-6F175D3DCCD1}">
              <a14:hiddenFill xmlns:a14="http://schemas.microsoft.com/office/drawing/2010/main">
                <a:solidFill>
                  <a:srgbClr val="FFFFFF"/>
                </a:solidFill>
              </a14:hiddenFill>
            </a:ext>
          </a:extLst>
        </p:spPr>
      </p:pic>
      <p:sp>
        <p:nvSpPr>
          <p:cNvPr id="2" name="Content Placeholder 1"/>
          <p:cNvSpPr>
            <a:spLocks noGrp="1"/>
          </p:cNvSpPr>
          <p:nvPr>
            <p:ph idx="1"/>
          </p:nvPr>
        </p:nvSpPr>
        <p:spPr>
          <a:xfrm>
            <a:off x="152400" y="803564"/>
            <a:ext cx="8610600" cy="4648200"/>
          </a:xfrm>
        </p:spPr>
        <p:txBody>
          <a:bodyPr>
            <a:noAutofit/>
          </a:bodyPr>
          <a:lstStyle/>
          <a:p>
            <a:r>
              <a:rPr lang="id-ID" sz="2800" dirty="0"/>
              <a:t>Melalui saluran-saluran itu Islam secara berangsur-angsur menyebar. Penyebaran Islam di Indonesia secara kasar dibagi menjadi 3 tahap :</a:t>
            </a:r>
            <a:endParaRPr lang="en-US" sz="2800" dirty="0"/>
          </a:p>
          <a:p>
            <a:pPr lvl="1"/>
            <a:r>
              <a:rPr lang="id-ID" sz="2400" dirty="0"/>
              <a:t>Pertama : Dimulai dengan kedatangan Islam yang diikuti oleh kemerosotan kemudian keruntuhan Majapahit pada abad ke-14 sampai 15 M.</a:t>
            </a:r>
            <a:endParaRPr lang="en-US" sz="2400" dirty="0"/>
          </a:p>
          <a:p>
            <a:pPr lvl="1"/>
            <a:r>
              <a:rPr lang="id-ID" sz="2400" dirty="0"/>
              <a:t>Kedua : Sejak datang dan mapannya kekuasaan colonial Belanda hingga abad ke 19</a:t>
            </a:r>
            <a:endParaRPr lang="en-US" sz="2400" dirty="0"/>
          </a:p>
          <a:p>
            <a:pPr lvl="1"/>
            <a:r>
              <a:rPr lang="id-ID" sz="2400" dirty="0"/>
              <a:t>Ketiga : Bermula pada abad ke-20 dengan terjadinya “liberalisasi” kebijakan pemerintah colonial Belanda di Indonesia. Dalam tahapan itu, akan terlihat proses Islamisasi sampai mencapai tingkat seperti sekarang.</a:t>
            </a:r>
            <a:endParaRPr lang="en-US" sz="2200" dirty="0"/>
          </a:p>
        </p:txBody>
      </p:sp>
      <p:sp>
        <p:nvSpPr>
          <p:cNvPr id="4" name="Rectangle 3"/>
          <p:cNvSpPr/>
          <p:nvPr/>
        </p:nvSpPr>
        <p:spPr>
          <a:xfrm>
            <a:off x="152400" y="54114"/>
            <a:ext cx="6324600" cy="707886"/>
          </a:xfrm>
          <a:prstGeom prst="rect">
            <a:avLst/>
          </a:prstGeom>
        </p:spPr>
        <p:txBody>
          <a:bodyPr wrap="square">
            <a:spAutoFit/>
          </a:bodyPr>
          <a:lstStyle/>
          <a:p>
            <a:pPr lvl="0"/>
            <a:r>
              <a:rPr lang="id-ID" sz="4000" dirty="0"/>
              <a:t>Saluran Kesenian</a:t>
            </a:r>
            <a:endParaRPr lang="en-US" sz="4000" dirty="0"/>
          </a:p>
        </p:txBody>
      </p:sp>
    </p:spTree>
    <p:extLst>
      <p:ext uri="{BB962C8B-B14F-4D97-AF65-F5344CB8AC3E}">
        <p14:creationId xmlns:p14="http://schemas.microsoft.com/office/powerpoint/2010/main" val="3650453075"/>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2" descr="https://encrypted-tbn1.gstatic.com/images?q=tbn:ANd9GcRaEWYhSqPQo_HO4inCQI1t1CYhwpz71ySCNsHXnA3EF1fObx98"/>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52600" y="1143000"/>
            <a:ext cx="5638800" cy="4191000"/>
          </a:xfrm>
          <a:prstGeom prst="rect">
            <a:avLst/>
          </a:prstGeom>
          <a:noFill/>
          <a:extLst>
            <a:ext uri="{909E8E84-426E-40DD-AFC4-6F175D3DCCD1}">
              <a14:hiddenFill xmlns:a14="http://schemas.microsoft.com/office/drawing/2010/main">
                <a:solidFill>
                  <a:srgbClr val="FFFFFF"/>
                </a:solidFill>
              </a14:hiddenFill>
            </a:ext>
          </a:extLst>
        </p:spPr>
      </p:pic>
      <p:sp>
        <p:nvSpPr>
          <p:cNvPr id="2" name="Content Placeholder 1"/>
          <p:cNvSpPr>
            <a:spLocks noGrp="1"/>
          </p:cNvSpPr>
          <p:nvPr>
            <p:ph idx="1"/>
          </p:nvPr>
        </p:nvSpPr>
        <p:spPr>
          <a:xfrm>
            <a:off x="152400" y="803564"/>
            <a:ext cx="8610600" cy="4648200"/>
          </a:xfrm>
        </p:spPr>
        <p:txBody>
          <a:bodyPr>
            <a:noAutofit/>
          </a:bodyPr>
          <a:lstStyle/>
          <a:p>
            <a:r>
              <a:rPr lang="id-ID" dirty="0" smtClean="0"/>
              <a:t>Pengaruh </a:t>
            </a:r>
            <a:r>
              <a:rPr lang="id-ID" dirty="0"/>
              <a:t>kekuasaan seorang raja berperan besar dalam proses islamisasi. Ketika seorang raja memeluk agama Islam, maka rakyat juga akan mengikuti jejak rajanya. Rakyat memiliki kepatuhan yang tinggi dan seorang raja selalu menjadi panutan bahkan menjadi tauladan bagi rakyatnya.</a:t>
            </a:r>
            <a:endParaRPr lang="en-US" dirty="0"/>
          </a:p>
          <a:p>
            <a:r>
              <a:rPr lang="id-ID" dirty="0"/>
              <a:t>Setelah terisolasinya agama Islam, maka kepentingan politik dilaksanakan melalui perluasan wilayah kerajaan, yang diikuti dengan penyebaran agama Islam.</a:t>
            </a:r>
            <a:endParaRPr lang="en-US" dirty="0"/>
          </a:p>
        </p:txBody>
      </p:sp>
      <p:sp>
        <p:nvSpPr>
          <p:cNvPr id="4" name="Rectangle 3"/>
          <p:cNvSpPr/>
          <p:nvPr/>
        </p:nvSpPr>
        <p:spPr>
          <a:xfrm>
            <a:off x="152400" y="54114"/>
            <a:ext cx="6324600" cy="707886"/>
          </a:xfrm>
          <a:prstGeom prst="rect">
            <a:avLst/>
          </a:prstGeom>
        </p:spPr>
        <p:txBody>
          <a:bodyPr wrap="square">
            <a:spAutoFit/>
          </a:bodyPr>
          <a:lstStyle/>
          <a:p>
            <a:pPr lvl="0"/>
            <a:r>
              <a:rPr lang="id-ID" sz="4000" dirty="0"/>
              <a:t>Saluran Politik</a:t>
            </a:r>
            <a:endParaRPr lang="en-US" sz="4000" dirty="0"/>
          </a:p>
        </p:txBody>
      </p:sp>
    </p:spTree>
    <p:extLst>
      <p:ext uri="{BB962C8B-B14F-4D97-AF65-F5344CB8AC3E}">
        <p14:creationId xmlns:p14="http://schemas.microsoft.com/office/powerpoint/2010/main" val="4104382192"/>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228600"/>
            <a:ext cx="8839200" cy="792162"/>
          </a:xfrm>
        </p:spPr>
        <p:txBody>
          <a:bodyPr>
            <a:normAutofit/>
          </a:bodyPr>
          <a:lstStyle/>
          <a:p>
            <a:r>
              <a:rPr lang="en-US" dirty="0" smtClean="0">
                <a:latin typeface="Baskerville Old Face" pitchFamily="18" charset="0"/>
              </a:rPr>
              <a:t>PENGERTIAN GERAKAN ISLAM</a:t>
            </a:r>
            <a:endParaRPr lang="en-US" dirty="0">
              <a:latin typeface="Baskerville Old Face" pitchFamily="18" charset="0"/>
            </a:endParaRPr>
          </a:p>
        </p:txBody>
      </p:sp>
      <p:sp>
        <p:nvSpPr>
          <p:cNvPr id="3" name="Content Placeholder 2"/>
          <p:cNvSpPr>
            <a:spLocks noGrp="1"/>
          </p:cNvSpPr>
          <p:nvPr>
            <p:ph idx="1"/>
          </p:nvPr>
        </p:nvSpPr>
        <p:spPr>
          <a:xfrm>
            <a:off x="228600" y="914400"/>
            <a:ext cx="8763000" cy="5486400"/>
          </a:xfrm>
        </p:spPr>
        <p:txBody>
          <a:bodyPr>
            <a:noAutofit/>
          </a:bodyPr>
          <a:lstStyle/>
          <a:p>
            <a:pPr fontAlgn="base"/>
            <a:r>
              <a:rPr lang="id-ID" sz="4800" dirty="0"/>
              <a:t>Pada dasarnya gerakan Islam bertujuan kepada tegaknya agama Islam di muka bumi agar kedamaian dan kesejahteraan bagi umat Islam terwujud. Banyak ideologi atau paham yang melandasi gerakan ini. </a:t>
            </a:r>
            <a:endParaRPr lang="en-US" sz="4800" dirty="0" smtClean="0"/>
          </a:p>
        </p:txBody>
      </p:sp>
    </p:spTree>
    <p:extLst>
      <p:ext uri="{BB962C8B-B14F-4D97-AF65-F5344CB8AC3E}">
        <p14:creationId xmlns:p14="http://schemas.microsoft.com/office/powerpoint/2010/main" val="3978520670"/>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mph" presetSubtype="0" fill="hold" grpId="0" nodeType="clickEffect">
                                  <p:stCondLst>
                                    <p:cond delay="0"/>
                                  </p:stCondLst>
                                  <p:childTnLst>
                                    <p:animClr clrSpc="hsl" dir="cw">
                                      <p:cBhvr override="childStyle">
                                        <p:cTn id="6" dur="500" fill="hold"/>
                                        <p:tgtEl>
                                          <p:spTgt spid="2"/>
                                        </p:tgtEl>
                                        <p:attrNameLst>
                                          <p:attrName>style.color</p:attrName>
                                        </p:attrNameLst>
                                      </p:cBhvr>
                                      <p:by>
                                        <p:hsl h="7200000" s="0" l="0"/>
                                      </p:by>
                                    </p:animClr>
                                    <p:animClr clrSpc="hsl" dir="cw">
                                      <p:cBhvr>
                                        <p:cTn id="7" dur="500" fill="hold"/>
                                        <p:tgtEl>
                                          <p:spTgt spid="2"/>
                                        </p:tgtEl>
                                        <p:attrNameLst>
                                          <p:attrName>fillcolor</p:attrName>
                                        </p:attrNameLst>
                                      </p:cBhvr>
                                      <p:by>
                                        <p:hsl h="7200000" s="0" l="0"/>
                                      </p:by>
                                    </p:animClr>
                                    <p:animClr clrSpc="hsl" dir="cw">
                                      <p:cBhvr>
                                        <p:cTn id="8" dur="500" fill="hold"/>
                                        <p:tgtEl>
                                          <p:spTgt spid="2"/>
                                        </p:tgtEl>
                                        <p:attrNameLst>
                                          <p:attrName>stroke.color</p:attrName>
                                        </p:attrNameLst>
                                      </p:cBhvr>
                                      <p:by>
                                        <p:hsl h="7200000" s="0" l="0"/>
                                      </p:by>
                                    </p:animClr>
                                    <p:set>
                                      <p:cBhvr>
                                        <p:cTn id="9" dur="500" fill="hold"/>
                                        <p:tgtEl>
                                          <p:spTgt spid="2"/>
                                        </p:tgtEl>
                                        <p:attrNameLst>
                                          <p:attrName>fill.type</p:attrName>
                                        </p:attrNameLst>
                                      </p:cBhvr>
                                      <p:to>
                                        <p:strVal val="solid"/>
                                      </p:to>
                                    </p:set>
                                  </p:childTnLst>
                                </p:cTn>
                              </p:par>
                            </p:childTnLst>
                          </p:cTn>
                        </p:par>
                      </p:childTnLst>
                    </p:cTn>
                  </p:par>
                  <p:par>
                    <p:cTn id="10" fill="hold">
                      <p:stCondLst>
                        <p:cond delay="indefinite"/>
                      </p:stCondLst>
                      <p:childTnLst>
                        <p:par>
                          <p:cTn id="11" fill="hold">
                            <p:stCondLst>
                              <p:cond delay="0"/>
                            </p:stCondLst>
                            <p:childTnLst>
                              <p:par>
                                <p:cTn id="12" presetID="31" presetClass="entr" presetSubtype="0" fill="hold"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 calcmode="lin" valueType="num">
                                      <p:cBhvr>
                                        <p:cTn id="14"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5"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16" dur="1000" fill="hold"/>
                                        <p:tgtEl>
                                          <p:spTgt spid="3">
                                            <p:txEl>
                                              <p:pRg st="0" end="0"/>
                                            </p:txEl>
                                          </p:spTgt>
                                        </p:tgtEl>
                                        <p:attrNameLst>
                                          <p:attrName>style.rotation</p:attrName>
                                        </p:attrNameLst>
                                      </p:cBhvr>
                                      <p:tavLst>
                                        <p:tav tm="0">
                                          <p:val>
                                            <p:fltVal val="90"/>
                                          </p:val>
                                        </p:tav>
                                        <p:tav tm="100000">
                                          <p:val>
                                            <p:fltVal val="0"/>
                                          </p:val>
                                        </p:tav>
                                      </p:tavLst>
                                    </p:anim>
                                    <p:animEffect transition="in" filter="fade">
                                      <p:cBhvr>
                                        <p:cTn id="17" dur="1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2" descr="https://encrypted-tbn1.gstatic.com/images?q=tbn:ANd9GcRaEWYhSqPQo_HO4inCQI1t1CYhwpz71ySCNsHXnA3EF1fObx98"/>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52600" y="1143000"/>
            <a:ext cx="5638800" cy="4191000"/>
          </a:xfrm>
          <a:prstGeom prst="rect">
            <a:avLst/>
          </a:prstGeom>
          <a:noFill/>
          <a:extLst>
            <a:ext uri="{909E8E84-426E-40DD-AFC4-6F175D3DCCD1}">
              <a14:hiddenFill xmlns:a14="http://schemas.microsoft.com/office/drawing/2010/main">
                <a:solidFill>
                  <a:srgbClr val="FFFFFF"/>
                </a:solidFill>
              </a14:hiddenFill>
            </a:ext>
          </a:extLst>
        </p:spPr>
      </p:pic>
      <p:sp>
        <p:nvSpPr>
          <p:cNvPr id="2" name="Content Placeholder 1"/>
          <p:cNvSpPr>
            <a:spLocks noGrp="1"/>
          </p:cNvSpPr>
          <p:nvPr>
            <p:ph idx="1"/>
          </p:nvPr>
        </p:nvSpPr>
        <p:spPr>
          <a:xfrm>
            <a:off x="152400" y="803564"/>
            <a:ext cx="8610600" cy="4648200"/>
          </a:xfrm>
        </p:spPr>
        <p:txBody>
          <a:bodyPr>
            <a:noAutofit/>
          </a:bodyPr>
          <a:lstStyle/>
          <a:p>
            <a:r>
              <a:rPr lang="en-US" sz="3600" dirty="0" err="1" smtClean="0"/>
              <a:t>Penyebaran</a:t>
            </a:r>
            <a:r>
              <a:rPr lang="en-US" sz="3600" dirty="0" smtClean="0"/>
              <a:t> </a:t>
            </a:r>
            <a:r>
              <a:rPr lang="en-US" sz="3600" dirty="0" err="1" smtClean="0"/>
              <a:t>islam</a:t>
            </a:r>
            <a:r>
              <a:rPr lang="en-US" sz="3600" dirty="0" smtClean="0"/>
              <a:t> </a:t>
            </a:r>
            <a:r>
              <a:rPr lang="en-US" sz="3600" dirty="0" err="1" smtClean="0"/>
              <a:t>dilakukan</a:t>
            </a:r>
            <a:r>
              <a:rPr lang="en-US" sz="3600" dirty="0" smtClean="0"/>
              <a:t> </a:t>
            </a:r>
            <a:r>
              <a:rPr lang="en-US" sz="3600" dirty="0" err="1" smtClean="0"/>
              <a:t>dengan</a:t>
            </a:r>
            <a:r>
              <a:rPr lang="en-US" sz="3600" dirty="0" smtClean="0"/>
              <a:t> </a:t>
            </a:r>
            <a:r>
              <a:rPr lang="en-US" sz="3600" dirty="0" err="1" smtClean="0"/>
              <a:t>mendirikan</a:t>
            </a:r>
            <a:r>
              <a:rPr lang="en-US" sz="3600" dirty="0" smtClean="0"/>
              <a:t> </a:t>
            </a:r>
            <a:r>
              <a:rPr lang="en-US" sz="3600" dirty="0" err="1" smtClean="0"/>
              <a:t>sebuah</a:t>
            </a:r>
            <a:r>
              <a:rPr lang="en-US" sz="3600" dirty="0" smtClean="0"/>
              <a:t> </a:t>
            </a:r>
            <a:r>
              <a:rPr lang="en-US" sz="3600" dirty="0" err="1" smtClean="0"/>
              <a:t>wadah</a:t>
            </a:r>
            <a:r>
              <a:rPr lang="en-US" sz="3600" dirty="0" smtClean="0"/>
              <a:t> </a:t>
            </a:r>
            <a:r>
              <a:rPr lang="en-US" sz="3600" dirty="0" err="1" smtClean="0"/>
              <a:t>pendidikan</a:t>
            </a:r>
            <a:r>
              <a:rPr lang="en-US" sz="3600" dirty="0" smtClean="0"/>
              <a:t> </a:t>
            </a:r>
            <a:r>
              <a:rPr lang="en-US" sz="3600" dirty="0" err="1" smtClean="0"/>
              <a:t>islam</a:t>
            </a:r>
            <a:r>
              <a:rPr lang="en-US" sz="3600" dirty="0" smtClean="0"/>
              <a:t> </a:t>
            </a:r>
            <a:r>
              <a:rPr lang="en-US" sz="3600" dirty="0" err="1" smtClean="0"/>
              <a:t>ditempat-tempat</a:t>
            </a:r>
            <a:r>
              <a:rPr lang="en-US" sz="3600" dirty="0" smtClean="0"/>
              <a:t> </a:t>
            </a:r>
            <a:r>
              <a:rPr lang="en-US" sz="3600" dirty="0" err="1" smtClean="0"/>
              <a:t>ibadah</a:t>
            </a:r>
            <a:r>
              <a:rPr lang="en-US" sz="3600" dirty="0" smtClean="0"/>
              <a:t>; Masjid, </a:t>
            </a:r>
            <a:r>
              <a:rPr lang="en-US" sz="3600" dirty="0" err="1" smtClean="0"/>
              <a:t>musholat</a:t>
            </a:r>
            <a:r>
              <a:rPr lang="en-US" sz="3600" dirty="0" smtClean="0"/>
              <a:t> </a:t>
            </a:r>
            <a:r>
              <a:rPr lang="en-US" sz="3600" dirty="0" err="1" smtClean="0"/>
              <a:t>dan</a:t>
            </a:r>
            <a:r>
              <a:rPr lang="en-US" sz="3600" dirty="0" smtClean="0"/>
              <a:t> </a:t>
            </a:r>
            <a:r>
              <a:rPr lang="en-US" sz="3600" dirty="0" err="1" smtClean="0"/>
              <a:t>rumah</a:t>
            </a:r>
            <a:r>
              <a:rPr lang="en-US" sz="3600" dirty="0" smtClean="0"/>
              <a:t> </a:t>
            </a:r>
            <a:r>
              <a:rPr lang="en-US" sz="3600" dirty="0" err="1" smtClean="0"/>
              <a:t>ulama</a:t>
            </a:r>
            <a:r>
              <a:rPr lang="en-US" sz="3600" dirty="0" smtClean="0"/>
              <a:t>’ yang </a:t>
            </a:r>
            <a:r>
              <a:rPr lang="en-US" sz="3600" dirty="0" err="1" smtClean="0"/>
              <a:t>saat</a:t>
            </a:r>
            <a:r>
              <a:rPr lang="en-US" sz="3600" dirty="0" smtClean="0"/>
              <a:t> </a:t>
            </a:r>
            <a:r>
              <a:rPr lang="en-US" sz="3600" dirty="0" err="1" smtClean="0"/>
              <a:t>itu</a:t>
            </a:r>
            <a:r>
              <a:rPr lang="en-US" sz="3600" dirty="0" smtClean="0"/>
              <a:t> </a:t>
            </a:r>
            <a:r>
              <a:rPr lang="en-US" sz="3600" dirty="0" err="1" smtClean="0"/>
              <a:t>dikenal</a:t>
            </a:r>
            <a:r>
              <a:rPr lang="en-US" sz="3600" dirty="0" smtClean="0"/>
              <a:t> </a:t>
            </a:r>
            <a:r>
              <a:rPr lang="en-US" sz="3600" dirty="0" err="1" smtClean="0"/>
              <a:t>dengan</a:t>
            </a:r>
            <a:r>
              <a:rPr lang="en-US" sz="3600" dirty="0" smtClean="0"/>
              <a:t> </a:t>
            </a:r>
            <a:r>
              <a:rPr lang="en-US" sz="3600" dirty="0" err="1" smtClean="0"/>
              <a:t>pondok</a:t>
            </a:r>
            <a:r>
              <a:rPr lang="en-US" sz="3600" dirty="0" smtClean="0"/>
              <a:t> </a:t>
            </a:r>
            <a:r>
              <a:rPr lang="en-US" sz="3600" dirty="0" err="1" smtClean="0"/>
              <a:t>pesantren</a:t>
            </a:r>
            <a:endParaRPr lang="en-US" sz="3600" dirty="0"/>
          </a:p>
        </p:txBody>
      </p:sp>
      <p:sp>
        <p:nvSpPr>
          <p:cNvPr id="4" name="Rectangle 3"/>
          <p:cNvSpPr/>
          <p:nvPr/>
        </p:nvSpPr>
        <p:spPr>
          <a:xfrm>
            <a:off x="152400" y="54114"/>
            <a:ext cx="6324600" cy="707886"/>
          </a:xfrm>
          <a:prstGeom prst="rect">
            <a:avLst/>
          </a:prstGeom>
        </p:spPr>
        <p:txBody>
          <a:bodyPr wrap="square">
            <a:spAutoFit/>
          </a:bodyPr>
          <a:lstStyle/>
          <a:p>
            <a:pPr lvl="0"/>
            <a:r>
              <a:rPr lang="id-ID" sz="4000" dirty="0"/>
              <a:t>Saluran </a:t>
            </a:r>
            <a:r>
              <a:rPr lang="en-US" sz="4000" dirty="0" err="1" smtClean="0"/>
              <a:t>Pesantren</a:t>
            </a:r>
            <a:endParaRPr lang="en-US" sz="4000" dirty="0"/>
          </a:p>
        </p:txBody>
      </p:sp>
    </p:spTree>
    <p:extLst>
      <p:ext uri="{BB962C8B-B14F-4D97-AF65-F5344CB8AC3E}">
        <p14:creationId xmlns:p14="http://schemas.microsoft.com/office/powerpoint/2010/main" val="863987700"/>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2" descr="https://encrypted-tbn1.gstatic.com/images?q=tbn:ANd9GcRaEWYhSqPQo_HO4inCQI1t1CYhwpz71ySCNsHXnA3EF1fObx98"/>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52600" y="1143000"/>
            <a:ext cx="5638800" cy="4191000"/>
          </a:xfrm>
          <a:prstGeom prst="rect">
            <a:avLst/>
          </a:prstGeom>
          <a:noFill/>
          <a:extLst>
            <a:ext uri="{909E8E84-426E-40DD-AFC4-6F175D3DCCD1}">
              <a14:hiddenFill xmlns:a14="http://schemas.microsoft.com/office/drawing/2010/main">
                <a:solidFill>
                  <a:srgbClr val="FFFFFF"/>
                </a:solidFill>
              </a14:hiddenFill>
            </a:ext>
          </a:extLst>
        </p:spPr>
      </p:pic>
      <p:sp>
        <p:nvSpPr>
          <p:cNvPr id="2" name="Content Placeholder 1"/>
          <p:cNvSpPr>
            <a:spLocks noGrp="1"/>
          </p:cNvSpPr>
          <p:nvPr>
            <p:ph idx="1"/>
          </p:nvPr>
        </p:nvSpPr>
        <p:spPr>
          <a:xfrm>
            <a:off x="152400" y="803564"/>
            <a:ext cx="8610600" cy="4648200"/>
          </a:xfrm>
        </p:spPr>
        <p:txBody>
          <a:bodyPr>
            <a:noAutofit/>
          </a:bodyPr>
          <a:lstStyle/>
          <a:p>
            <a:pPr marL="82296" indent="0" algn="just">
              <a:buNone/>
            </a:pPr>
            <a:r>
              <a:rPr lang="id-ID" dirty="0" smtClean="0"/>
              <a:t>Corak </a:t>
            </a:r>
            <a:r>
              <a:rPr lang="id-ID" dirty="0"/>
              <a:t>Awal Islam Nusantara Sampai Abad 17</a:t>
            </a:r>
            <a:endParaRPr lang="en-US" dirty="0"/>
          </a:p>
          <a:p>
            <a:pPr algn="just"/>
            <a:r>
              <a:rPr lang="id-ID" dirty="0"/>
              <a:t>Islam datang ke Nusantara diperkirakan sekitar abad ke-7, kemudian mengalami perkembangan dan mengislamisasi diperkirakan pada abad ke-13. Awal kedatangannya diduga akibat hubungan dagang antara pedagang-pedagang Arab dari Timur Tengah atau dari wilayah sekitar India, dengan kerjaan-kerajaan di Nusantara. Perkembangannya pada abad ke-13 sampai awal abad ke-15 ditandai dengan banyaknya pemukiman muslim baik di Sumatera maupun di Jawa seperti di pesisir-pesisir pantai.</a:t>
            </a:r>
            <a:endParaRPr lang="en-US" dirty="0"/>
          </a:p>
          <a:p>
            <a:pPr algn="just"/>
            <a:endParaRPr lang="en-US" dirty="0" smtClean="0"/>
          </a:p>
        </p:txBody>
      </p:sp>
      <p:sp>
        <p:nvSpPr>
          <p:cNvPr id="4" name="Rectangle 3"/>
          <p:cNvSpPr/>
          <p:nvPr/>
        </p:nvSpPr>
        <p:spPr>
          <a:xfrm>
            <a:off x="152400" y="54114"/>
            <a:ext cx="6324600" cy="707886"/>
          </a:xfrm>
          <a:prstGeom prst="rect">
            <a:avLst/>
          </a:prstGeom>
        </p:spPr>
        <p:txBody>
          <a:bodyPr wrap="square">
            <a:spAutoFit/>
          </a:bodyPr>
          <a:lstStyle/>
          <a:p>
            <a:pPr lvl="0"/>
            <a:r>
              <a:rPr lang="id-ID" sz="4000" b="1" dirty="0"/>
              <a:t>Corak islam di Indonesia</a:t>
            </a:r>
            <a:endParaRPr lang="en-US" sz="4000" dirty="0"/>
          </a:p>
        </p:txBody>
      </p:sp>
    </p:spTree>
    <p:extLst>
      <p:ext uri="{BB962C8B-B14F-4D97-AF65-F5344CB8AC3E}">
        <p14:creationId xmlns:p14="http://schemas.microsoft.com/office/powerpoint/2010/main" val="3180828087"/>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2" descr="https://encrypted-tbn1.gstatic.com/images?q=tbn:ANd9GcRaEWYhSqPQo_HO4inCQI1t1CYhwpz71ySCNsHXnA3EF1fObx98"/>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52600" y="1143000"/>
            <a:ext cx="5638800" cy="4191000"/>
          </a:xfrm>
          <a:prstGeom prst="rect">
            <a:avLst/>
          </a:prstGeom>
          <a:noFill/>
          <a:extLst>
            <a:ext uri="{909E8E84-426E-40DD-AFC4-6F175D3DCCD1}">
              <a14:hiddenFill xmlns:a14="http://schemas.microsoft.com/office/drawing/2010/main">
                <a:solidFill>
                  <a:srgbClr val="FFFFFF"/>
                </a:solidFill>
              </a14:hiddenFill>
            </a:ext>
          </a:extLst>
        </p:spPr>
      </p:pic>
      <p:sp>
        <p:nvSpPr>
          <p:cNvPr id="2" name="Content Placeholder 1"/>
          <p:cNvSpPr>
            <a:spLocks noGrp="1"/>
          </p:cNvSpPr>
          <p:nvPr>
            <p:ph idx="1"/>
          </p:nvPr>
        </p:nvSpPr>
        <p:spPr>
          <a:xfrm>
            <a:off x="152400" y="803564"/>
            <a:ext cx="8610600" cy="4648200"/>
          </a:xfrm>
        </p:spPr>
        <p:txBody>
          <a:bodyPr>
            <a:noAutofit/>
          </a:bodyPr>
          <a:lstStyle/>
          <a:p>
            <a:pPr marL="82296" indent="0">
              <a:buNone/>
            </a:pPr>
            <a:r>
              <a:rPr lang="id-ID" sz="2800" dirty="0" smtClean="0"/>
              <a:t>Konversi </a:t>
            </a:r>
            <a:r>
              <a:rPr lang="id-ID" sz="2800" dirty="0"/>
              <a:t>massal masyarakat Nusantara kepada Islam pada masa perdagangan terjadi karena beberapa sebab sebagai berikut:</a:t>
            </a:r>
            <a:endParaRPr lang="en-US" sz="2800" dirty="0"/>
          </a:p>
          <a:p>
            <a:pPr lvl="0">
              <a:buFont typeface="Wingdings" pitchFamily="2" charset="2"/>
              <a:buChar char="v"/>
            </a:pPr>
            <a:r>
              <a:rPr lang="id-ID" sz="2400" dirty="0"/>
              <a:t>Portabilitas (siap pakai) sistem keimanan Islam. Sebelum Islam datang, sistem kepercayaan lokal berpusat kepada penyembahan arwah nenek moyang yang tidak siap pakai. Oleh karena itu, sistem kepercayaan kepada Tuhan yang berada di mana-mana dan siap memberikan perlindungan di manapun mereka berada, mereka temukan di dalam Islam.</a:t>
            </a:r>
            <a:endParaRPr lang="en-US" sz="2400" dirty="0"/>
          </a:p>
          <a:p>
            <a:pPr lvl="0">
              <a:buFont typeface="Wingdings" pitchFamily="2" charset="2"/>
              <a:buChar char="v"/>
            </a:pPr>
            <a:r>
              <a:rPr lang="id-ID" sz="2400" dirty="0"/>
              <a:t>Asosiasi Islam dengan kekayaan. Ketika penduduk pribumi Nusantara bertemu dan berinteraksi dengan pedagang Muslim yang kaya raya. Karena kekayaan dan kekuatan ekonominya, mereka bisa memainkan peran penting dalam bidang politik entitas lokal dan bidang diplomatik</a:t>
            </a:r>
            <a:r>
              <a:rPr lang="id-ID" sz="2400" dirty="0" smtClean="0"/>
              <a:t>.</a:t>
            </a:r>
            <a:endParaRPr lang="en-US" sz="2400" dirty="0"/>
          </a:p>
        </p:txBody>
      </p:sp>
      <p:sp>
        <p:nvSpPr>
          <p:cNvPr id="4" name="Rectangle 3"/>
          <p:cNvSpPr/>
          <p:nvPr/>
        </p:nvSpPr>
        <p:spPr>
          <a:xfrm>
            <a:off x="152400" y="54114"/>
            <a:ext cx="6324600" cy="707886"/>
          </a:xfrm>
          <a:prstGeom prst="rect">
            <a:avLst/>
          </a:prstGeom>
        </p:spPr>
        <p:txBody>
          <a:bodyPr wrap="square">
            <a:spAutoFit/>
          </a:bodyPr>
          <a:lstStyle/>
          <a:p>
            <a:pPr lvl="0"/>
            <a:r>
              <a:rPr lang="id-ID" sz="4000" b="1" dirty="0"/>
              <a:t>Corak islam di Indonesia</a:t>
            </a:r>
            <a:endParaRPr lang="en-US" sz="4000" dirty="0"/>
          </a:p>
        </p:txBody>
      </p:sp>
    </p:spTree>
    <p:extLst>
      <p:ext uri="{BB962C8B-B14F-4D97-AF65-F5344CB8AC3E}">
        <p14:creationId xmlns:p14="http://schemas.microsoft.com/office/powerpoint/2010/main" val="144863381"/>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2" descr="https://encrypted-tbn1.gstatic.com/images?q=tbn:ANd9GcRaEWYhSqPQo_HO4inCQI1t1CYhwpz71ySCNsHXnA3EF1fObx98"/>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52600" y="1143000"/>
            <a:ext cx="5638800" cy="4191000"/>
          </a:xfrm>
          <a:prstGeom prst="rect">
            <a:avLst/>
          </a:prstGeom>
          <a:noFill/>
          <a:extLst>
            <a:ext uri="{909E8E84-426E-40DD-AFC4-6F175D3DCCD1}">
              <a14:hiddenFill xmlns:a14="http://schemas.microsoft.com/office/drawing/2010/main">
                <a:solidFill>
                  <a:srgbClr val="FFFFFF"/>
                </a:solidFill>
              </a14:hiddenFill>
            </a:ext>
          </a:extLst>
        </p:spPr>
      </p:pic>
      <p:sp>
        <p:nvSpPr>
          <p:cNvPr id="2" name="Content Placeholder 1"/>
          <p:cNvSpPr>
            <a:spLocks noGrp="1"/>
          </p:cNvSpPr>
          <p:nvPr>
            <p:ph idx="1"/>
          </p:nvPr>
        </p:nvSpPr>
        <p:spPr>
          <a:xfrm>
            <a:off x="152400" y="671945"/>
            <a:ext cx="8610600" cy="4648200"/>
          </a:xfrm>
        </p:spPr>
        <p:txBody>
          <a:bodyPr>
            <a:noAutofit/>
          </a:bodyPr>
          <a:lstStyle/>
          <a:p>
            <a:pPr lvl="0" algn="just">
              <a:buFont typeface="Wingdings" pitchFamily="2" charset="2"/>
              <a:buChar char="v"/>
            </a:pPr>
            <a:r>
              <a:rPr lang="id-ID" sz="2600" dirty="0" smtClean="0"/>
              <a:t>Kejayaan militer. Orang Muslim dipandang perkasa dan tangguh dalam peperangan. Hal ini bisa dilihat dari beberapa pertempuran yang dialami dan dimenangkan oleh kaum Muslim.</a:t>
            </a:r>
            <a:endParaRPr lang="en-US" sz="2600" dirty="0" smtClean="0"/>
          </a:p>
          <a:p>
            <a:pPr lvl="0" algn="just">
              <a:buFont typeface="Wingdings" pitchFamily="2" charset="2"/>
              <a:buChar char="v"/>
            </a:pPr>
            <a:r>
              <a:rPr lang="id-ID" sz="2600" dirty="0" smtClean="0"/>
              <a:t>Memperkenalkan tulisan. Agama Islam memperkenalkan tulisan ke berbagai wilayah Asia Tenggara (Nusantara) yang sebagian belum mengenal tulisan, dan sebagian sudah mengenal tulisan sanskerta. Tulisan yang diperkenalkan adalah tulisan Arab.</a:t>
            </a:r>
            <a:endParaRPr lang="en-US" sz="2600" dirty="0" smtClean="0"/>
          </a:p>
          <a:p>
            <a:pPr lvl="0" algn="just">
              <a:buFont typeface="Wingdings" pitchFamily="2" charset="2"/>
              <a:buChar char="v"/>
            </a:pPr>
            <a:r>
              <a:rPr lang="id-ID" sz="2600" dirty="0" smtClean="0"/>
              <a:t>Mengajarkan penghapalan. Para penyebar Islam menyandarkan otoritas sakral. Ajaran Islam yang mengandung kebenaran dirancang dalam bentuk –bentuk yang mudah dipahami dan dihafalkan oleh penganut baru. Karena itulah, hafalan menjadi sangat penting bagi para</a:t>
            </a:r>
            <a:endParaRPr lang="en-US" sz="2600" dirty="0"/>
          </a:p>
        </p:txBody>
      </p:sp>
      <p:sp>
        <p:nvSpPr>
          <p:cNvPr id="4" name="Rectangle 3"/>
          <p:cNvSpPr/>
          <p:nvPr/>
        </p:nvSpPr>
        <p:spPr>
          <a:xfrm>
            <a:off x="152400" y="54114"/>
            <a:ext cx="6324600" cy="707886"/>
          </a:xfrm>
          <a:prstGeom prst="rect">
            <a:avLst/>
          </a:prstGeom>
        </p:spPr>
        <p:txBody>
          <a:bodyPr wrap="square">
            <a:spAutoFit/>
          </a:bodyPr>
          <a:lstStyle/>
          <a:p>
            <a:pPr lvl="0"/>
            <a:r>
              <a:rPr lang="id-ID" sz="4000" b="1" dirty="0"/>
              <a:t>Corak islam di Indonesia</a:t>
            </a:r>
            <a:endParaRPr lang="en-US" sz="4000" dirty="0"/>
          </a:p>
        </p:txBody>
      </p:sp>
    </p:spTree>
    <p:extLst>
      <p:ext uri="{BB962C8B-B14F-4D97-AF65-F5344CB8AC3E}">
        <p14:creationId xmlns:p14="http://schemas.microsoft.com/office/powerpoint/2010/main" val="3590317064"/>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2" descr="https://encrypted-tbn1.gstatic.com/images?q=tbn:ANd9GcRaEWYhSqPQo_HO4inCQI1t1CYhwpz71ySCNsHXnA3EF1fObx98"/>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52600" y="1143000"/>
            <a:ext cx="5638800" cy="4191000"/>
          </a:xfrm>
          <a:prstGeom prst="rect">
            <a:avLst/>
          </a:prstGeom>
          <a:noFill/>
          <a:extLst>
            <a:ext uri="{909E8E84-426E-40DD-AFC4-6F175D3DCCD1}">
              <a14:hiddenFill xmlns:a14="http://schemas.microsoft.com/office/drawing/2010/main">
                <a:solidFill>
                  <a:srgbClr val="FFFFFF"/>
                </a:solidFill>
              </a14:hiddenFill>
            </a:ext>
          </a:extLst>
        </p:spPr>
      </p:pic>
      <p:sp>
        <p:nvSpPr>
          <p:cNvPr id="2" name="Content Placeholder 1"/>
          <p:cNvSpPr>
            <a:spLocks noGrp="1"/>
          </p:cNvSpPr>
          <p:nvPr>
            <p:ph idx="1"/>
          </p:nvPr>
        </p:nvSpPr>
        <p:spPr>
          <a:xfrm>
            <a:off x="152400" y="685800"/>
            <a:ext cx="8610600" cy="4648200"/>
          </a:xfrm>
        </p:spPr>
        <p:txBody>
          <a:bodyPr>
            <a:noAutofit/>
          </a:bodyPr>
          <a:lstStyle/>
          <a:p>
            <a:pPr lvl="0" algn="just">
              <a:buFont typeface="Wingdings" pitchFamily="2" charset="2"/>
              <a:buChar char="v"/>
            </a:pPr>
            <a:r>
              <a:rPr lang="id-ID" sz="2600" dirty="0" smtClean="0"/>
              <a:t>Kejayaan militer. Orang Muslim dipandang perkasa dan tangguh dalam peperangan. Hal ini bisa dilihat dari beberapa pertempuran yang dialami dan dimenangkan oleh kaum Muslim.</a:t>
            </a:r>
            <a:endParaRPr lang="en-US" sz="2600" dirty="0" smtClean="0"/>
          </a:p>
          <a:p>
            <a:pPr lvl="0" algn="just">
              <a:buFont typeface="Wingdings" pitchFamily="2" charset="2"/>
              <a:buChar char="v"/>
            </a:pPr>
            <a:r>
              <a:rPr lang="id-ID" sz="2600" dirty="0" smtClean="0"/>
              <a:t>Memperkenalkan tulisan. Agama Islam memperkenalkan tulisan ke berbagai wilayah Asia Tenggara (Nusantara) yang sebagian belum mengenal tulisan, dan sebagian sudah mengenal tulisan sanskerta. Tulisan yang diperkenalkan adalah tulisan Arab.</a:t>
            </a:r>
            <a:endParaRPr lang="en-US" sz="2600" dirty="0" smtClean="0"/>
          </a:p>
          <a:p>
            <a:pPr lvl="0" algn="just">
              <a:buFont typeface="Wingdings" pitchFamily="2" charset="2"/>
              <a:buChar char="v"/>
            </a:pPr>
            <a:r>
              <a:rPr lang="id-ID" sz="2600" dirty="0" smtClean="0"/>
              <a:t>Mengajarkan penghapalan. Para penyebar Islam menyandarkan otoritas sakral. Ajaran Islam yang mengandung kebenaran dirancang dalam bentuk –bentuk yang mudah dipahami dan dihafalkan oleh penganut baru. Karena itulah, hafalan menjadi sangat penting bagi para penganut baru yang semakin banyak jumlahnya.</a:t>
            </a:r>
            <a:endParaRPr lang="en-US" sz="2600" dirty="0" smtClean="0"/>
          </a:p>
        </p:txBody>
      </p:sp>
      <p:sp>
        <p:nvSpPr>
          <p:cNvPr id="4" name="Rectangle 3"/>
          <p:cNvSpPr/>
          <p:nvPr/>
        </p:nvSpPr>
        <p:spPr>
          <a:xfrm>
            <a:off x="152400" y="54114"/>
            <a:ext cx="6324600" cy="707886"/>
          </a:xfrm>
          <a:prstGeom prst="rect">
            <a:avLst/>
          </a:prstGeom>
        </p:spPr>
        <p:txBody>
          <a:bodyPr wrap="square">
            <a:spAutoFit/>
          </a:bodyPr>
          <a:lstStyle/>
          <a:p>
            <a:pPr lvl="0"/>
            <a:r>
              <a:rPr lang="id-ID" sz="4000" b="1" dirty="0"/>
              <a:t>Corak islam di Indonesia</a:t>
            </a:r>
            <a:endParaRPr lang="en-US" sz="4000" dirty="0"/>
          </a:p>
        </p:txBody>
      </p:sp>
    </p:spTree>
    <p:extLst>
      <p:ext uri="{BB962C8B-B14F-4D97-AF65-F5344CB8AC3E}">
        <p14:creationId xmlns:p14="http://schemas.microsoft.com/office/powerpoint/2010/main" val="3545647424"/>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2" descr="https://encrypted-tbn1.gstatic.com/images?q=tbn:ANd9GcRaEWYhSqPQo_HO4inCQI1t1CYhwpz71ySCNsHXnA3EF1fObx98"/>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52600" y="1143000"/>
            <a:ext cx="5638800" cy="4191000"/>
          </a:xfrm>
          <a:prstGeom prst="rect">
            <a:avLst/>
          </a:prstGeom>
          <a:noFill/>
          <a:extLst>
            <a:ext uri="{909E8E84-426E-40DD-AFC4-6F175D3DCCD1}">
              <a14:hiddenFill xmlns:a14="http://schemas.microsoft.com/office/drawing/2010/main">
                <a:solidFill>
                  <a:srgbClr val="FFFFFF"/>
                </a:solidFill>
              </a14:hiddenFill>
            </a:ext>
          </a:extLst>
        </p:spPr>
      </p:pic>
      <p:sp>
        <p:nvSpPr>
          <p:cNvPr id="2" name="Content Placeholder 1"/>
          <p:cNvSpPr>
            <a:spLocks noGrp="1"/>
          </p:cNvSpPr>
          <p:nvPr>
            <p:ph idx="1"/>
          </p:nvPr>
        </p:nvSpPr>
        <p:spPr>
          <a:xfrm>
            <a:off x="180109" y="914400"/>
            <a:ext cx="8610600" cy="4648200"/>
          </a:xfrm>
        </p:spPr>
        <p:txBody>
          <a:bodyPr>
            <a:noAutofit/>
          </a:bodyPr>
          <a:lstStyle/>
          <a:p>
            <a:pPr lvl="0" algn="just">
              <a:buFont typeface="Wingdings" pitchFamily="2" charset="2"/>
              <a:buChar char="v"/>
            </a:pPr>
            <a:r>
              <a:rPr lang="id-ID" sz="2600" dirty="0" smtClean="0"/>
              <a:t>Kepandaian dalam penyembuhan. Karena penyakit selalu dikaitkan dengan sebab-sebab spiritual, maka agama dipandang mempunyai jawaban terhadap berbagai penyakit dan ini menjadi jalan untuk pengembang sebuah agama yang baru (Islam). Contohnya, Raja Patani menjadi muslim setelah disembuhkan penyakitnya oleh seorang ulama dari Pasai.</a:t>
            </a:r>
            <a:endParaRPr lang="en-US" sz="2600" dirty="0" smtClean="0"/>
          </a:p>
          <a:p>
            <a:pPr lvl="0" algn="just">
              <a:buFont typeface="Wingdings" pitchFamily="2" charset="2"/>
              <a:buChar char="v"/>
            </a:pPr>
            <a:r>
              <a:rPr lang="id-ID" sz="2600" dirty="0" smtClean="0"/>
              <a:t>Pengajaran tentang moral. Islam menawarkan keselamatan dari berbagai kekuatan jahat. Ini terangkum dalam moral dunia yang diprediksi bahwa orang-orang yang taat akan dilindungi Tuhan dari segala kekuatan jahat dan akan diberi imbalan surga di akhirat.</a:t>
            </a:r>
            <a:endParaRPr lang="en-US" sz="2600" dirty="0" smtClean="0"/>
          </a:p>
          <a:p>
            <a:pPr algn="just">
              <a:buFont typeface="Wingdings" pitchFamily="2" charset="2"/>
              <a:buChar char="v"/>
            </a:pPr>
            <a:endParaRPr lang="en-US" sz="2600" dirty="0"/>
          </a:p>
        </p:txBody>
      </p:sp>
      <p:sp>
        <p:nvSpPr>
          <p:cNvPr id="4" name="Rectangle 3"/>
          <p:cNvSpPr/>
          <p:nvPr/>
        </p:nvSpPr>
        <p:spPr>
          <a:xfrm>
            <a:off x="152400" y="54114"/>
            <a:ext cx="6324600" cy="707886"/>
          </a:xfrm>
          <a:prstGeom prst="rect">
            <a:avLst/>
          </a:prstGeom>
        </p:spPr>
        <p:txBody>
          <a:bodyPr wrap="square">
            <a:spAutoFit/>
          </a:bodyPr>
          <a:lstStyle/>
          <a:p>
            <a:pPr lvl="0"/>
            <a:r>
              <a:rPr lang="id-ID" sz="4000" b="1" dirty="0"/>
              <a:t>Corak </a:t>
            </a:r>
            <a:r>
              <a:rPr lang="en-US" sz="4000" b="1" dirty="0" smtClean="0"/>
              <a:t>I</a:t>
            </a:r>
            <a:r>
              <a:rPr lang="id-ID" sz="4000" b="1" dirty="0" smtClean="0"/>
              <a:t>slam </a:t>
            </a:r>
            <a:r>
              <a:rPr lang="id-ID" sz="4000" b="1" dirty="0"/>
              <a:t>di Indonesia</a:t>
            </a:r>
            <a:endParaRPr lang="en-US" sz="4000" dirty="0"/>
          </a:p>
        </p:txBody>
      </p:sp>
    </p:spTree>
    <p:extLst>
      <p:ext uri="{BB962C8B-B14F-4D97-AF65-F5344CB8AC3E}">
        <p14:creationId xmlns:p14="http://schemas.microsoft.com/office/powerpoint/2010/main" val="1128234702"/>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5" descr="E:\Animasi Power Point\Animasi Bergerak\Animasi bergerak untuk powerpoint (1) - tepuk tangan.gif"/>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3352800" y="990600"/>
            <a:ext cx="4114800" cy="4267200"/>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title"/>
          </p:nvPr>
        </p:nvSpPr>
        <p:spPr>
          <a:xfrm>
            <a:off x="2514600" y="2895600"/>
            <a:ext cx="6400800" cy="942109"/>
          </a:xfrm>
        </p:spPr>
        <p:txBody>
          <a:bodyPr>
            <a:normAutofit/>
          </a:bodyPr>
          <a:lstStyle/>
          <a:p>
            <a:r>
              <a:rPr lang="en-US" sz="2400" dirty="0" err="1" smtClean="0">
                <a:solidFill>
                  <a:srgbClr val="00B0F0"/>
                </a:solidFill>
                <a:latin typeface="Goudy Stout" pitchFamily="18" charset="0"/>
              </a:rPr>
              <a:t>Thank’s</a:t>
            </a:r>
            <a:r>
              <a:rPr lang="en-US" sz="2400" dirty="0" smtClean="0">
                <a:solidFill>
                  <a:srgbClr val="00B0F0"/>
                </a:solidFill>
                <a:latin typeface="Goudy Stout" pitchFamily="18" charset="0"/>
              </a:rPr>
              <a:t>  A lot of</a:t>
            </a:r>
            <a:endParaRPr lang="en-US" sz="2400" dirty="0">
              <a:solidFill>
                <a:srgbClr val="00B0F0"/>
              </a:solidFill>
              <a:latin typeface="Goudy Stout" pitchFamily="18" charset="0"/>
            </a:endParaRPr>
          </a:p>
        </p:txBody>
      </p:sp>
      <p:pic>
        <p:nvPicPr>
          <p:cNvPr id="5" name="Picture 2" descr="E:\doc-1\IMG-20160317-WA0036.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2286000" cy="2286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41078675"/>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anim calcmode="lin" valueType="num">
                                      <p:cBhvr>
                                        <p:cTn id="8" dur="2000" fill="hold"/>
                                        <p:tgtEl>
                                          <p:spTgt spid="2"/>
                                        </p:tgtEl>
                                        <p:attrNameLst>
                                          <p:attrName>ppt_w</p:attrName>
                                        </p:attrNameLst>
                                      </p:cBhvr>
                                      <p:tavLst>
                                        <p:tav tm="0" fmla="#ppt_w*sin(2.5*pi*$)">
                                          <p:val>
                                            <p:fltVal val="0"/>
                                          </p:val>
                                        </p:tav>
                                        <p:tav tm="100000">
                                          <p:val>
                                            <p:fltVal val="1"/>
                                          </p:val>
                                        </p:tav>
                                      </p:tavLst>
                                    </p:anim>
                                    <p:anim calcmode="lin" valueType="num">
                                      <p:cBhvr>
                                        <p:cTn id="9" dur="2000" fill="hold"/>
                                        <p:tgtEl>
                                          <p:spTgt spid="2"/>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6927"/>
            <a:ext cx="8839200" cy="792162"/>
          </a:xfrm>
        </p:spPr>
        <p:txBody>
          <a:bodyPr>
            <a:normAutofit/>
          </a:bodyPr>
          <a:lstStyle/>
          <a:p>
            <a:r>
              <a:rPr lang="en-US" dirty="0" smtClean="0">
                <a:latin typeface="Baskerville Old Face" pitchFamily="18" charset="0"/>
              </a:rPr>
              <a:t>PENGERTIAN GERAKAN ISLAM</a:t>
            </a:r>
            <a:endParaRPr lang="en-US" dirty="0">
              <a:latin typeface="Baskerville Old Face" pitchFamily="18" charset="0"/>
            </a:endParaRPr>
          </a:p>
        </p:txBody>
      </p:sp>
      <p:sp>
        <p:nvSpPr>
          <p:cNvPr id="3" name="Content Placeholder 2"/>
          <p:cNvSpPr>
            <a:spLocks noGrp="1"/>
          </p:cNvSpPr>
          <p:nvPr>
            <p:ph idx="1"/>
          </p:nvPr>
        </p:nvSpPr>
        <p:spPr>
          <a:xfrm>
            <a:off x="0" y="609600"/>
            <a:ext cx="8763000" cy="5486400"/>
          </a:xfrm>
        </p:spPr>
        <p:txBody>
          <a:bodyPr>
            <a:noAutofit/>
          </a:bodyPr>
          <a:lstStyle/>
          <a:p>
            <a:pPr fontAlgn="base"/>
            <a:r>
              <a:rPr lang="id-ID" sz="3600" dirty="0" smtClean="0"/>
              <a:t>Ada </a:t>
            </a:r>
            <a:r>
              <a:rPr lang="id-ID" sz="3600" dirty="0"/>
              <a:t>yang bersifat fillah dan sabilillah. Fillah adalah gerakan Islam yang berangkat dengan dakwah yang didasari oleh ilmu. Sedangkan sabilillah adalah gerakan dengan sifat kearah </a:t>
            </a:r>
            <a:r>
              <a:rPr lang="en-US" sz="3600" dirty="0" smtClean="0"/>
              <a:t>Jihad/</a:t>
            </a:r>
            <a:r>
              <a:rPr lang="id-ID" sz="3600" dirty="0" smtClean="0"/>
              <a:t>peperangan</a:t>
            </a:r>
            <a:r>
              <a:rPr lang="id-ID" sz="3600" dirty="0"/>
              <a:t>. Semua gerakan ini bertujuan sama akan tetapi gerakan ini harus melihat kapan waktu yang tepat untuk menggunakan cara fillah dan fisabilillah.</a:t>
            </a:r>
            <a:endParaRPr lang="en-US" sz="3600" dirty="0"/>
          </a:p>
          <a:p>
            <a:pPr marL="82296" indent="0" algn="just" fontAlgn="base">
              <a:buNone/>
            </a:pPr>
            <a:r>
              <a:rPr lang="id-ID" sz="2800" b="1" i="1" dirty="0"/>
              <a:t>Yang terpenting dalam sebuah gerakan Islam adalah gerakan yang di dalamnya semua Muslim bersatu hati dan pikirannya yang dilandasi dengan sikap wala wal </a:t>
            </a:r>
            <a:r>
              <a:rPr lang="id-ID" sz="2800" b="1" i="1" dirty="0" smtClean="0"/>
              <a:t>bara</a:t>
            </a:r>
            <a:r>
              <a:rPr lang="en-US" sz="2800" b="1" i="1" dirty="0"/>
              <a:t> </a:t>
            </a:r>
            <a:r>
              <a:rPr lang="en-US" sz="2800" b="1" i="1" dirty="0" smtClean="0"/>
              <a:t>(</a:t>
            </a:r>
            <a:r>
              <a:rPr lang="en-US" sz="2800" b="1" i="1" dirty="0" err="1" smtClean="0"/>
              <a:t>Loyalitas</a:t>
            </a:r>
            <a:r>
              <a:rPr lang="en-US" sz="2800" b="1" i="1" dirty="0" smtClean="0"/>
              <a:t> </a:t>
            </a:r>
            <a:r>
              <a:rPr lang="en-US" sz="2800" b="1" i="1" dirty="0" err="1" smtClean="0"/>
              <a:t>persatuan</a:t>
            </a:r>
            <a:r>
              <a:rPr lang="en-US" sz="2800" b="1" i="1" dirty="0" smtClean="0"/>
              <a:t> </a:t>
            </a:r>
            <a:r>
              <a:rPr lang="en-US" sz="2800" b="1" i="1" dirty="0" err="1" smtClean="0"/>
              <a:t>dan</a:t>
            </a:r>
            <a:r>
              <a:rPr lang="en-US" sz="2800" b="1" i="1" dirty="0" smtClean="0"/>
              <a:t> </a:t>
            </a:r>
            <a:r>
              <a:rPr lang="en-US" sz="2800" b="1" i="1" dirty="0" err="1" smtClean="0"/>
              <a:t>menjauhi</a:t>
            </a:r>
            <a:r>
              <a:rPr lang="en-US" sz="2800" b="1" i="1" dirty="0" smtClean="0"/>
              <a:t> </a:t>
            </a:r>
            <a:r>
              <a:rPr lang="en-US" sz="2800" b="1" i="1" dirty="0" err="1" smtClean="0"/>
              <a:t>musuh</a:t>
            </a:r>
            <a:r>
              <a:rPr lang="en-US" sz="2800" b="1" i="1" dirty="0" smtClean="0"/>
              <a:t>)</a:t>
            </a:r>
            <a:endParaRPr lang="en-US" sz="2800" b="1" i="1" dirty="0"/>
          </a:p>
        </p:txBody>
      </p:sp>
    </p:spTree>
    <p:extLst>
      <p:ext uri="{BB962C8B-B14F-4D97-AF65-F5344CB8AC3E}">
        <p14:creationId xmlns:p14="http://schemas.microsoft.com/office/powerpoint/2010/main" val="471056974"/>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mph" presetSubtype="0" fill="hold" grpId="0" nodeType="clickEffect">
                                  <p:stCondLst>
                                    <p:cond delay="0"/>
                                  </p:stCondLst>
                                  <p:childTnLst>
                                    <p:animClr clrSpc="hsl" dir="cw">
                                      <p:cBhvr override="childStyle">
                                        <p:cTn id="6" dur="500" fill="hold"/>
                                        <p:tgtEl>
                                          <p:spTgt spid="2"/>
                                        </p:tgtEl>
                                        <p:attrNameLst>
                                          <p:attrName>style.color</p:attrName>
                                        </p:attrNameLst>
                                      </p:cBhvr>
                                      <p:by>
                                        <p:hsl h="7200000" s="0" l="0"/>
                                      </p:by>
                                    </p:animClr>
                                    <p:animClr clrSpc="hsl" dir="cw">
                                      <p:cBhvr>
                                        <p:cTn id="7" dur="500" fill="hold"/>
                                        <p:tgtEl>
                                          <p:spTgt spid="2"/>
                                        </p:tgtEl>
                                        <p:attrNameLst>
                                          <p:attrName>fillcolor</p:attrName>
                                        </p:attrNameLst>
                                      </p:cBhvr>
                                      <p:by>
                                        <p:hsl h="7200000" s="0" l="0"/>
                                      </p:by>
                                    </p:animClr>
                                    <p:animClr clrSpc="hsl" dir="cw">
                                      <p:cBhvr>
                                        <p:cTn id="8" dur="500" fill="hold"/>
                                        <p:tgtEl>
                                          <p:spTgt spid="2"/>
                                        </p:tgtEl>
                                        <p:attrNameLst>
                                          <p:attrName>stroke.color</p:attrName>
                                        </p:attrNameLst>
                                      </p:cBhvr>
                                      <p:by>
                                        <p:hsl h="7200000" s="0" l="0"/>
                                      </p:by>
                                    </p:animClr>
                                    <p:set>
                                      <p:cBhvr>
                                        <p:cTn id="9" dur="500" fill="hold"/>
                                        <p:tgtEl>
                                          <p:spTgt spid="2"/>
                                        </p:tgtEl>
                                        <p:attrNameLst>
                                          <p:attrName>fill.type</p:attrName>
                                        </p:attrNameLst>
                                      </p:cBhvr>
                                      <p:to>
                                        <p:strVal val="solid"/>
                                      </p:to>
                                    </p:set>
                                  </p:childTnLst>
                                </p:cTn>
                              </p:par>
                            </p:childTnLst>
                          </p:cTn>
                        </p:par>
                      </p:childTnLst>
                    </p:cTn>
                  </p:par>
                  <p:par>
                    <p:cTn id="10" fill="hold">
                      <p:stCondLst>
                        <p:cond delay="indefinite"/>
                      </p:stCondLst>
                      <p:childTnLst>
                        <p:par>
                          <p:cTn id="11" fill="hold">
                            <p:stCondLst>
                              <p:cond delay="0"/>
                            </p:stCondLst>
                            <p:childTnLst>
                              <p:par>
                                <p:cTn id="12" presetID="31" presetClass="entr" presetSubtype="0" fill="hold"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 calcmode="lin" valueType="num">
                                      <p:cBhvr>
                                        <p:cTn id="14"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5"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16" dur="1000" fill="hold"/>
                                        <p:tgtEl>
                                          <p:spTgt spid="3">
                                            <p:txEl>
                                              <p:pRg st="0" end="0"/>
                                            </p:txEl>
                                          </p:spTgt>
                                        </p:tgtEl>
                                        <p:attrNameLst>
                                          <p:attrName>style.rotation</p:attrName>
                                        </p:attrNameLst>
                                      </p:cBhvr>
                                      <p:tavLst>
                                        <p:tav tm="0">
                                          <p:val>
                                            <p:fltVal val="90"/>
                                          </p:val>
                                        </p:tav>
                                        <p:tav tm="100000">
                                          <p:val>
                                            <p:fltVal val="0"/>
                                          </p:val>
                                        </p:tav>
                                      </p:tavLst>
                                    </p:anim>
                                    <p:animEffect transition="in" filter="fade">
                                      <p:cBhvr>
                                        <p:cTn id="17" dur="1000"/>
                                        <p:tgtEl>
                                          <p:spTgt spid="3">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1" presetClass="entr" presetSubtype="0" fill="hold" nodeType="clickEffect">
                                  <p:stCondLst>
                                    <p:cond delay="0"/>
                                  </p:stCondLst>
                                  <p:childTnLst>
                                    <p:set>
                                      <p:cBhvr>
                                        <p:cTn id="21" dur="1" fill="hold">
                                          <p:stCondLst>
                                            <p:cond delay="0"/>
                                          </p:stCondLst>
                                        </p:cTn>
                                        <p:tgtEl>
                                          <p:spTgt spid="3">
                                            <p:txEl>
                                              <p:pRg st="1" end="1"/>
                                            </p:txEl>
                                          </p:spTgt>
                                        </p:tgtEl>
                                        <p:attrNameLst>
                                          <p:attrName>style.visibility</p:attrName>
                                        </p:attrNameLst>
                                      </p:cBhvr>
                                      <p:to>
                                        <p:strVal val="visible"/>
                                      </p:to>
                                    </p:set>
                                    <p:anim calcmode="lin" valueType="num">
                                      <p:cBhvr>
                                        <p:cTn id="22" dur="1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23" dur="1000" fill="hold"/>
                                        <p:tgtEl>
                                          <p:spTgt spid="3">
                                            <p:txEl>
                                              <p:pRg st="1" end="1"/>
                                            </p:txEl>
                                          </p:spTgt>
                                        </p:tgtEl>
                                        <p:attrNameLst>
                                          <p:attrName>ppt_h</p:attrName>
                                        </p:attrNameLst>
                                      </p:cBhvr>
                                      <p:tavLst>
                                        <p:tav tm="0">
                                          <p:val>
                                            <p:fltVal val="0"/>
                                          </p:val>
                                        </p:tav>
                                        <p:tav tm="100000">
                                          <p:val>
                                            <p:strVal val="#ppt_h"/>
                                          </p:val>
                                        </p:tav>
                                      </p:tavLst>
                                    </p:anim>
                                    <p:anim calcmode="lin" valueType="num">
                                      <p:cBhvr>
                                        <p:cTn id="24" dur="1000" fill="hold"/>
                                        <p:tgtEl>
                                          <p:spTgt spid="3">
                                            <p:txEl>
                                              <p:pRg st="1" end="1"/>
                                            </p:txEl>
                                          </p:spTgt>
                                        </p:tgtEl>
                                        <p:attrNameLst>
                                          <p:attrName>style.rotation</p:attrName>
                                        </p:attrNameLst>
                                      </p:cBhvr>
                                      <p:tavLst>
                                        <p:tav tm="0">
                                          <p:val>
                                            <p:fltVal val="90"/>
                                          </p:val>
                                        </p:tav>
                                        <p:tav tm="100000">
                                          <p:val>
                                            <p:fltVal val="0"/>
                                          </p:val>
                                        </p:tav>
                                      </p:tavLst>
                                    </p:anim>
                                    <p:animEffect transition="in" filter="fade">
                                      <p:cBhvr>
                                        <p:cTn id="25" dur="1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0"/>
            <a:ext cx="7498080" cy="457200"/>
          </a:xfrm>
        </p:spPr>
        <p:txBody>
          <a:bodyPr>
            <a:noAutofit/>
          </a:bodyPr>
          <a:lstStyle/>
          <a:p>
            <a:pPr lvl="0"/>
            <a:r>
              <a:rPr lang="id-ID" sz="3600" b="1" dirty="0">
                <a:solidFill>
                  <a:srgbClr val="FF0000"/>
                </a:solidFill>
                <a:effectLst/>
                <a:latin typeface="Eras Bold ITC" pitchFamily="34" charset="0"/>
              </a:rPr>
              <a:t>Masuk dan Berkembangnya Islam di Indonesia</a:t>
            </a:r>
            <a:endParaRPr lang="en-US" sz="3600" dirty="0">
              <a:solidFill>
                <a:srgbClr val="FF0000"/>
              </a:solidFill>
              <a:effectLst/>
              <a:latin typeface="Eras Bold ITC" pitchFamily="34" charset="0"/>
            </a:endParaRPr>
          </a:p>
        </p:txBody>
      </p:sp>
      <p:sp>
        <p:nvSpPr>
          <p:cNvPr id="3" name="Content Placeholder 2"/>
          <p:cNvSpPr>
            <a:spLocks noGrp="1"/>
          </p:cNvSpPr>
          <p:nvPr>
            <p:ph idx="1"/>
          </p:nvPr>
        </p:nvSpPr>
        <p:spPr>
          <a:xfrm>
            <a:off x="152400" y="914400"/>
            <a:ext cx="8991600" cy="6096000"/>
          </a:xfrm>
        </p:spPr>
        <p:txBody>
          <a:bodyPr>
            <a:noAutofit/>
          </a:bodyPr>
          <a:lstStyle/>
          <a:p>
            <a:r>
              <a:rPr lang="id-ID" sz="3600" dirty="0" smtClean="0"/>
              <a:t>Indonesia </a:t>
            </a:r>
            <a:r>
              <a:rPr lang="id-ID" sz="3600" dirty="0"/>
              <a:t>adalah sebuah bentuk Negara kepulauan yang terdiri dari beragam suku dan kebudayaaan. </a:t>
            </a:r>
            <a:endParaRPr lang="en-US" sz="3600" dirty="0" smtClean="0"/>
          </a:p>
          <a:p>
            <a:r>
              <a:rPr lang="id-ID" sz="3600" dirty="0" smtClean="0"/>
              <a:t>Maka </a:t>
            </a:r>
            <a:r>
              <a:rPr lang="id-ID" sz="3600" dirty="0"/>
              <a:t>dari itu, pengisalaman di tiap-tiap kawasan tidaklah sergam. Tingkat penerimaan Islam pada satu bagian dan bagian yang lainnya bergantung tidak hanya pada waktu pengenalannya, tetapi juga bergantung pada watak dan budaya lokal masyarakat Indonesia yang dihadapi oleh Islam. </a:t>
            </a:r>
            <a:endParaRPr lang="en-US" sz="3600" dirty="0" smtClean="0"/>
          </a:p>
        </p:txBody>
      </p:sp>
    </p:spTree>
    <p:extLst>
      <p:ext uri="{BB962C8B-B14F-4D97-AF65-F5344CB8AC3E}">
        <p14:creationId xmlns:p14="http://schemas.microsoft.com/office/powerpoint/2010/main" val="149475236"/>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mph" presetSubtype="0" fill="hold" grpId="0" nodeType="clickEffect">
                                  <p:stCondLst>
                                    <p:cond delay="0"/>
                                  </p:stCondLst>
                                  <p:childTnLst>
                                    <p:animClr clrSpc="hsl" dir="cw">
                                      <p:cBhvr override="childStyle">
                                        <p:cTn id="6" dur="500" fill="hold"/>
                                        <p:tgtEl>
                                          <p:spTgt spid="2"/>
                                        </p:tgtEl>
                                        <p:attrNameLst>
                                          <p:attrName>style.color</p:attrName>
                                        </p:attrNameLst>
                                      </p:cBhvr>
                                      <p:by>
                                        <p:hsl h="7200000" s="0" l="0"/>
                                      </p:by>
                                    </p:animClr>
                                    <p:animClr clrSpc="hsl" dir="cw">
                                      <p:cBhvr>
                                        <p:cTn id="7" dur="500" fill="hold"/>
                                        <p:tgtEl>
                                          <p:spTgt spid="2"/>
                                        </p:tgtEl>
                                        <p:attrNameLst>
                                          <p:attrName>fillcolor</p:attrName>
                                        </p:attrNameLst>
                                      </p:cBhvr>
                                      <p:by>
                                        <p:hsl h="7200000" s="0" l="0"/>
                                      </p:by>
                                    </p:animClr>
                                    <p:animClr clrSpc="hsl" dir="cw">
                                      <p:cBhvr>
                                        <p:cTn id="8" dur="500" fill="hold"/>
                                        <p:tgtEl>
                                          <p:spTgt spid="2"/>
                                        </p:tgtEl>
                                        <p:attrNameLst>
                                          <p:attrName>stroke.color</p:attrName>
                                        </p:attrNameLst>
                                      </p:cBhvr>
                                      <p:by>
                                        <p:hsl h="7200000" s="0" l="0"/>
                                      </p:by>
                                    </p:animClr>
                                    <p:set>
                                      <p:cBhvr>
                                        <p:cTn id="9" dur="500" fill="hold"/>
                                        <p:tgtEl>
                                          <p:spTgt spid="2"/>
                                        </p:tgtEl>
                                        <p:attrNameLst>
                                          <p:attrName>fill.type</p:attrName>
                                        </p:attrNameLst>
                                      </p:cBhvr>
                                      <p:to>
                                        <p:strVal val="solid"/>
                                      </p:to>
                                    </p:set>
                                  </p:childTnLst>
                                </p:cTn>
                              </p:par>
                            </p:childTnLst>
                          </p:cTn>
                        </p:par>
                      </p:childTnLst>
                    </p:cTn>
                  </p:par>
                  <p:par>
                    <p:cTn id="10" fill="hold">
                      <p:stCondLst>
                        <p:cond delay="indefinite"/>
                      </p:stCondLst>
                      <p:childTnLst>
                        <p:par>
                          <p:cTn id="11" fill="hold">
                            <p:stCondLst>
                              <p:cond delay="0"/>
                            </p:stCondLst>
                            <p:childTnLst>
                              <p:par>
                                <p:cTn id="12" presetID="31" presetClass="entr" presetSubtype="0" fill="hold"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 calcmode="lin" valueType="num">
                                      <p:cBhvr>
                                        <p:cTn id="14"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5"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16" dur="1000" fill="hold"/>
                                        <p:tgtEl>
                                          <p:spTgt spid="3">
                                            <p:txEl>
                                              <p:pRg st="0" end="0"/>
                                            </p:txEl>
                                          </p:spTgt>
                                        </p:tgtEl>
                                        <p:attrNameLst>
                                          <p:attrName>style.rotation</p:attrName>
                                        </p:attrNameLst>
                                      </p:cBhvr>
                                      <p:tavLst>
                                        <p:tav tm="0">
                                          <p:val>
                                            <p:fltVal val="90"/>
                                          </p:val>
                                        </p:tav>
                                        <p:tav tm="100000">
                                          <p:val>
                                            <p:fltVal val="0"/>
                                          </p:val>
                                        </p:tav>
                                      </p:tavLst>
                                    </p:anim>
                                    <p:animEffect transition="in" filter="fade">
                                      <p:cBhvr>
                                        <p:cTn id="17" dur="1000"/>
                                        <p:tgtEl>
                                          <p:spTgt spid="3">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1" presetClass="entr" presetSubtype="0" fill="hold" nodeType="clickEffect">
                                  <p:stCondLst>
                                    <p:cond delay="0"/>
                                  </p:stCondLst>
                                  <p:childTnLst>
                                    <p:set>
                                      <p:cBhvr>
                                        <p:cTn id="21" dur="1" fill="hold">
                                          <p:stCondLst>
                                            <p:cond delay="0"/>
                                          </p:stCondLst>
                                        </p:cTn>
                                        <p:tgtEl>
                                          <p:spTgt spid="3">
                                            <p:txEl>
                                              <p:pRg st="1" end="1"/>
                                            </p:txEl>
                                          </p:spTgt>
                                        </p:tgtEl>
                                        <p:attrNameLst>
                                          <p:attrName>style.visibility</p:attrName>
                                        </p:attrNameLst>
                                      </p:cBhvr>
                                      <p:to>
                                        <p:strVal val="visible"/>
                                      </p:to>
                                    </p:set>
                                    <p:anim calcmode="lin" valueType="num">
                                      <p:cBhvr>
                                        <p:cTn id="22" dur="1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23" dur="1000" fill="hold"/>
                                        <p:tgtEl>
                                          <p:spTgt spid="3">
                                            <p:txEl>
                                              <p:pRg st="1" end="1"/>
                                            </p:txEl>
                                          </p:spTgt>
                                        </p:tgtEl>
                                        <p:attrNameLst>
                                          <p:attrName>ppt_h</p:attrName>
                                        </p:attrNameLst>
                                      </p:cBhvr>
                                      <p:tavLst>
                                        <p:tav tm="0">
                                          <p:val>
                                            <p:fltVal val="0"/>
                                          </p:val>
                                        </p:tav>
                                        <p:tav tm="100000">
                                          <p:val>
                                            <p:strVal val="#ppt_h"/>
                                          </p:val>
                                        </p:tav>
                                      </p:tavLst>
                                    </p:anim>
                                    <p:anim calcmode="lin" valueType="num">
                                      <p:cBhvr>
                                        <p:cTn id="24" dur="1000" fill="hold"/>
                                        <p:tgtEl>
                                          <p:spTgt spid="3">
                                            <p:txEl>
                                              <p:pRg st="1" end="1"/>
                                            </p:txEl>
                                          </p:spTgt>
                                        </p:tgtEl>
                                        <p:attrNameLst>
                                          <p:attrName>style.rotation</p:attrName>
                                        </p:attrNameLst>
                                      </p:cBhvr>
                                      <p:tavLst>
                                        <p:tav tm="0">
                                          <p:val>
                                            <p:fltVal val="90"/>
                                          </p:val>
                                        </p:tav>
                                        <p:tav tm="100000">
                                          <p:val>
                                            <p:fltVal val="0"/>
                                          </p:val>
                                        </p:tav>
                                      </p:tavLst>
                                    </p:anim>
                                    <p:animEffect transition="in" filter="fade">
                                      <p:cBhvr>
                                        <p:cTn id="25" dur="1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304800"/>
            <a:ext cx="7498080" cy="457200"/>
          </a:xfrm>
        </p:spPr>
        <p:txBody>
          <a:bodyPr>
            <a:noAutofit/>
          </a:bodyPr>
          <a:lstStyle/>
          <a:p>
            <a:pPr lvl="0"/>
            <a:r>
              <a:rPr lang="id-ID" sz="3600" b="1" dirty="0">
                <a:solidFill>
                  <a:srgbClr val="FF0000"/>
                </a:solidFill>
                <a:effectLst/>
                <a:latin typeface="Eras Bold ITC" pitchFamily="34" charset="0"/>
              </a:rPr>
              <a:t>Masuk dan Berkembangnya Islam di Indonesia</a:t>
            </a:r>
            <a:endParaRPr lang="en-US" sz="3600" dirty="0">
              <a:solidFill>
                <a:srgbClr val="FF0000"/>
              </a:solidFill>
              <a:effectLst/>
              <a:latin typeface="Eras Bold ITC" pitchFamily="34" charset="0"/>
            </a:endParaRPr>
          </a:p>
        </p:txBody>
      </p:sp>
      <p:sp>
        <p:nvSpPr>
          <p:cNvPr id="3" name="Content Placeholder 2"/>
          <p:cNvSpPr>
            <a:spLocks noGrp="1"/>
          </p:cNvSpPr>
          <p:nvPr>
            <p:ph idx="1"/>
          </p:nvPr>
        </p:nvSpPr>
        <p:spPr>
          <a:xfrm>
            <a:off x="152400" y="914400"/>
            <a:ext cx="8763000" cy="6096000"/>
          </a:xfrm>
        </p:spPr>
        <p:txBody>
          <a:bodyPr>
            <a:noAutofit/>
          </a:bodyPr>
          <a:lstStyle/>
          <a:p>
            <a:r>
              <a:rPr lang="id-ID" sz="3600" dirty="0" smtClean="0"/>
              <a:t>Sebagai </a:t>
            </a:r>
            <a:r>
              <a:rPr lang="id-ID" sz="3600" dirty="0"/>
              <a:t>contoh, di daerah pesisir yang umumnya memiliki budaya maritim dan sangat terbuka terhadap kehidupan kosmopolitan, Islam masuk dengan cara yang lebih mudah </a:t>
            </a:r>
            <a:r>
              <a:rPr lang="id-ID" sz="3600" dirty="0" smtClean="0"/>
              <a:t>daripada </a:t>
            </a:r>
            <a:r>
              <a:rPr lang="id-ID" sz="3600" dirty="0"/>
              <a:t>di daerah pedalaman yang memiliki budaya agraris yang lebih tertutup. </a:t>
            </a:r>
            <a:endParaRPr lang="en-US" sz="3600" dirty="0" smtClean="0"/>
          </a:p>
          <a:p>
            <a:r>
              <a:rPr lang="id-ID" sz="2000" b="1" i="1" dirty="0" smtClean="0"/>
              <a:t>Karena </a:t>
            </a:r>
            <a:r>
              <a:rPr lang="id-ID" sz="2000" b="1" i="1" dirty="0"/>
              <a:t>alasan ini, pengamat yang jeli akan melihat beberapa perbedaan misalnya antara Islam Phanrang (yang berada di pesisir pusat wilayah Champa), atau di Leran (yang berada di pesisir Utara Jawa Timur), atau di Pasai (di Pesisir Utara Sumatera), atau di Malaka (yang berada di Pesisir Barat semenanjung Malaya) dan Islam di Kerajaan Mataram, Jawa Tengah, selama pengenalan-pengenalan Islam ke daerah tersebut</a:t>
            </a:r>
            <a:r>
              <a:rPr lang="id-ID" sz="2000" dirty="0"/>
              <a:t>.</a:t>
            </a:r>
            <a:endParaRPr lang="en-US" sz="2000" dirty="0"/>
          </a:p>
          <a:p>
            <a:pPr marL="82296" indent="0" fontAlgn="base">
              <a:buNone/>
            </a:pPr>
            <a:r>
              <a:rPr lang="en-US" sz="3600" dirty="0"/>
              <a:t/>
            </a:r>
            <a:br>
              <a:rPr lang="en-US" sz="3600" dirty="0"/>
            </a:br>
            <a:endParaRPr lang="en-US" sz="3600" dirty="0"/>
          </a:p>
        </p:txBody>
      </p:sp>
    </p:spTree>
    <p:extLst>
      <p:ext uri="{BB962C8B-B14F-4D97-AF65-F5344CB8AC3E}">
        <p14:creationId xmlns:p14="http://schemas.microsoft.com/office/powerpoint/2010/main" val="1276626719"/>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mph" presetSubtype="0" fill="hold" grpId="0" nodeType="clickEffect">
                                  <p:stCondLst>
                                    <p:cond delay="0"/>
                                  </p:stCondLst>
                                  <p:childTnLst>
                                    <p:animClr clrSpc="hsl" dir="cw">
                                      <p:cBhvr override="childStyle">
                                        <p:cTn id="6" dur="500" fill="hold"/>
                                        <p:tgtEl>
                                          <p:spTgt spid="2"/>
                                        </p:tgtEl>
                                        <p:attrNameLst>
                                          <p:attrName>style.color</p:attrName>
                                        </p:attrNameLst>
                                      </p:cBhvr>
                                      <p:by>
                                        <p:hsl h="7200000" s="0" l="0"/>
                                      </p:by>
                                    </p:animClr>
                                    <p:animClr clrSpc="hsl" dir="cw">
                                      <p:cBhvr>
                                        <p:cTn id="7" dur="500" fill="hold"/>
                                        <p:tgtEl>
                                          <p:spTgt spid="2"/>
                                        </p:tgtEl>
                                        <p:attrNameLst>
                                          <p:attrName>fillcolor</p:attrName>
                                        </p:attrNameLst>
                                      </p:cBhvr>
                                      <p:by>
                                        <p:hsl h="7200000" s="0" l="0"/>
                                      </p:by>
                                    </p:animClr>
                                    <p:animClr clrSpc="hsl" dir="cw">
                                      <p:cBhvr>
                                        <p:cTn id="8" dur="500" fill="hold"/>
                                        <p:tgtEl>
                                          <p:spTgt spid="2"/>
                                        </p:tgtEl>
                                        <p:attrNameLst>
                                          <p:attrName>stroke.color</p:attrName>
                                        </p:attrNameLst>
                                      </p:cBhvr>
                                      <p:by>
                                        <p:hsl h="7200000" s="0" l="0"/>
                                      </p:by>
                                    </p:animClr>
                                    <p:set>
                                      <p:cBhvr>
                                        <p:cTn id="9" dur="500" fill="hold"/>
                                        <p:tgtEl>
                                          <p:spTgt spid="2"/>
                                        </p:tgtEl>
                                        <p:attrNameLst>
                                          <p:attrName>fill.type</p:attrName>
                                        </p:attrNameLst>
                                      </p:cBhvr>
                                      <p:to>
                                        <p:strVal val="solid"/>
                                      </p:to>
                                    </p:set>
                                  </p:childTnLst>
                                </p:cTn>
                              </p:par>
                            </p:childTnLst>
                          </p:cTn>
                        </p:par>
                      </p:childTnLst>
                    </p:cTn>
                  </p:par>
                  <p:par>
                    <p:cTn id="10" fill="hold">
                      <p:stCondLst>
                        <p:cond delay="indefinite"/>
                      </p:stCondLst>
                      <p:childTnLst>
                        <p:par>
                          <p:cTn id="11" fill="hold">
                            <p:stCondLst>
                              <p:cond delay="0"/>
                            </p:stCondLst>
                            <p:childTnLst>
                              <p:par>
                                <p:cTn id="12" presetID="31" presetClass="entr" presetSubtype="0" fill="hold"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 calcmode="lin" valueType="num">
                                      <p:cBhvr>
                                        <p:cTn id="14"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5"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16" dur="1000" fill="hold"/>
                                        <p:tgtEl>
                                          <p:spTgt spid="3">
                                            <p:txEl>
                                              <p:pRg st="0" end="0"/>
                                            </p:txEl>
                                          </p:spTgt>
                                        </p:tgtEl>
                                        <p:attrNameLst>
                                          <p:attrName>style.rotation</p:attrName>
                                        </p:attrNameLst>
                                      </p:cBhvr>
                                      <p:tavLst>
                                        <p:tav tm="0">
                                          <p:val>
                                            <p:fltVal val="90"/>
                                          </p:val>
                                        </p:tav>
                                        <p:tav tm="100000">
                                          <p:val>
                                            <p:fltVal val="0"/>
                                          </p:val>
                                        </p:tav>
                                      </p:tavLst>
                                    </p:anim>
                                    <p:animEffect transition="in" filter="fade">
                                      <p:cBhvr>
                                        <p:cTn id="17" dur="1000"/>
                                        <p:tgtEl>
                                          <p:spTgt spid="3">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1" presetClass="entr" presetSubtype="0" fill="hold" nodeType="clickEffect">
                                  <p:stCondLst>
                                    <p:cond delay="0"/>
                                  </p:stCondLst>
                                  <p:childTnLst>
                                    <p:set>
                                      <p:cBhvr>
                                        <p:cTn id="21" dur="1" fill="hold">
                                          <p:stCondLst>
                                            <p:cond delay="0"/>
                                          </p:stCondLst>
                                        </p:cTn>
                                        <p:tgtEl>
                                          <p:spTgt spid="3">
                                            <p:txEl>
                                              <p:pRg st="1" end="1"/>
                                            </p:txEl>
                                          </p:spTgt>
                                        </p:tgtEl>
                                        <p:attrNameLst>
                                          <p:attrName>style.visibility</p:attrName>
                                        </p:attrNameLst>
                                      </p:cBhvr>
                                      <p:to>
                                        <p:strVal val="visible"/>
                                      </p:to>
                                    </p:set>
                                    <p:anim calcmode="lin" valueType="num">
                                      <p:cBhvr>
                                        <p:cTn id="22" dur="1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23" dur="1000" fill="hold"/>
                                        <p:tgtEl>
                                          <p:spTgt spid="3">
                                            <p:txEl>
                                              <p:pRg st="1" end="1"/>
                                            </p:txEl>
                                          </p:spTgt>
                                        </p:tgtEl>
                                        <p:attrNameLst>
                                          <p:attrName>ppt_h</p:attrName>
                                        </p:attrNameLst>
                                      </p:cBhvr>
                                      <p:tavLst>
                                        <p:tav tm="0">
                                          <p:val>
                                            <p:fltVal val="0"/>
                                          </p:val>
                                        </p:tav>
                                        <p:tav tm="100000">
                                          <p:val>
                                            <p:strVal val="#ppt_h"/>
                                          </p:val>
                                        </p:tav>
                                      </p:tavLst>
                                    </p:anim>
                                    <p:anim calcmode="lin" valueType="num">
                                      <p:cBhvr>
                                        <p:cTn id="24" dur="1000" fill="hold"/>
                                        <p:tgtEl>
                                          <p:spTgt spid="3">
                                            <p:txEl>
                                              <p:pRg st="1" end="1"/>
                                            </p:txEl>
                                          </p:spTgt>
                                        </p:tgtEl>
                                        <p:attrNameLst>
                                          <p:attrName>style.rotation</p:attrName>
                                        </p:attrNameLst>
                                      </p:cBhvr>
                                      <p:tavLst>
                                        <p:tav tm="0">
                                          <p:val>
                                            <p:fltVal val="90"/>
                                          </p:val>
                                        </p:tav>
                                        <p:tav tm="100000">
                                          <p:val>
                                            <p:fltVal val="0"/>
                                          </p:val>
                                        </p:tav>
                                      </p:tavLst>
                                    </p:anim>
                                    <p:animEffect transition="in" filter="fade">
                                      <p:cBhvr>
                                        <p:cTn id="25" dur="1000"/>
                                        <p:tgtEl>
                                          <p:spTgt spid="3">
                                            <p:txEl>
                                              <p:pRg st="1" end="1"/>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31" presetClass="entr" presetSubtype="0" fill="hold" nodeType="clickEffect">
                                  <p:stCondLst>
                                    <p:cond delay="0"/>
                                  </p:stCondLst>
                                  <p:childTnLst>
                                    <p:set>
                                      <p:cBhvr>
                                        <p:cTn id="29" dur="1" fill="hold">
                                          <p:stCondLst>
                                            <p:cond delay="0"/>
                                          </p:stCondLst>
                                        </p:cTn>
                                        <p:tgtEl>
                                          <p:spTgt spid="3">
                                            <p:txEl>
                                              <p:pRg st="2" end="2"/>
                                            </p:txEl>
                                          </p:spTgt>
                                        </p:tgtEl>
                                        <p:attrNameLst>
                                          <p:attrName>style.visibility</p:attrName>
                                        </p:attrNameLst>
                                      </p:cBhvr>
                                      <p:to>
                                        <p:strVal val="visible"/>
                                      </p:to>
                                    </p:set>
                                    <p:anim calcmode="lin" valueType="num">
                                      <p:cBhvr>
                                        <p:cTn id="30" dur="1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31" dur="1000" fill="hold"/>
                                        <p:tgtEl>
                                          <p:spTgt spid="3">
                                            <p:txEl>
                                              <p:pRg st="2" end="2"/>
                                            </p:txEl>
                                          </p:spTgt>
                                        </p:tgtEl>
                                        <p:attrNameLst>
                                          <p:attrName>ppt_h</p:attrName>
                                        </p:attrNameLst>
                                      </p:cBhvr>
                                      <p:tavLst>
                                        <p:tav tm="0">
                                          <p:val>
                                            <p:fltVal val="0"/>
                                          </p:val>
                                        </p:tav>
                                        <p:tav tm="100000">
                                          <p:val>
                                            <p:strVal val="#ppt_h"/>
                                          </p:val>
                                        </p:tav>
                                      </p:tavLst>
                                    </p:anim>
                                    <p:anim calcmode="lin" valueType="num">
                                      <p:cBhvr>
                                        <p:cTn id="32" dur="1000" fill="hold"/>
                                        <p:tgtEl>
                                          <p:spTgt spid="3">
                                            <p:txEl>
                                              <p:pRg st="2" end="2"/>
                                            </p:txEl>
                                          </p:spTgt>
                                        </p:tgtEl>
                                        <p:attrNameLst>
                                          <p:attrName>style.rotation</p:attrName>
                                        </p:attrNameLst>
                                      </p:cBhvr>
                                      <p:tavLst>
                                        <p:tav tm="0">
                                          <p:val>
                                            <p:fltVal val="90"/>
                                          </p:val>
                                        </p:tav>
                                        <p:tav tm="100000">
                                          <p:val>
                                            <p:fltVal val="0"/>
                                          </p:val>
                                        </p:tav>
                                      </p:tavLst>
                                    </p:anim>
                                    <p:animEffect transition="in" filter="fade">
                                      <p:cBhvr>
                                        <p:cTn id="33" dur="1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0520" y="152400"/>
            <a:ext cx="8793480" cy="457200"/>
          </a:xfrm>
        </p:spPr>
        <p:txBody>
          <a:bodyPr>
            <a:noAutofit/>
          </a:bodyPr>
          <a:lstStyle/>
          <a:p>
            <a:pPr lvl="0"/>
            <a:r>
              <a:rPr lang="id-ID" sz="2800" b="1" dirty="0">
                <a:solidFill>
                  <a:srgbClr val="FF0000"/>
                </a:solidFill>
                <a:effectLst/>
                <a:latin typeface="Eras Bold ITC" pitchFamily="34" charset="0"/>
              </a:rPr>
              <a:t>Masuk dan Berkembangnya Islam di Indonesia</a:t>
            </a:r>
            <a:endParaRPr lang="en-US" sz="2800" dirty="0">
              <a:solidFill>
                <a:srgbClr val="FF0000"/>
              </a:solidFill>
              <a:effectLst/>
              <a:latin typeface="Eras Bold ITC" pitchFamily="34" charset="0"/>
            </a:endParaRPr>
          </a:p>
        </p:txBody>
      </p:sp>
      <p:sp>
        <p:nvSpPr>
          <p:cNvPr id="3" name="Content Placeholder 2"/>
          <p:cNvSpPr>
            <a:spLocks noGrp="1"/>
          </p:cNvSpPr>
          <p:nvPr>
            <p:ph idx="1"/>
          </p:nvPr>
        </p:nvSpPr>
        <p:spPr>
          <a:xfrm>
            <a:off x="152400" y="609600"/>
            <a:ext cx="8763000" cy="6096000"/>
          </a:xfrm>
        </p:spPr>
        <p:txBody>
          <a:bodyPr>
            <a:noAutofit/>
          </a:bodyPr>
          <a:lstStyle/>
          <a:p>
            <a:pPr algn="just"/>
            <a:r>
              <a:rPr lang="id-ID" sz="3000" dirty="0"/>
              <a:t>Untuk mengelaborasi lebih jauh, penduduk pesisir yang secara ekonomi bergantung pada perdagangan Internasional, dalam satu atau lain hal, cenderung menerima Islam dalam rangka mempertahankan para pedagang Muslim yang sudah berada di Nusantara kurang lebih sejak abad ke 7 untuk tetep mengunjungi dan berdagang di pelabuhan-pelabuhan mereka. </a:t>
            </a:r>
            <a:endParaRPr lang="en-US" sz="3000" dirty="0" smtClean="0"/>
          </a:p>
          <a:p>
            <a:pPr algn="just"/>
            <a:r>
              <a:rPr lang="id-ID" sz="3000" dirty="0" smtClean="0"/>
              <a:t>Dengan </a:t>
            </a:r>
            <a:r>
              <a:rPr lang="id-ID" sz="3000" dirty="0"/>
              <a:t>masuk Islam, penguasa lokal pada batas tertentu mengadopsi aturan-aturan perdagangan Islam untuk digunakan dalam masyarakat pelabuhan sehingga pada gilirannya akan menciptakan suasana yang lebih mendukung bagi perdagangan. </a:t>
            </a:r>
            <a:endParaRPr lang="en-US" sz="3000" dirty="0" smtClean="0"/>
          </a:p>
        </p:txBody>
      </p:sp>
    </p:spTree>
    <p:extLst>
      <p:ext uri="{BB962C8B-B14F-4D97-AF65-F5344CB8AC3E}">
        <p14:creationId xmlns:p14="http://schemas.microsoft.com/office/powerpoint/2010/main" val="168425071"/>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mph" presetSubtype="0" fill="hold" grpId="0" nodeType="clickEffect">
                                  <p:stCondLst>
                                    <p:cond delay="0"/>
                                  </p:stCondLst>
                                  <p:childTnLst>
                                    <p:animClr clrSpc="hsl" dir="cw">
                                      <p:cBhvr override="childStyle">
                                        <p:cTn id="6" dur="500" fill="hold"/>
                                        <p:tgtEl>
                                          <p:spTgt spid="2"/>
                                        </p:tgtEl>
                                        <p:attrNameLst>
                                          <p:attrName>style.color</p:attrName>
                                        </p:attrNameLst>
                                      </p:cBhvr>
                                      <p:by>
                                        <p:hsl h="7200000" s="0" l="0"/>
                                      </p:by>
                                    </p:animClr>
                                    <p:animClr clrSpc="hsl" dir="cw">
                                      <p:cBhvr>
                                        <p:cTn id="7" dur="500" fill="hold"/>
                                        <p:tgtEl>
                                          <p:spTgt spid="2"/>
                                        </p:tgtEl>
                                        <p:attrNameLst>
                                          <p:attrName>fillcolor</p:attrName>
                                        </p:attrNameLst>
                                      </p:cBhvr>
                                      <p:by>
                                        <p:hsl h="7200000" s="0" l="0"/>
                                      </p:by>
                                    </p:animClr>
                                    <p:animClr clrSpc="hsl" dir="cw">
                                      <p:cBhvr>
                                        <p:cTn id="8" dur="500" fill="hold"/>
                                        <p:tgtEl>
                                          <p:spTgt spid="2"/>
                                        </p:tgtEl>
                                        <p:attrNameLst>
                                          <p:attrName>stroke.color</p:attrName>
                                        </p:attrNameLst>
                                      </p:cBhvr>
                                      <p:by>
                                        <p:hsl h="7200000" s="0" l="0"/>
                                      </p:by>
                                    </p:animClr>
                                    <p:set>
                                      <p:cBhvr>
                                        <p:cTn id="9" dur="500" fill="hold"/>
                                        <p:tgtEl>
                                          <p:spTgt spid="2"/>
                                        </p:tgtEl>
                                        <p:attrNameLst>
                                          <p:attrName>fill.type</p:attrName>
                                        </p:attrNameLst>
                                      </p:cBhvr>
                                      <p:to>
                                        <p:strVal val="solid"/>
                                      </p:to>
                                    </p:set>
                                  </p:childTnLst>
                                </p:cTn>
                              </p:par>
                            </p:childTnLst>
                          </p:cTn>
                        </p:par>
                      </p:childTnLst>
                    </p:cTn>
                  </p:par>
                  <p:par>
                    <p:cTn id="10" fill="hold">
                      <p:stCondLst>
                        <p:cond delay="indefinite"/>
                      </p:stCondLst>
                      <p:childTnLst>
                        <p:par>
                          <p:cTn id="11" fill="hold">
                            <p:stCondLst>
                              <p:cond delay="0"/>
                            </p:stCondLst>
                            <p:childTnLst>
                              <p:par>
                                <p:cTn id="12" presetID="31" presetClass="entr" presetSubtype="0" fill="hold"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 calcmode="lin" valueType="num">
                                      <p:cBhvr>
                                        <p:cTn id="14"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5"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16" dur="1000" fill="hold"/>
                                        <p:tgtEl>
                                          <p:spTgt spid="3">
                                            <p:txEl>
                                              <p:pRg st="0" end="0"/>
                                            </p:txEl>
                                          </p:spTgt>
                                        </p:tgtEl>
                                        <p:attrNameLst>
                                          <p:attrName>style.rotation</p:attrName>
                                        </p:attrNameLst>
                                      </p:cBhvr>
                                      <p:tavLst>
                                        <p:tav tm="0">
                                          <p:val>
                                            <p:fltVal val="90"/>
                                          </p:val>
                                        </p:tav>
                                        <p:tav tm="100000">
                                          <p:val>
                                            <p:fltVal val="0"/>
                                          </p:val>
                                        </p:tav>
                                      </p:tavLst>
                                    </p:anim>
                                    <p:animEffect transition="in" filter="fade">
                                      <p:cBhvr>
                                        <p:cTn id="17" dur="1000"/>
                                        <p:tgtEl>
                                          <p:spTgt spid="3">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1" presetClass="entr" presetSubtype="0" fill="hold" nodeType="clickEffect">
                                  <p:stCondLst>
                                    <p:cond delay="0"/>
                                  </p:stCondLst>
                                  <p:childTnLst>
                                    <p:set>
                                      <p:cBhvr>
                                        <p:cTn id="21" dur="1" fill="hold">
                                          <p:stCondLst>
                                            <p:cond delay="0"/>
                                          </p:stCondLst>
                                        </p:cTn>
                                        <p:tgtEl>
                                          <p:spTgt spid="3">
                                            <p:txEl>
                                              <p:pRg st="1" end="1"/>
                                            </p:txEl>
                                          </p:spTgt>
                                        </p:tgtEl>
                                        <p:attrNameLst>
                                          <p:attrName>style.visibility</p:attrName>
                                        </p:attrNameLst>
                                      </p:cBhvr>
                                      <p:to>
                                        <p:strVal val="visible"/>
                                      </p:to>
                                    </p:set>
                                    <p:anim calcmode="lin" valueType="num">
                                      <p:cBhvr>
                                        <p:cTn id="22" dur="1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23" dur="1000" fill="hold"/>
                                        <p:tgtEl>
                                          <p:spTgt spid="3">
                                            <p:txEl>
                                              <p:pRg st="1" end="1"/>
                                            </p:txEl>
                                          </p:spTgt>
                                        </p:tgtEl>
                                        <p:attrNameLst>
                                          <p:attrName>ppt_h</p:attrName>
                                        </p:attrNameLst>
                                      </p:cBhvr>
                                      <p:tavLst>
                                        <p:tav tm="0">
                                          <p:val>
                                            <p:fltVal val="0"/>
                                          </p:val>
                                        </p:tav>
                                        <p:tav tm="100000">
                                          <p:val>
                                            <p:strVal val="#ppt_h"/>
                                          </p:val>
                                        </p:tav>
                                      </p:tavLst>
                                    </p:anim>
                                    <p:anim calcmode="lin" valueType="num">
                                      <p:cBhvr>
                                        <p:cTn id="24" dur="1000" fill="hold"/>
                                        <p:tgtEl>
                                          <p:spTgt spid="3">
                                            <p:txEl>
                                              <p:pRg st="1" end="1"/>
                                            </p:txEl>
                                          </p:spTgt>
                                        </p:tgtEl>
                                        <p:attrNameLst>
                                          <p:attrName>style.rotation</p:attrName>
                                        </p:attrNameLst>
                                      </p:cBhvr>
                                      <p:tavLst>
                                        <p:tav tm="0">
                                          <p:val>
                                            <p:fltVal val="90"/>
                                          </p:val>
                                        </p:tav>
                                        <p:tav tm="100000">
                                          <p:val>
                                            <p:fltVal val="0"/>
                                          </p:val>
                                        </p:tav>
                                      </p:tavLst>
                                    </p:anim>
                                    <p:animEffect transition="in" filter="fade">
                                      <p:cBhvr>
                                        <p:cTn id="25" dur="1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0520" y="152400"/>
            <a:ext cx="8793480" cy="457200"/>
          </a:xfrm>
        </p:spPr>
        <p:txBody>
          <a:bodyPr>
            <a:noAutofit/>
          </a:bodyPr>
          <a:lstStyle/>
          <a:p>
            <a:pPr lvl="0"/>
            <a:r>
              <a:rPr lang="id-ID" sz="2800" b="1" dirty="0">
                <a:solidFill>
                  <a:srgbClr val="FF0000"/>
                </a:solidFill>
                <a:effectLst/>
                <a:latin typeface="Eras Bold ITC" pitchFamily="34" charset="0"/>
              </a:rPr>
              <a:t>Masuk dan Berkembangnya Islam di Indonesia</a:t>
            </a:r>
            <a:endParaRPr lang="en-US" sz="2800" dirty="0">
              <a:solidFill>
                <a:srgbClr val="FF0000"/>
              </a:solidFill>
              <a:effectLst/>
              <a:latin typeface="Eras Bold ITC" pitchFamily="34" charset="0"/>
            </a:endParaRPr>
          </a:p>
        </p:txBody>
      </p:sp>
      <p:sp>
        <p:nvSpPr>
          <p:cNvPr id="3" name="Content Placeholder 2"/>
          <p:cNvSpPr>
            <a:spLocks noGrp="1"/>
          </p:cNvSpPr>
          <p:nvPr>
            <p:ph idx="1"/>
          </p:nvPr>
        </p:nvSpPr>
        <p:spPr>
          <a:xfrm>
            <a:off x="152400" y="609600"/>
            <a:ext cx="8763000" cy="6096000"/>
          </a:xfrm>
        </p:spPr>
        <p:txBody>
          <a:bodyPr>
            <a:noAutofit/>
          </a:bodyPr>
          <a:lstStyle/>
          <a:p>
            <a:pPr algn="just"/>
            <a:r>
              <a:rPr lang="id-ID" sz="2900" dirty="0" smtClean="0"/>
              <a:t>Contoh </a:t>
            </a:r>
            <a:r>
              <a:rPr lang="id-ID" sz="2900" dirty="0"/>
              <a:t>kasus ini adalah konversi penguasa Malaka, Parameswara, yang menerima Islam demi menarik para pedagang Muslim ke Pelabuhannya yang baru dibangun. Jelas bahwa keragaman yang luar biasa di Nusantara ini tidak hanya dalam hal distribusi Geografis penduduknya saja, tetapi juga ekspresi Sosial Kultural, Ekonomi dan politik yang tidak memungkinkan untuk merumuskan teori tunggal tentang Islamisasi periodisasi umum untuk seluruh kawasan. Memaksakan teori atau generalisasi yang berkaitan dengan Islamisasi Nusantara semacam itu hanya akan berarti simplifikasi berlebihan atau bahkan distorsi terhadap wacana histografi Islam di kawasan ini.</a:t>
            </a:r>
            <a:endParaRPr lang="en-US" sz="2900" dirty="0"/>
          </a:p>
          <a:p>
            <a:pPr marL="82296" indent="0" algn="just" fontAlgn="base">
              <a:buNone/>
            </a:pPr>
            <a:r>
              <a:rPr lang="en-US" sz="2900" dirty="0"/>
              <a:t/>
            </a:r>
            <a:br>
              <a:rPr lang="en-US" sz="2900" dirty="0"/>
            </a:br>
            <a:endParaRPr lang="en-US" sz="2900" dirty="0"/>
          </a:p>
        </p:txBody>
      </p:sp>
    </p:spTree>
    <p:extLst>
      <p:ext uri="{BB962C8B-B14F-4D97-AF65-F5344CB8AC3E}">
        <p14:creationId xmlns:p14="http://schemas.microsoft.com/office/powerpoint/2010/main" val="1560346961"/>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mph" presetSubtype="0" fill="hold" grpId="0" nodeType="clickEffect">
                                  <p:stCondLst>
                                    <p:cond delay="0"/>
                                  </p:stCondLst>
                                  <p:childTnLst>
                                    <p:animClr clrSpc="hsl" dir="cw">
                                      <p:cBhvr override="childStyle">
                                        <p:cTn id="6" dur="500" fill="hold"/>
                                        <p:tgtEl>
                                          <p:spTgt spid="2"/>
                                        </p:tgtEl>
                                        <p:attrNameLst>
                                          <p:attrName>style.color</p:attrName>
                                        </p:attrNameLst>
                                      </p:cBhvr>
                                      <p:by>
                                        <p:hsl h="7200000" s="0" l="0"/>
                                      </p:by>
                                    </p:animClr>
                                    <p:animClr clrSpc="hsl" dir="cw">
                                      <p:cBhvr>
                                        <p:cTn id="7" dur="500" fill="hold"/>
                                        <p:tgtEl>
                                          <p:spTgt spid="2"/>
                                        </p:tgtEl>
                                        <p:attrNameLst>
                                          <p:attrName>fillcolor</p:attrName>
                                        </p:attrNameLst>
                                      </p:cBhvr>
                                      <p:by>
                                        <p:hsl h="7200000" s="0" l="0"/>
                                      </p:by>
                                    </p:animClr>
                                    <p:animClr clrSpc="hsl" dir="cw">
                                      <p:cBhvr>
                                        <p:cTn id="8" dur="500" fill="hold"/>
                                        <p:tgtEl>
                                          <p:spTgt spid="2"/>
                                        </p:tgtEl>
                                        <p:attrNameLst>
                                          <p:attrName>stroke.color</p:attrName>
                                        </p:attrNameLst>
                                      </p:cBhvr>
                                      <p:by>
                                        <p:hsl h="7200000" s="0" l="0"/>
                                      </p:by>
                                    </p:animClr>
                                    <p:set>
                                      <p:cBhvr>
                                        <p:cTn id="9" dur="500" fill="hold"/>
                                        <p:tgtEl>
                                          <p:spTgt spid="2"/>
                                        </p:tgtEl>
                                        <p:attrNameLst>
                                          <p:attrName>fill.type</p:attrName>
                                        </p:attrNameLst>
                                      </p:cBhvr>
                                      <p:to>
                                        <p:strVal val="solid"/>
                                      </p:to>
                                    </p:set>
                                  </p:childTnLst>
                                </p:cTn>
                              </p:par>
                            </p:childTnLst>
                          </p:cTn>
                        </p:par>
                      </p:childTnLst>
                    </p:cTn>
                  </p:par>
                  <p:par>
                    <p:cTn id="10" fill="hold">
                      <p:stCondLst>
                        <p:cond delay="indefinite"/>
                      </p:stCondLst>
                      <p:childTnLst>
                        <p:par>
                          <p:cTn id="11" fill="hold">
                            <p:stCondLst>
                              <p:cond delay="0"/>
                            </p:stCondLst>
                            <p:childTnLst>
                              <p:par>
                                <p:cTn id="12" presetID="31" presetClass="entr" presetSubtype="0" fill="hold"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 calcmode="lin" valueType="num">
                                      <p:cBhvr>
                                        <p:cTn id="14"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5"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16" dur="1000" fill="hold"/>
                                        <p:tgtEl>
                                          <p:spTgt spid="3">
                                            <p:txEl>
                                              <p:pRg st="0" end="0"/>
                                            </p:txEl>
                                          </p:spTgt>
                                        </p:tgtEl>
                                        <p:attrNameLst>
                                          <p:attrName>style.rotation</p:attrName>
                                        </p:attrNameLst>
                                      </p:cBhvr>
                                      <p:tavLst>
                                        <p:tav tm="0">
                                          <p:val>
                                            <p:fltVal val="90"/>
                                          </p:val>
                                        </p:tav>
                                        <p:tav tm="100000">
                                          <p:val>
                                            <p:fltVal val="0"/>
                                          </p:val>
                                        </p:tav>
                                      </p:tavLst>
                                    </p:anim>
                                    <p:animEffect transition="in" filter="fade">
                                      <p:cBhvr>
                                        <p:cTn id="17" dur="1000"/>
                                        <p:tgtEl>
                                          <p:spTgt spid="3">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1" presetClass="entr" presetSubtype="0" fill="hold" nodeType="clickEffect">
                                  <p:stCondLst>
                                    <p:cond delay="0"/>
                                  </p:stCondLst>
                                  <p:childTnLst>
                                    <p:set>
                                      <p:cBhvr>
                                        <p:cTn id="21" dur="1" fill="hold">
                                          <p:stCondLst>
                                            <p:cond delay="0"/>
                                          </p:stCondLst>
                                        </p:cTn>
                                        <p:tgtEl>
                                          <p:spTgt spid="3">
                                            <p:txEl>
                                              <p:pRg st="1" end="1"/>
                                            </p:txEl>
                                          </p:spTgt>
                                        </p:tgtEl>
                                        <p:attrNameLst>
                                          <p:attrName>style.visibility</p:attrName>
                                        </p:attrNameLst>
                                      </p:cBhvr>
                                      <p:to>
                                        <p:strVal val="visible"/>
                                      </p:to>
                                    </p:set>
                                    <p:anim calcmode="lin" valueType="num">
                                      <p:cBhvr>
                                        <p:cTn id="22" dur="1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23" dur="1000" fill="hold"/>
                                        <p:tgtEl>
                                          <p:spTgt spid="3">
                                            <p:txEl>
                                              <p:pRg st="1" end="1"/>
                                            </p:txEl>
                                          </p:spTgt>
                                        </p:tgtEl>
                                        <p:attrNameLst>
                                          <p:attrName>ppt_h</p:attrName>
                                        </p:attrNameLst>
                                      </p:cBhvr>
                                      <p:tavLst>
                                        <p:tav tm="0">
                                          <p:val>
                                            <p:fltVal val="0"/>
                                          </p:val>
                                        </p:tav>
                                        <p:tav tm="100000">
                                          <p:val>
                                            <p:strVal val="#ppt_h"/>
                                          </p:val>
                                        </p:tav>
                                      </p:tavLst>
                                    </p:anim>
                                    <p:anim calcmode="lin" valueType="num">
                                      <p:cBhvr>
                                        <p:cTn id="24" dur="1000" fill="hold"/>
                                        <p:tgtEl>
                                          <p:spTgt spid="3">
                                            <p:txEl>
                                              <p:pRg st="1" end="1"/>
                                            </p:txEl>
                                          </p:spTgt>
                                        </p:tgtEl>
                                        <p:attrNameLst>
                                          <p:attrName>style.rotation</p:attrName>
                                        </p:attrNameLst>
                                      </p:cBhvr>
                                      <p:tavLst>
                                        <p:tav tm="0">
                                          <p:val>
                                            <p:fltVal val="90"/>
                                          </p:val>
                                        </p:tav>
                                        <p:tav tm="100000">
                                          <p:val>
                                            <p:fltVal val="0"/>
                                          </p:val>
                                        </p:tav>
                                      </p:tavLst>
                                    </p:anim>
                                    <p:animEffect transition="in" filter="fade">
                                      <p:cBhvr>
                                        <p:cTn id="25" dur="1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E:\doc-1\IMG-20151224-WA0024.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848600" y="1"/>
            <a:ext cx="1246479" cy="1219199"/>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title"/>
          </p:nvPr>
        </p:nvSpPr>
        <p:spPr>
          <a:xfrm>
            <a:off x="152400" y="228600"/>
            <a:ext cx="7498080" cy="792162"/>
          </a:xfrm>
        </p:spPr>
        <p:txBody>
          <a:bodyPr>
            <a:normAutofit fontScale="90000"/>
          </a:bodyPr>
          <a:lstStyle/>
          <a:p>
            <a:pPr lvl="0"/>
            <a:r>
              <a:rPr lang="id-ID" dirty="0">
                <a:effectLst/>
              </a:rPr>
              <a:t>Teori </a:t>
            </a:r>
            <a:r>
              <a:rPr lang="id-ID" dirty="0" smtClean="0">
                <a:effectLst/>
              </a:rPr>
              <a:t>Masuknya </a:t>
            </a:r>
            <a:r>
              <a:rPr lang="id-ID" dirty="0">
                <a:effectLst/>
              </a:rPr>
              <a:t>Islam ke Indonesia</a:t>
            </a:r>
            <a:endParaRPr lang="en-US" dirty="0">
              <a:effectLst/>
            </a:endParaRPr>
          </a:p>
        </p:txBody>
      </p:sp>
      <p:sp>
        <p:nvSpPr>
          <p:cNvPr id="3" name="Content Placeholder 2"/>
          <p:cNvSpPr>
            <a:spLocks noGrp="1"/>
          </p:cNvSpPr>
          <p:nvPr>
            <p:ph idx="1"/>
          </p:nvPr>
        </p:nvSpPr>
        <p:spPr>
          <a:xfrm>
            <a:off x="228600" y="990600"/>
            <a:ext cx="8763000" cy="5410200"/>
          </a:xfrm>
        </p:spPr>
        <p:txBody>
          <a:bodyPr>
            <a:noAutofit/>
          </a:bodyPr>
          <a:lstStyle/>
          <a:p>
            <a:r>
              <a:rPr lang="id-ID" sz="3600" dirty="0"/>
              <a:t>Penyebaran Islam di Indonesia di indikasikan dibawa oleh para pedagang dari berbagai negara, pertumbumbuhan komunitas Islam bermula di berbagai pelabuhan-pelabuhan penting di sumatera, jawa, dan daerah-daerah pesisir lainya. Kerajaan-kerajaan Islam yang pertama berdiri di daerah pesisir, seperti kerajaan Samudera Pasai, Aceh, Demak, Banten, dan Cirebon</a:t>
            </a:r>
            <a:r>
              <a:rPr lang="id-ID" sz="3600" dirty="0" smtClean="0"/>
              <a:t>.</a:t>
            </a:r>
            <a:endParaRPr lang="en-US" sz="3600" dirty="0"/>
          </a:p>
        </p:txBody>
      </p:sp>
    </p:spTree>
    <p:extLst>
      <p:ext uri="{BB962C8B-B14F-4D97-AF65-F5344CB8AC3E}">
        <p14:creationId xmlns:p14="http://schemas.microsoft.com/office/powerpoint/2010/main" val="149475236"/>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mph" presetSubtype="0" fill="hold" grpId="0" nodeType="clickEffect">
                                  <p:stCondLst>
                                    <p:cond delay="0"/>
                                  </p:stCondLst>
                                  <p:childTnLst>
                                    <p:animClr clrSpc="hsl" dir="cw">
                                      <p:cBhvr override="childStyle">
                                        <p:cTn id="6" dur="500" fill="hold"/>
                                        <p:tgtEl>
                                          <p:spTgt spid="2"/>
                                        </p:tgtEl>
                                        <p:attrNameLst>
                                          <p:attrName>style.color</p:attrName>
                                        </p:attrNameLst>
                                      </p:cBhvr>
                                      <p:by>
                                        <p:hsl h="7200000" s="0" l="0"/>
                                      </p:by>
                                    </p:animClr>
                                    <p:animClr clrSpc="hsl" dir="cw">
                                      <p:cBhvr>
                                        <p:cTn id="7" dur="500" fill="hold"/>
                                        <p:tgtEl>
                                          <p:spTgt spid="2"/>
                                        </p:tgtEl>
                                        <p:attrNameLst>
                                          <p:attrName>fillcolor</p:attrName>
                                        </p:attrNameLst>
                                      </p:cBhvr>
                                      <p:by>
                                        <p:hsl h="7200000" s="0" l="0"/>
                                      </p:by>
                                    </p:animClr>
                                    <p:animClr clrSpc="hsl" dir="cw">
                                      <p:cBhvr>
                                        <p:cTn id="8" dur="500" fill="hold"/>
                                        <p:tgtEl>
                                          <p:spTgt spid="2"/>
                                        </p:tgtEl>
                                        <p:attrNameLst>
                                          <p:attrName>stroke.color</p:attrName>
                                        </p:attrNameLst>
                                      </p:cBhvr>
                                      <p:by>
                                        <p:hsl h="7200000" s="0" l="0"/>
                                      </p:by>
                                    </p:animClr>
                                    <p:set>
                                      <p:cBhvr>
                                        <p:cTn id="9" dur="500" fill="hold"/>
                                        <p:tgtEl>
                                          <p:spTgt spid="2"/>
                                        </p:tgtEl>
                                        <p:attrNameLst>
                                          <p:attrName>fill.type</p:attrName>
                                        </p:attrNameLst>
                                      </p:cBhvr>
                                      <p:to>
                                        <p:strVal val="solid"/>
                                      </p:to>
                                    </p:set>
                                  </p:childTnLst>
                                </p:cTn>
                              </p:par>
                            </p:childTnLst>
                          </p:cTn>
                        </p:par>
                      </p:childTnLst>
                    </p:cTn>
                  </p:par>
                  <p:par>
                    <p:cTn id="10" fill="hold">
                      <p:stCondLst>
                        <p:cond delay="indefinite"/>
                      </p:stCondLst>
                      <p:childTnLst>
                        <p:par>
                          <p:cTn id="11" fill="hold">
                            <p:stCondLst>
                              <p:cond delay="0"/>
                            </p:stCondLst>
                            <p:childTnLst>
                              <p:par>
                                <p:cTn id="12" presetID="31" presetClass="entr" presetSubtype="0" fill="hold"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 calcmode="lin" valueType="num">
                                      <p:cBhvr>
                                        <p:cTn id="14"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5"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16" dur="1000" fill="hold"/>
                                        <p:tgtEl>
                                          <p:spTgt spid="3">
                                            <p:txEl>
                                              <p:pRg st="0" end="0"/>
                                            </p:txEl>
                                          </p:spTgt>
                                        </p:tgtEl>
                                        <p:attrNameLst>
                                          <p:attrName>style.rotation</p:attrName>
                                        </p:attrNameLst>
                                      </p:cBhvr>
                                      <p:tavLst>
                                        <p:tav tm="0">
                                          <p:val>
                                            <p:fltVal val="90"/>
                                          </p:val>
                                        </p:tav>
                                        <p:tav tm="100000">
                                          <p:val>
                                            <p:fltVal val="0"/>
                                          </p:val>
                                        </p:tav>
                                      </p:tavLst>
                                    </p:anim>
                                    <p:animEffect transition="in" filter="fade">
                                      <p:cBhvr>
                                        <p:cTn id="17" dur="1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Angle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20400000"/>
            </a:lightRig>
          </a:scene3d>
          <a:sp3d contourW="6350">
            <a:bevelT w="41275" h="19050" prst="angle"/>
            <a:contourClr>
              <a:schemeClr val="phClr">
                <a:shade val="25000"/>
                <a:satMod val="150000"/>
              </a:scheme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959</TotalTime>
  <Words>3074</Words>
  <Application>Microsoft Office PowerPoint</Application>
  <PresentationFormat>On-screen Show (4:3)</PresentationFormat>
  <Paragraphs>136</Paragraphs>
  <Slides>36</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36</vt:i4>
      </vt:variant>
    </vt:vector>
  </HeadingPairs>
  <TitlesOfParts>
    <vt:vector size="44" baseType="lpstr">
      <vt:lpstr>Baskerville Old Face</vt:lpstr>
      <vt:lpstr>Eras Bold ITC</vt:lpstr>
      <vt:lpstr>Gill Sans MT</vt:lpstr>
      <vt:lpstr>Goudy Stout</vt:lpstr>
      <vt:lpstr>Verdana</vt:lpstr>
      <vt:lpstr>Wingdings</vt:lpstr>
      <vt:lpstr>Wingdings 2</vt:lpstr>
      <vt:lpstr>Solstice</vt:lpstr>
      <vt:lpstr>PowerPoint Presentation</vt:lpstr>
      <vt:lpstr>Mata Kuliah  : AIK II   Bobot SKS : 1 (satu)  Semester  : II (dua)  Jurusan  : FARMASI    Pengajar : H.Imam Abda’I, SH,SE,MM                   </vt:lpstr>
      <vt:lpstr>PENGERTIAN GERAKAN ISLAM</vt:lpstr>
      <vt:lpstr>PENGERTIAN GERAKAN ISLAM</vt:lpstr>
      <vt:lpstr>Masuk dan Berkembangnya Islam di Indonesia</vt:lpstr>
      <vt:lpstr>Masuk dan Berkembangnya Islam di Indonesia</vt:lpstr>
      <vt:lpstr>Masuk dan Berkembangnya Islam di Indonesia</vt:lpstr>
      <vt:lpstr>Masuk dan Berkembangnya Islam di Indonesia</vt:lpstr>
      <vt:lpstr>Teori Masuknya Islam ke Indonesia</vt:lpstr>
      <vt:lpstr>Teori Masuknya Islam ke Indonesia</vt:lpstr>
      <vt:lpstr>Teori Gujarat</vt:lpstr>
      <vt:lpstr>Teori Gujarat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Thank’s  A lot of</vt:lpstr>
    </vt:vector>
  </TitlesOfParts>
  <Company>MRT www.Win2Farsi.com</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MRT Pack 20 DVDs</dc:creator>
  <cp:lastModifiedBy>lenuvo</cp:lastModifiedBy>
  <cp:revision>72</cp:revision>
  <dcterms:created xsi:type="dcterms:W3CDTF">2014-04-06T08:38:10Z</dcterms:created>
  <dcterms:modified xsi:type="dcterms:W3CDTF">2021-10-14T04:30:51Z</dcterms:modified>
</cp:coreProperties>
</file>