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2"/>
  </p:notesMasterIdLst>
  <p:sldIdLst>
    <p:sldId id="256" r:id="rId2"/>
    <p:sldId id="257" r:id="rId3"/>
    <p:sldId id="259" r:id="rId4"/>
    <p:sldId id="260" r:id="rId5"/>
    <p:sldId id="266" r:id="rId6"/>
    <p:sldId id="301" r:id="rId7"/>
    <p:sldId id="261" r:id="rId8"/>
    <p:sldId id="262" r:id="rId9"/>
    <p:sldId id="258" r:id="rId10"/>
    <p:sldId id="302" r:id="rId11"/>
  </p:sldIdLst>
  <p:sldSz cx="9144000" cy="5143500" type="screen16x9"/>
  <p:notesSz cx="6858000" cy="9144000"/>
  <p:embeddedFontLst>
    <p:embeddedFont>
      <p:font typeface="Concert One" charset="0"/>
      <p:regular r:id="rId13"/>
    </p:embeddedFont>
    <p:embeddedFont>
      <p:font typeface="Anonymous Pro" charset="0"/>
      <p:regular r:id="rId14"/>
      <p:bold r:id="rId15"/>
      <p:italic r:id="rId16"/>
      <p:boldItalic r:id="rId17"/>
    </p:embeddedFont>
    <p:embeddedFont>
      <p:font typeface="Roboto Mono Medium" charset="0"/>
      <p:regular r:id="rId18"/>
      <p:bold r:id="rId19"/>
      <p:italic r:id="rId20"/>
      <p:boldItalic r:id="rId21"/>
    </p:embeddedFont>
    <p:embeddedFont>
      <p:font typeface="Coming Soon"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2472B35-B029-484E-A452-74C2994CE7D7}">
  <a:tblStyle styleId="{C2472B35-B029-484E-A452-74C2994CE7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39298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_1_2">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6289345" y="436639"/>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1" r:id="rId9"/>
    <p:sldLayoutId id="2147483664"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600200" y="1222914"/>
            <a:ext cx="6079800" cy="18060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A</a:t>
            </a:r>
            <a:r>
              <a:rPr lang="en" dirty="0" smtClean="0"/>
              <a:t>sal Usul Gerakan Muhammadiyah</a:t>
            </a:r>
            <a:endParaRPr dirty="0">
              <a:solidFill>
                <a:schemeClr val="accent2"/>
              </a:solidFill>
            </a:endParaRPr>
          </a:p>
        </p:txBody>
      </p:sp>
      <p:sp>
        <p:nvSpPr>
          <p:cNvPr id="177" name="Google Shape;177;p29"/>
          <p:cNvSpPr txBox="1">
            <a:spLocks noGrp="1"/>
          </p:cNvSpPr>
          <p:nvPr>
            <p:ph type="subTitle" idx="1"/>
          </p:nvPr>
        </p:nvSpPr>
        <p:spPr>
          <a:xfrm>
            <a:off x="1672763" y="3988950"/>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start</a:t>
            </a:r>
            <a:endParaRPr b="0" dirty="0"/>
          </a:p>
        </p:txBody>
      </p:sp>
      <p:sp>
        <p:nvSpPr>
          <p:cNvPr id="178" name="Google Shape;178;p29"/>
          <p:cNvSpPr/>
          <p:nvPr/>
        </p:nvSpPr>
        <p:spPr>
          <a:xfrm>
            <a:off x="1578428" y="2405814"/>
            <a:ext cx="478972" cy="45719"/>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7239000" y="2495550"/>
            <a:ext cx="537450" cy="45719"/>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Kelompok 2</a:t>
            </a:r>
            <a:br>
              <a:rPr lang="en-US" dirty="0" smtClean="0"/>
            </a:br>
            <a:r>
              <a:rPr lang="en-US" dirty="0" smtClean="0"/>
              <a:t>AIK III</a:t>
            </a:r>
            <a:endParaRPr lang="en-US" dirty="0"/>
          </a:p>
        </p:txBody>
      </p:sp>
      <p:sp>
        <p:nvSpPr>
          <p:cNvPr id="4" name="TextBox 3"/>
          <p:cNvSpPr txBox="1"/>
          <p:nvPr/>
        </p:nvSpPr>
        <p:spPr>
          <a:xfrm>
            <a:off x="1219633" y="3409950"/>
            <a:ext cx="6324167" cy="1015663"/>
          </a:xfrm>
          <a:prstGeom prst="rect">
            <a:avLst/>
          </a:prstGeom>
          <a:solidFill>
            <a:schemeClr val="bg2">
              <a:lumMod val="20000"/>
              <a:lumOff val="80000"/>
            </a:schemeClr>
          </a:solidFill>
        </p:spPr>
        <p:txBody>
          <a:bodyPr wrap="none" rtlCol="0">
            <a:spAutoFit/>
          </a:bodyPr>
          <a:lstStyle/>
          <a:p>
            <a:pPr algn="ctr"/>
            <a:r>
              <a:rPr lang="en-US" sz="4000" dirty="0" smtClean="0">
                <a:solidFill>
                  <a:schemeClr val="accent2"/>
                </a:solidFill>
                <a:latin typeface="Concert One" charset="0"/>
              </a:rPr>
              <a:t>TERIMAKASIH</a:t>
            </a:r>
          </a:p>
          <a:p>
            <a:pPr algn="ctr"/>
            <a:r>
              <a:rPr lang="en-US" sz="2000" dirty="0" smtClean="0">
                <a:solidFill>
                  <a:schemeClr val="accent2"/>
                </a:solidFill>
                <a:latin typeface="Concert One" charset="0"/>
              </a:rPr>
              <a:t>WASSALAMUALAIKUM WARRAHMAULLAHI WABARAKATUH</a:t>
            </a:r>
            <a:endParaRPr lang="en-US" sz="2000" dirty="0">
              <a:solidFill>
                <a:schemeClr val="accent2"/>
              </a:solidFill>
              <a:latin typeface="Concert One" charset="0"/>
            </a:endParaRPr>
          </a:p>
        </p:txBody>
      </p:sp>
      <p:sp>
        <p:nvSpPr>
          <p:cNvPr id="5" name="TextBox 4"/>
          <p:cNvSpPr txBox="1"/>
          <p:nvPr/>
        </p:nvSpPr>
        <p:spPr>
          <a:xfrm>
            <a:off x="381000" y="1642467"/>
            <a:ext cx="5904180" cy="1538883"/>
          </a:xfrm>
          <a:prstGeom prst="rect">
            <a:avLst/>
          </a:prstGeom>
          <a:noFill/>
        </p:spPr>
        <p:txBody>
          <a:bodyPr wrap="none" rtlCol="0">
            <a:spAutoFit/>
          </a:bodyPr>
          <a:lstStyle/>
          <a:p>
            <a:r>
              <a:rPr lang="en-US" sz="2000" dirty="0" smtClean="0">
                <a:latin typeface="Concert One" charset="0"/>
              </a:rPr>
              <a:t>Nama Anggota :</a:t>
            </a:r>
          </a:p>
          <a:p>
            <a:pPr lvl="0"/>
            <a:r>
              <a:rPr lang="en-ID" sz="2000" dirty="0">
                <a:latin typeface="Concert One" charset="0"/>
              </a:rPr>
              <a:t>Alfisya Aminatuz Zahra            </a:t>
            </a:r>
            <a:r>
              <a:rPr lang="en-ID" sz="2000" dirty="0" smtClean="0">
                <a:latin typeface="Concert One" charset="0"/>
              </a:rPr>
              <a:t>202010420311095</a:t>
            </a:r>
            <a:endParaRPr lang="en-US" sz="2000" dirty="0">
              <a:latin typeface="Concert One" charset="0"/>
            </a:endParaRPr>
          </a:p>
          <a:p>
            <a:pPr lvl="0"/>
            <a:r>
              <a:rPr lang="en-ID" sz="2000" dirty="0">
                <a:latin typeface="Concert One" charset="0"/>
              </a:rPr>
              <a:t>Intan Ayu Putri Handarbeny       </a:t>
            </a:r>
            <a:r>
              <a:rPr lang="en-ID" sz="2000" dirty="0" smtClean="0">
                <a:latin typeface="Concert One" charset="0"/>
              </a:rPr>
              <a:t>202010420311050</a:t>
            </a:r>
            <a:endParaRPr lang="en-US" sz="2000" dirty="0">
              <a:latin typeface="Concert One" charset="0"/>
            </a:endParaRPr>
          </a:p>
          <a:p>
            <a:pPr lvl="0"/>
            <a:r>
              <a:rPr lang="en-ID" sz="2000" dirty="0">
                <a:latin typeface="Concert One" charset="0"/>
              </a:rPr>
              <a:t>R. Muhammad Affan D. A. T.     </a:t>
            </a:r>
            <a:r>
              <a:rPr lang="en-ID" sz="2000" dirty="0" smtClean="0">
                <a:latin typeface="Concert One" charset="0"/>
              </a:rPr>
              <a:t> 202010420311068</a:t>
            </a:r>
            <a:endParaRPr lang="en-US" sz="2000" dirty="0">
              <a:latin typeface="Concert One" charset="0"/>
            </a:endParaRPr>
          </a:p>
          <a:p>
            <a:endParaRPr lang="en-US" dirty="0" smtClean="0"/>
          </a:p>
        </p:txBody>
      </p:sp>
    </p:spTree>
    <p:extLst>
      <p:ext uri="{BB962C8B-B14F-4D97-AF65-F5344CB8AC3E}">
        <p14:creationId xmlns:p14="http://schemas.microsoft.com/office/powerpoint/2010/main" val="1872013639"/>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524000" y="711175"/>
            <a:ext cx="6172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smtClean="0"/>
              <a:t>Latar Belakang Berdirinya Muhamadiyah</a:t>
            </a:r>
            <a:endParaRPr sz="2500" dirty="0"/>
          </a:p>
        </p:txBody>
      </p:sp>
      <p:sp>
        <p:nvSpPr>
          <p:cNvPr id="188" name="Google Shape;188;p30"/>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168275" indent="0">
              <a:buNone/>
            </a:pPr>
            <a:r>
              <a:rPr lang="en-ID" dirty="0" smtClean="0"/>
              <a:t>	</a:t>
            </a:r>
            <a:r>
              <a:rPr lang="en-ID" sz="1400" dirty="0" smtClean="0"/>
              <a:t>Dalam </a:t>
            </a:r>
            <a:r>
              <a:rPr lang="en-ID" sz="1400" dirty="0"/>
              <a:t>konteks kesejarahan, berdirinya Muhammadiyah merupakan tuntutan dan keharusan sejarah agar bangsa Indonesia memiliki jati diri dan daya tawar  yang tinggi dimata penjajah.  Berdirinya Muhammadiyah sebenarnya didorong oleh kegelisahan dan keprihatinan terhadap model dakwah dan pola pemikiran keagamaan konvensional-tradisional saat itu.</a:t>
            </a:r>
            <a:endParaRPr lang="en-US" sz="1400" dirty="0"/>
          </a:p>
          <a:p>
            <a:pPr marL="168275" indent="0">
              <a:buNone/>
            </a:pPr>
            <a:endParaRPr lang="en-ID" sz="1400" dirty="0" smtClean="0"/>
          </a:p>
          <a:p>
            <a:pPr marL="168275" indent="0">
              <a:buNone/>
            </a:pPr>
            <a:r>
              <a:rPr lang="en-ID" sz="1400" dirty="0"/>
              <a:t>	</a:t>
            </a:r>
            <a:r>
              <a:rPr lang="en-ID" sz="1400" dirty="0" smtClean="0"/>
              <a:t>Dalam </a:t>
            </a:r>
            <a:r>
              <a:rPr lang="en-ID" sz="1400" dirty="0"/>
              <a:t>doktrin Islam disebutkan : “</a:t>
            </a:r>
            <a:r>
              <a:rPr lang="en-ID" sz="1400" i="1" dirty="0"/>
              <a:t>kuntum khaira ummah</a:t>
            </a:r>
            <a:r>
              <a:rPr lang="en-ID" sz="1400" dirty="0"/>
              <a:t>”, namun kenyataan hampir seluruh bangsa yang mayoritas penduduknya beragama Islam hidup dalam tekanan penjajah. Oleh karena itu, KH. Ahmad Dahlan (nama kecil beliau Muhammad Darwis) merasa perlu mendirikan Muhammadiyah pada tanggal 8 Dzulhijjah 1330 H. Bertepatan dengan 18 November 1912 M.</a:t>
            </a:r>
            <a:endParaRPr sz="1400"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673000" y="1527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Faktor Faktor Gerakan Muhammadiyah</a:t>
            </a:r>
            <a:endParaRPr dirty="0"/>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09600" y="1286502"/>
            <a:ext cx="3657600" cy="2884424"/>
          </a:xfrm>
          <a:prstGeom prst="rect">
            <a:avLst/>
          </a:prstGeom>
        </p:spPr>
        <p:txBody>
          <a:bodyPr spcFirstLastPara="1" wrap="square" lIns="91425" tIns="91425" rIns="91425" bIns="91425" anchor="t" anchorCtr="0">
            <a:noAutofit/>
          </a:bodyPr>
          <a:lstStyle/>
          <a:p>
            <a:pPr marL="0" lvl="0" indent="0">
              <a:spcAft>
                <a:spcPts val="1600"/>
              </a:spcAft>
              <a:buNone/>
            </a:pPr>
            <a:r>
              <a:rPr lang="en-ID" sz="1400" dirty="0"/>
              <a:t>Keberagaman umat Islam di Indonesia tidak bisa lepas dengan proses penyebaran Islam di </a:t>
            </a:r>
            <a:r>
              <a:rPr lang="en-ID" sz="1400" dirty="0" smtClean="0"/>
              <a:t>Jawa.</a:t>
            </a:r>
          </a:p>
          <a:p>
            <a:pPr marL="0" lvl="0" indent="0">
              <a:spcAft>
                <a:spcPts val="1600"/>
              </a:spcAft>
              <a:buNone/>
            </a:pPr>
            <a:r>
              <a:rPr lang="en-ID" sz="1400" dirty="0" smtClean="0"/>
              <a:t> Sekitar awal abad 1 Masehi </a:t>
            </a:r>
            <a:r>
              <a:rPr lang="en-ID" sz="1400" dirty="0"/>
              <a:t>era kejayaan kerajaan Hindu pengaruhnya sangat kuat dan Budha Hindu secara politik mendapat dukungan dari pihak kerajaan </a:t>
            </a:r>
            <a:r>
              <a:rPr lang="en-ID" sz="1400" dirty="0" smtClean="0"/>
              <a:t> </a:t>
            </a:r>
            <a:endParaRPr sz="1400" dirty="0"/>
          </a:p>
        </p:txBody>
      </p:sp>
      <p:sp>
        <p:nvSpPr>
          <p:cNvPr id="221" name="Google Shape;221;p33"/>
          <p:cNvSpPr txBox="1">
            <a:spLocks noGrp="1"/>
          </p:cNvSpPr>
          <p:nvPr>
            <p:ph type="title"/>
          </p:nvPr>
        </p:nvSpPr>
        <p:spPr>
          <a:xfrm>
            <a:off x="545125" y="438150"/>
            <a:ext cx="51698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Kondisi Internal </a:t>
            </a:r>
            <a:br>
              <a:rPr lang="en" dirty="0" smtClean="0"/>
            </a:br>
            <a:r>
              <a:rPr lang="en" dirty="0" smtClean="0"/>
              <a:t>Umat Islam</a:t>
            </a:r>
            <a:endParaRPr dirty="0"/>
          </a:p>
        </p:txBody>
      </p:sp>
      <p:pic>
        <p:nvPicPr>
          <p:cNvPr id="222" name="Google Shape;222;p33"/>
          <p:cNvPicPr preferRelativeResize="0"/>
          <p:nvPr/>
        </p:nvPicPr>
        <p:blipFill>
          <a:blip r:embed="rId3">
            <a:alphaModFix amt="56000"/>
          </a:blip>
          <a:stretch>
            <a:fillRect/>
          </a:stretch>
        </p:blipFill>
        <p:spPr>
          <a:xfrm rot="10800000">
            <a:off x="609600" y="1123950"/>
            <a:ext cx="1905000" cy="162550"/>
          </a:xfrm>
          <a:prstGeom prst="rect">
            <a:avLst/>
          </a:prstGeom>
          <a:noFill/>
          <a:ln>
            <a:noFill/>
          </a:ln>
        </p:spPr>
      </p:pic>
      <p:sp>
        <p:nvSpPr>
          <p:cNvPr id="226" name="Google Shape;226;p33"/>
          <p:cNvSpPr/>
          <p:nvPr/>
        </p:nvSpPr>
        <p:spPr>
          <a:xfrm rot="-2148808">
            <a:off x="3445713" y="774663"/>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0247107" flipH="1">
            <a:off x="3857174" y="1931589"/>
            <a:ext cx="1579416" cy="7164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590550"/>
            <a:ext cx="1676915" cy="1670999"/>
          </a:xfrm>
          <a:prstGeom prst="rect">
            <a:avLst/>
          </a:prstGeom>
        </p:spPr>
      </p:pic>
      <p:sp>
        <p:nvSpPr>
          <p:cNvPr id="3" name="Rectangle 2"/>
          <p:cNvSpPr/>
          <p:nvPr/>
        </p:nvSpPr>
        <p:spPr>
          <a:xfrm>
            <a:off x="3933090" y="1358382"/>
            <a:ext cx="122415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368154">
            <a:off x="4037079" y="1809750"/>
            <a:ext cx="1601721" cy="307777"/>
          </a:xfrm>
          <a:prstGeom prst="rect">
            <a:avLst/>
          </a:prstGeom>
          <a:noFill/>
        </p:spPr>
        <p:txBody>
          <a:bodyPr wrap="none" rtlCol="0">
            <a:prstTxWarp prst="textArchUp">
              <a:avLst/>
            </a:prstTxWarp>
            <a:spAutoFit/>
          </a:bodyPr>
          <a:lstStyle/>
          <a:p>
            <a:r>
              <a:rPr lang="en-US" dirty="0" smtClean="0">
                <a:solidFill>
                  <a:schemeClr val="accent2">
                    <a:lumMod val="75000"/>
                  </a:schemeClr>
                </a:solidFill>
                <a:latin typeface="Concert One" charset="0"/>
              </a:rPr>
              <a:t>F a k t o r l a i n</a:t>
            </a:r>
            <a:endParaRPr lang="en-US" dirty="0">
              <a:solidFill>
                <a:schemeClr val="accent2">
                  <a:lumMod val="75000"/>
                </a:schemeClr>
              </a:solidFill>
              <a:latin typeface="Concert One" charset="0"/>
            </a:endParaRPr>
          </a:p>
        </p:txBody>
      </p:sp>
      <p:sp>
        <p:nvSpPr>
          <p:cNvPr id="5" name="Rectangle 4"/>
          <p:cNvSpPr/>
          <p:nvPr/>
        </p:nvSpPr>
        <p:spPr>
          <a:xfrm>
            <a:off x="5157248" y="2571750"/>
            <a:ext cx="3148552"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2474476"/>
            <a:ext cx="3581400" cy="3754874"/>
          </a:xfrm>
          <a:prstGeom prst="rect">
            <a:avLst/>
          </a:prstGeom>
          <a:noFill/>
        </p:spPr>
        <p:txBody>
          <a:bodyPr wrap="square" rtlCol="0">
            <a:spAutoFit/>
          </a:bodyPr>
          <a:lstStyle/>
          <a:p>
            <a:r>
              <a:rPr lang="en-US" dirty="0" smtClean="0">
                <a:solidFill>
                  <a:schemeClr val="bg2"/>
                </a:solidFill>
                <a:latin typeface="Roboto Mono Medium" charset="0"/>
                <a:ea typeface="Roboto Mono Medium" charset="0"/>
              </a:rPr>
              <a:t>Pada abad ke-20 kondisi perekonomian </a:t>
            </a:r>
            <a:r>
              <a:rPr lang="en-ID" dirty="0">
                <a:solidFill>
                  <a:schemeClr val="bg2"/>
                </a:solidFill>
                <a:latin typeface="Roboto Mono Medium" charset="0"/>
                <a:ea typeface="Roboto Mono Medium" charset="0"/>
              </a:rPr>
              <a:t>umat islam, solidaritas sosial yang memudar antara umat Islam dan </a:t>
            </a:r>
            <a:r>
              <a:rPr lang="en-ID" dirty="0" smtClean="0">
                <a:solidFill>
                  <a:schemeClr val="bg2"/>
                </a:solidFill>
                <a:latin typeface="Roboto Mono Medium" charset="0"/>
                <a:ea typeface="Roboto Mono Medium" charset="0"/>
              </a:rPr>
              <a:t>pendidikan yang memprihatinkan dimana terpusat </a:t>
            </a:r>
            <a:r>
              <a:rPr lang="en-ID" dirty="0">
                <a:solidFill>
                  <a:schemeClr val="bg2"/>
                </a:solidFill>
                <a:latin typeface="Roboto Mono Medium" charset="0"/>
                <a:ea typeface="Roboto Mono Medium" charset="0"/>
              </a:rPr>
              <a:t>di </a:t>
            </a:r>
            <a:r>
              <a:rPr lang="en-ID" dirty="0" smtClean="0">
                <a:solidFill>
                  <a:schemeClr val="bg2"/>
                </a:solidFill>
                <a:latin typeface="Roboto Mono Medium" charset="0"/>
                <a:ea typeface="Roboto Mono Medium" charset="0"/>
              </a:rPr>
              <a:t>pondok-pondok pesantren, mushalla/langgar </a:t>
            </a:r>
            <a:r>
              <a:rPr lang="en-ID" dirty="0">
                <a:solidFill>
                  <a:schemeClr val="bg2"/>
                </a:solidFill>
                <a:latin typeface="Roboto Mono Medium" charset="0"/>
                <a:ea typeface="Roboto Mono Medium" charset="0"/>
              </a:rPr>
              <a:t>atau masjid</a:t>
            </a:r>
            <a:r>
              <a:rPr lang="en-ID" dirty="0" smtClean="0">
                <a:solidFill>
                  <a:schemeClr val="bg2"/>
                </a:solidFill>
                <a:latin typeface="Roboto Mono Medium" charset="0"/>
                <a:ea typeface="Roboto Mono Medium" charset="0"/>
              </a:rPr>
              <a:t>. Sistem yang digunakan ialah bandongan</a:t>
            </a:r>
            <a:r>
              <a:rPr lang="en-US" dirty="0" smtClean="0">
                <a:solidFill>
                  <a:schemeClr val="bg2"/>
                </a:solidFill>
                <a:latin typeface="Roboto Mono Medium" charset="0"/>
                <a:ea typeface="Roboto Mono Medium" charset="0"/>
              </a:rPr>
              <a:t>/weton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0">
                                            <p:txEl>
                                              <p:pRg st="0" end="0"/>
                                            </p:txEl>
                                          </p:spTgt>
                                        </p:tgtEl>
                                        <p:attrNameLst>
                                          <p:attrName>style.visibility</p:attrName>
                                        </p:attrNameLst>
                                      </p:cBhvr>
                                      <p:to>
                                        <p:strVal val="visible"/>
                                      </p:to>
                                    </p:set>
                                    <p:animEffect transition="in" filter="fade">
                                      <p:cBhvr>
                                        <p:cTn id="13" dur="750"/>
                                        <p:tgtEl>
                                          <p:spTgt spid="220">
                                            <p:txEl>
                                              <p:pRg st="0" end="0"/>
                                            </p:txEl>
                                          </p:spTgt>
                                        </p:tgtEl>
                                      </p:cBhvr>
                                    </p:animEffect>
                                    <p:anim calcmode="lin" valueType="num">
                                      <p:cBhvr>
                                        <p:cTn id="14" dur="75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0">
                                            <p:txEl>
                                              <p:pRg st="1" end="1"/>
                                            </p:txEl>
                                          </p:spTgt>
                                        </p:tgtEl>
                                        <p:attrNameLst>
                                          <p:attrName>style.visibility</p:attrName>
                                        </p:attrNameLst>
                                      </p:cBhvr>
                                      <p:to>
                                        <p:strVal val="visible"/>
                                      </p:to>
                                    </p:set>
                                    <p:animEffect transition="in" filter="fade">
                                      <p:cBhvr>
                                        <p:cTn id="20" dur="750"/>
                                        <p:tgtEl>
                                          <p:spTgt spid="220">
                                            <p:txEl>
                                              <p:pRg st="1" end="1"/>
                                            </p:txEl>
                                          </p:spTgt>
                                        </p:tgtEl>
                                      </p:cBhvr>
                                    </p:animEffect>
                                    <p:anim calcmode="lin" valueType="num">
                                      <p:cBhvr>
                                        <p:cTn id="21" dur="75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P spid="221"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Faktor Eksternal Umat Islam</a:t>
            </a:r>
            <a:endParaRPr dirty="0"/>
          </a:p>
        </p:txBody>
      </p:sp>
      <p:sp>
        <p:nvSpPr>
          <p:cNvPr id="348" name="Google Shape;348;p39"/>
          <p:cNvSpPr txBox="1">
            <a:spLocks noGrp="1"/>
          </p:cNvSpPr>
          <p:nvPr>
            <p:ph type="body" idx="4294967295"/>
          </p:nvPr>
        </p:nvSpPr>
        <p:spPr>
          <a:xfrm rot="390862">
            <a:off x="1287923" y="3009020"/>
            <a:ext cx="1438488" cy="113140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dirty="0">
                <a:solidFill>
                  <a:srgbClr val="FFFFFF"/>
                </a:solidFill>
              </a:rPr>
              <a:t>Venus is the second planet from the Sun</a:t>
            </a:r>
            <a:endParaRPr sz="1400" dirty="0">
              <a:solidFill>
                <a:srgbClr val="FFFFFF"/>
              </a:solidFill>
            </a:endParaRPr>
          </a:p>
        </p:txBody>
      </p:sp>
      <p:sp>
        <p:nvSpPr>
          <p:cNvPr id="351" name="Google Shape;351;p39"/>
          <p:cNvSpPr txBox="1">
            <a:spLocks noGrp="1"/>
          </p:cNvSpPr>
          <p:nvPr>
            <p:ph type="subTitle" idx="1"/>
          </p:nvPr>
        </p:nvSpPr>
        <p:spPr>
          <a:xfrm>
            <a:off x="838200" y="1802250"/>
            <a:ext cx="3352800" cy="229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sz="1400" b="1" dirty="0" smtClean="0">
                <a:solidFill>
                  <a:schemeClr val="accent6"/>
                </a:solidFill>
              </a:rPr>
              <a:t>2. Kebijakan kolonial politik Belanda terhadap umat Islam</a:t>
            </a:r>
          </a:p>
          <a:p>
            <a:pPr marL="0" lvl="0" indent="0" algn="l" rtl="0">
              <a:spcBef>
                <a:spcPts val="0"/>
              </a:spcBef>
              <a:spcAft>
                <a:spcPts val="0"/>
              </a:spcAft>
            </a:pPr>
            <a:endParaRPr lang="en-US" sz="1400" b="1" dirty="0" smtClean="0">
              <a:solidFill>
                <a:schemeClr val="accent6"/>
              </a:solidFill>
            </a:endParaRPr>
          </a:p>
          <a:p>
            <a:pPr marL="0" lvl="0" indent="0"/>
            <a:r>
              <a:rPr lang="en-US" sz="1400" dirty="0" smtClean="0"/>
              <a:t>Pertama kali mendarat di Inonesia pada 1556M. </a:t>
            </a:r>
            <a:r>
              <a:rPr lang="en-ID" sz="1400" dirty="0" smtClean="0"/>
              <a:t>Pengawasan </a:t>
            </a:r>
            <a:r>
              <a:rPr lang="en-ID" sz="1400" dirty="0"/>
              <a:t>ketat terhadap hubungan umat Islam dengan dunia luar termasuk setelah umat Islam berkenalan dengan </a:t>
            </a:r>
            <a:r>
              <a:rPr lang="en-ID" sz="1400" i="1" dirty="0"/>
              <a:t>Pan-Islamisme</a:t>
            </a:r>
            <a:r>
              <a:rPr lang="en-ID" sz="1400" dirty="0"/>
              <a:t> dari Jamaluddin Al-Afghani</a:t>
            </a:r>
            <a:endParaRPr lang="en-US" sz="1400" dirty="0" smtClean="0"/>
          </a:p>
          <a:p>
            <a:pPr marL="0" lvl="0" indent="0" algn="l" rtl="0">
              <a:spcBef>
                <a:spcPts val="0"/>
              </a:spcBef>
              <a:spcAft>
                <a:spcPts val="0"/>
              </a:spcAft>
            </a:pPr>
            <a:endParaRPr lang="en-US" sz="1400" dirty="0"/>
          </a:p>
          <a:p>
            <a:pPr marL="0" lvl="0" indent="0" algn="l" rtl="0">
              <a:spcBef>
                <a:spcPts val="0"/>
              </a:spcBef>
              <a:spcAft>
                <a:spcPts val="0"/>
              </a:spcAft>
            </a:pPr>
            <a:endParaRPr sz="1400" dirty="0"/>
          </a:p>
        </p:txBody>
      </p:sp>
      <p:sp>
        <p:nvSpPr>
          <p:cNvPr id="353" name="Google Shape;353;p39"/>
          <p:cNvSpPr txBox="1">
            <a:spLocks noGrp="1"/>
          </p:cNvSpPr>
          <p:nvPr>
            <p:ph type="subTitle" idx="3"/>
          </p:nvPr>
        </p:nvSpPr>
        <p:spPr>
          <a:xfrm>
            <a:off x="4876800" y="1733550"/>
            <a:ext cx="3581400" cy="23029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b="1" dirty="0" smtClean="0">
                <a:solidFill>
                  <a:schemeClr val="accent6"/>
                </a:solidFill>
              </a:rPr>
              <a:t>1. Pengaruh</a:t>
            </a:r>
            <a:r>
              <a:rPr lang="en" b="1" dirty="0" smtClean="0">
                <a:solidFill>
                  <a:schemeClr val="accent6"/>
                </a:solidFill>
              </a:rPr>
              <a:t> perkembangan Islam di Timur Tengah</a:t>
            </a:r>
          </a:p>
          <a:p>
            <a:pPr marL="285750" lvl="0" indent="-285750" algn="l" rtl="0">
              <a:spcBef>
                <a:spcPts val="0"/>
              </a:spcBef>
              <a:spcAft>
                <a:spcPts val="0"/>
              </a:spcAft>
              <a:buFont typeface="Arial" charset="0"/>
              <a:buChar char="•"/>
            </a:pPr>
            <a:endParaRPr lang="en" dirty="0" smtClean="0"/>
          </a:p>
          <a:p>
            <a:pPr marL="0" lvl="0" indent="0" algn="l" rtl="0">
              <a:spcBef>
                <a:spcPts val="0"/>
              </a:spcBef>
              <a:spcAft>
                <a:spcPts val="0"/>
              </a:spcAft>
            </a:pPr>
            <a:r>
              <a:rPr lang="en" sz="1400" dirty="0" smtClean="0"/>
              <a:t>Menurut Deliar Noer pengaruhnya ialah melalui orang Indonesia yang berhaji dan adapula yang menuntut ilmu guna memberi pengetahuan ketempat asal mereka</a:t>
            </a:r>
            <a:endParaRPr sz="1400" dirty="0"/>
          </a:p>
        </p:txBody>
      </p:sp>
      <p:sp>
        <p:nvSpPr>
          <p:cNvPr id="354" name="Google Shape;354;p39"/>
          <p:cNvSpPr/>
          <p:nvPr/>
        </p:nvSpPr>
        <p:spPr>
          <a:xfrm>
            <a:off x="2132992" y="666750"/>
            <a:ext cx="534008" cy="493517"/>
          </a:xfrm>
          <a:custGeom>
            <a:avLst/>
            <a:gdLst/>
            <a:ahLst/>
            <a:cxnLst/>
            <a:rect l="l" t="t" r="r" b="b"/>
            <a:pathLst>
              <a:path w="35318" h="32640" extrusionOk="0">
                <a:moveTo>
                  <a:pt x="17572" y="1639"/>
                </a:moveTo>
                <a:lnTo>
                  <a:pt x="17572" y="1639"/>
                </a:lnTo>
                <a:cubicBezTo>
                  <a:pt x="19151" y="1650"/>
                  <a:pt x="20725" y="1887"/>
                  <a:pt x="22234" y="2366"/>
                </a:cubicBezTo>
                <a:cubicBezTo>
                  <a:pt x="20897" y="2487"/>
                  <a:pt x="19609" y="2872"/>
                  <a:pt x="18384" y="3439"/>
                </a:cubicBezTo>
                <a:cubicBezTo>
                  <a:pt x="18060" y="2863"/>
                  <a:pt x="17789" y="2262"/>
                  <a:pt x="17572" y="1639"/>
                </a:cubicBezTo>
                <a:close/>
                <a:moveTo>
                  <a:pt x="23235" y="2721"/>
                </a:moveTo>
                <a:cubicBezTo>
                  <a:pt x="24174" y="3092"/>
                  <a:pt x="25070" y="3561"/>
                  <a:pt x="25911" y="4121"/>
                </a:cubicBezTo>
                <a:cubicBezTo>
                  <a:pt x="24872" y="5453"/>
                  <a:pt x="23896" y="6846"/>
                  <a:pt x="22944" y="8260"/>
                </a:cubicBezTo>
                <a:cubicBezTo>
                  <a:pt x="21228" y="6997"/>
                  <a:pt x="19732" y="5619"/>
                  <a:pt x="18652" y="3897"/>
                </a:cubicBezTo>
                <a:cubicBezTo>
                  <a:pt x="20076" y="3238"/>
                  <a:pt x="21599" y="2815"/>
                  <a:pt x="23235" y="2721"/>
                </a:cubicBezTo>
                <a:close/>
                <a:moveTo>
                  <a:pt x="17347" y="1640"/>
                </a:moveTo>
                <a:cubicBezTo>
                  <a:pt x="17503" y="2320"/>
                  <a:pt x="17737" y="2978"/>
                  <a:pt x="18042" y="3605"/>
                </a:cubicBezTo>
                <a:cubicBezTo>
                  <a:pt x="15436" y="4894"/>
                  <a:pt x="13125" y="6991"/>
                  <a:pt x="11258" y="9142"/>
                </a:cubicBezTo>
                <a:cubicBezTo>
                  <a:pt x="9992" y="7966"/>
                  <a:pt x="8665" y="6883"/>
                  <a:pt x="7233" y="5999"/>
                </a:cubicBezTo>
                <a:cubicBezTo>
                  <a:pt x="8456" y="4664"/>
                  <a:pt x="9895" y="3536"/>
                  <a:pt x="11482" y="2710"/>
                </a:cubicBezTo>
                <a:cubicBezTo>
                  <a:pt x="13360" y="2017"/>
                  <a:pt x="15344" y="1655"/>
                  <a:pt x="17347" y="1640"/>
                </a:cubicBezTo>
                <a:close/>
                <a:moveTo>
                  <a:pt x="26109" y="4249"/>
                </a:moveTo>
                <a:cubicBezTo>
                  <a:pt x="26115" y="4253"/>
                  <a:pt x="26121" y="4257"/>
                  <a:pt x="26127" y="4260"/>
                </a:cubicBezTo>
                <a:cubicBezTo>
                  <a:pt x="27091" y="4930"/>
                  <a:pt x="27944" y="5725"/>
                  <a:pt x="28687" y="6609"/>
                </a:cubicBezTo>
                <a:cubicBezTo>
                  <a:pt x="28777" y="8398"/>
                  <a:pt x="28923" y="10109"/>
                  <a:pt x="28845" y="11868"/>
                </a:cubicBezTo>
                <a:cubicBezTo>
                  <a:pt x="27122" y="11023"/>
                  <a:pt x="25474" y="10025"/>
                  <a:pt x="23882" y="8929"/>
                </a:cubicBezTo>
                <a:cubicBezTo>
                  <a:pt x="23746" y="8836"/>
                  <a:pt x="23614" y="8742"/>
                  <a:pt x="23480" y="8648"/>
                </a:cubicBezTo>
                <a:cubicBezTo>
                  <a:pt x="24429" y="7208"/>
                  <a:pt x="25324" y="5744"/>
                  <a:pt x="26109" y="4249"/>
                </a:cubicBezTo>
                <a:close/>
                <a:moveTo>
                  <a:pt x="29353" y="7467"/>
                </a:moveTo>
                <a:lnTo>
                  <a:pt x="29353" y="7467"/>
                </a:lnTo>
                <a:cubicBezTo>
                  <a:pt x="30557" y="9150"/>
                  <a:pt x="31387" y="11101"/>
                  <a:pt x="31830" y="13140"/>
                </a:cubicBezTo>
                <a:cubicBezTo>
                  <a:pt x="31016" y="12849"/>
                  <a:pt x="30219" y="12523"/>
                  <a:pt x="29439" y="12159"/>
                </a:cubicBezTo>
                <a:cubicBezTo>
                  <a:pt x="29593" y="10612"/>
                  <a:pt x="29614" y="8986"/>
                  <a:pt x="29353" y="7467"/>
                </a:cubicBezTo>
                <a:close/>
                <a:moveTo>
                  <a:pt x="18285" y="4067"/>
                </a:moveTo>
                <a:cubicBezTo>
                  <a:pt x="19297" y="5893"/>
                  <a:pt x="20861" y="7384"/>
                  <a:pt x="22597" y="8717"/>
                </a:cubicBezTo>
                <a:cubicBezTo>
                  <a:pt x="22605" y="8724"/>
                  <a:pt x="22615" y="8731"/>
                  <a:pt x="22625" y="8738"/>
                </a:cubicBezTo>
                <a:cubicBezTo>
                  <a:pt x="21057" y="11088"/>
                  <a:pt x="19546" y="13488"/>
                  <a:pt x="17932" y="15779"/>
                </a:cubicBezTo>
                <a:cubicBezTo>
                  <a:pt x="17708" y="15570"/>
                  <a:pt x="17483" y="15364"/>
                  <a:pt x="17260" y="15151"/>
                </a:cubicBezTo>
                <a:cubicBezTo>
                  <a:pt x="15421" y="13399"/>
                  <a:pt x="13622" y="11393"/>
                  <a:pt x="11696" y="9556"/>
                </a:cubicBezTo>
                <a:cubicBezTo>
                  <a:pt x="13591" y="7306"/>
                  <a:pt x="15774" y="5316"/>
                  <a:pt x="18285" y="4067"/>
                </a:cubicBezTo>
                <a:close/>
                <a:moveTo>
                  <a:pt x="6892" y="6388"/>
                </a:moveTo>
                <a:cubicBezTo>
                  <a:pt x="8197" y="7488"/>
                  <a:pt x="9510" y="8564"/>
                  <a:pt x="10773" y="9715"/>
                </a:cubicBezTo>
                <a:cubicBezTo>
                  <a:pt x="8927" y="11922"/>
                  <a:pt x="7284" y="14299"/>
                  <a:pt x="6166" y="16962"/>
                </a:cubicBezTo>
                <a:cubicBezTo>
                  <a:pt x="5929" y="17527"/>
                  <a:pt x="5695" y="18130"/>
                  <a:pt x="5477" y="18755"/>
                </a:cubicBezTo>
                <a:cubicBezTo>
                  <a:pt x="4725" y="18310"/>
                  <a:pt x="3947" y="17920"/>
                  <a:pt x="3152" y="17608"/>
                </a:cubicBezTo>
                <a:cubicBezTo>
                  <a:pt x="3137" y="17451"/>
                  <a:pt x="3121" y="17295"/>
                  <a:pt x="3111" y="17136"/>
                </a:cubicBezTo>
                <a:cubicBezTo>
                  <a:pt x="2861" y="13227"/>
                  <a:pt x="4356" y="9344"/>
                  <a:pt x="6892" y="6388"/>
                </a:cubicBezTo>
                <a:close/>
                <a:moveTo>
                  <a:pt x="23156" y="9133"/>
                </a:moveTo>
                <a:cubicBezTo>
                  <a:pt x="24939" y="10461"/>
                  <a:pt x="26813" y="11659"/>
                  <a:pt x="28797" y="12635"/>
                </a:cubicBezTo>
                <a:cubicBezTo>
                  <a:pt x="28747" y="13244"/>
                  <a:pt x="28664" y="13851"/>
                  <a:pt x="28546" y="14451"/>
                </a:cubicBezTo>
                <a:cubicBezTo>
                  <a:pt x="28005" y="17160"/>
                  <a:pt x="26974" y="19763"/>
                  <a:pt x="25478" y="22087"/>
                </a:cubicBezTo>
                <a:cubicBezTo>
                  <a:pt x="24726" y="21559"/>
                  <a:pt x="23983" y="21027"/>
                  <a:pt x="23292" y="20465"/>
                </a:cubicBezTo>
                <a:cubicBezTo>
                  <a:pt x="21553" y="19048"/>
                  <a:pt x="19863" y="17576"/>
                  <a:pt x="18219" y="16047"/>
                </a:cubicBezTo>
                <a:cubicBezTo>
                  <a:pt x="19853" y="13789"/>
                  <a:pt x="21572" y="11492"/>
                  <a:pt x="23156" y="9133"/>
                </a:cubicBezTo>
                <a:close/>
                <a:moveTo>
                  <a:pt x="3220" y="18203"/>
                </a:moveTo>
                <a:cubicBezTo>
                  <a:pt x="3911" y="18603"/>
                  <a:pt x="4590" y="19008"/>
                  <a:pt x="5252" y="19427"/>
                </a:cubicBezTo>
                <a:cubicBezTo>
                  <a:pt x="4923" y="20456"/>
                  <a:pt x="4644" y="21531"/>
                  <a:pt x="4480" y="22604"/>
                </a:cubicBezTo>
                <a:cubicBezTo>
                  <a:pt x="3847" y="21207"/>
                  <a:pt x="3423" y="19724"/>
                  <a:pt x="3220" y="18203"/>
                </a:cubicBezTo>
                <a:close/>
                <a:moveTo>
                  <a:pt x="6327" y="4685"/>
                </a:moveTo>
                <a:cubicBezTo>
                  <a:pt x="6335" y="4736"/>
                  <a:pt x="6351" y="4785"/>
                  <a:pt x="6372" y="4833"/>
                </a:cubicBezTo>
                <a:cubicBezTo>
                  <a:pt x="5685" y="5468"/>
                  <a:pt x="5060" y="6166"/>
                  <a:pt x="4505" y="6919"/>
                </a:cubicBezTo>
                <a:cubicBezTo>
                  <a:pt x="4431" y="7019"/>
                  <a:pt x="4442" y="7127"/>
                  <a:pt x="4492" y="7221"/>
                </a:cubicBezTo>
                <a:cubicBezTo>
                  <a:pt x="3154" y="9106"/>
                  <a:pt x="2181" y="11236"/>
                  <a:pt x="1783" y="13526"/>
                </a:cubicBezTo>
                <a:cubicBezTo>
                  <a:pt x="1222" y="16751"/>
                  <a:pt x="1676" y="20114"/>
                  <a:pt x="2963" y="23100"/>
                </a:cubicBezTo>
                <a:cubicBezTo>
                  <a:pt x="2569" y="22460"/>
                  <a:pt x="2205" y="21802"/>
                  <a:pt x="1878" y="21129"/>
                </a:cubicBezTo>
                <a:cubicBezTo>
                  <a:pt x="595" y="18487"/>
                  <a:pt x="516" y="15952"/>
                  <a:pt x="1360" y="13150"/>
                </a:cubicBezTo>
                <a:cubicBezTo>
                  <a:pt x="2330" y="9934"/>
                  <a:pt x="4070" y="7102"/>
                  <a:pt x="6327" y="4685"/>
                </a:cubicBezTo>
                <a:close/>
                <a:moveTo>
                  <a:pt x="11222" y="10128"/>
                </a:moveTo>
                <a:cubicBezTo>
                  <a:pt x="11422" y="10316"/>
                  <a:pt x="11622" y="10505"/>
                  <a:pt x="11820" y="10700"/>
                </a:cubicBezTo>
                <a:cubicBezTo>
                  <a:pt x="13636" y="12483"/>
                  <a:pt x="15385" y="14333"/>
                  <a:pt x="17229" y="16091"/>
                </a:cubicBezTo>
                <a:cubicBezTo>
                  <a:pt x="17326" y="16183"/>
                  <a:pt x="17423" y="16274"/>
                  <a:pt x="17520" y="16364"/>
                </a:cubicBezTo>
                <a:cubicBezTo>
                  <a:pt x="15636" y="19000"/>
                  <a:pt x="13713" y="21609"/>
                  <a:pt x="11727" y="24168"/>
                </a:cubicBezTo>
                <a:cubicBezTo>
                  <a:pt x="11224" y="23602"/>
                  <a:pt x="10716" y="23047"/>
                  <a:pt x="10201" y="22524"/>
                </a:cubicBezTo>
                <a:cubicBezTo>
                  <a:pt x="9031" y="21333"/>
                  <a:pt x="7675" y="20172"/>
                  <a:pt x="6205" y="19208"/>
                </a:cubicBezTo>
                <a:cubicBezTo>
                  <a:pt x="6288" y="18910"/>
                  <a:pt x="6377" y="18610"/>
                  <a:pt x="6481" y="18312"/>
                </a:cubicBezTo>
                <a:cubicBezTo>
                  <a:pt x="7534" y="15287"/>
                  <a:pt x="9219" y="12609"/>
                  <a:pt x="11222" y="10128"/>
                </a:cubicBezTo>
                <a:close/>
                <a:moveTo>
                  <a:pt x="29357" y="12896"/>
                </a:moveTo>
                <a:cubicBezTo>
                  <a:pt x="30216" y="13297"/>
                  <a:pt x="31095" y="13654"/>
                  <a:pt x="31990" y="13963"/>
                </a:cubicBezTo>
                <a:cubicBezTo>
                  <a:pt x="32465" y="16870"/>
                  <a:pt x="32154" y="19909"/>
                  <a:pt x="30976" y="22589"/>
                </a:cubicBezTo>
                <a:cubicBezTo>
                  <a:pt x="30575" y="23496"/>
                  <a:pt x="30073" y="24356"/>
                  <a:pt x="29478" y="25151"/>
                </a:cubicBezTo>
                <a:cubicBezTo>
                  <a:pt x="28428" y="24170"/>
                  <a:pt x="27219" y="23308"/>
                  <a:pt x="26006" y="22459"/>
                </a:cubicBezTo>
                <a:cubicBezTo>
                  <a:pt x="27573" y="19987"/>
                  <a:pt x="28638" y="17199"/>
                  <a:pt x="29145" y="14318"/>
                </a:cubicBezTo>
                <a:cubicBezTo>
                  <a:pt x="29224" y="13860"/>
                  <a:pt x="29296" y="13383"/>
                  <a:pt x="29357" y="12896"/>
                </a:cubicBezTo>
                <a:close/>
                <a:moveTo>
                  <a:pt x="6020" y="19928"/>
                </a:moveTo>
                <a:cubicBezTo>
                  <a:pt x="7496" y="20918"/>
                  <a:pt x="8884" y="22026"/>
                  <a:pt x="10150" y="23418"/>
                </a:cubicBezTo>
                <a:cubicBezTo>
                  <a:pt x="10542" y="23849"/>
                  <a:pt x="10912" y="24298"/>
                  <a:pt x="11275" y="24754"/>
                </a:cubicBezTo>
                <a:cubicBezTo>
                  <a:pt x="10411" y="25858"/>
                  <a:pt x="9536" y="26953"/>
                  <a:pt x="8642" y="28032"/>
                </a:cubicBezTo>
                <a:cubicBezTo>
                  <a:pt x="7328" y="26973"/>
                  <a:pt x="6217" y="25676"/>
                  <a:pt x="5336" y="24224"/>
                </a:cubicBezTo>
                <a:cubicBezTo>
                  <a:pt x="5533" y="22782"/>
                  <a:pt x="5690" y="21353"/>
                  <a:pt x="6020" y="19928"/>
                </a:cubicBezTo>
                <a:close/>
                <a:moveTo>
                  <a:pt x="17802" y="16628"/>
                </a:moveTo>
                <a:cubicBezTo>
                  <a:pt x="19564" y="18282"/>
                  <a:pt x="21382" y="19875"/>
                  <a:pt x="23256" y="21406"/>
                </a:cubicBezTo>
                <a:cubicBezTo>
                  <a:pt x="23813" y="21859"/>
                  <a:pt x="24385" y="22350"/>
                  <a:pt x="24970" y="22843"/>
                </a:cubicBezTo>
                <a:cubicBezTo>
                  <a:pt x="22743" y="25996"/>
                  <a:pt x="19699" y="28469"/>
                  <a:pt x="16233" y="30095"/>
                </a:cubicBezTo>
                <a:cubicBezTo>
                  <a:pt x="14959" y="28131"/>
                  <a:pt x="13550" y="26260"/>
                  <a:pt x="12015" y="24493"/>
                </a:cubicBezTo>
                <a:cubicBezTo>
                  <a:pt x="13907" y="21968"/>
                  <a:pt x="15795" y="19438"/>
                  <a:pt x="17629" y="16870"/>
                </a:cubicBezTo>
                <a:cubicBezTo>
                  <a:pt x="17686" y="16790"/>
                  <a:pt x="17744" y="16709"/>
                  <a:pt x="17802" y="16628"/>
                </a:cubicBezTo>
                <a:close/>
                <a:moveTo>
                  <a:pt x="11554" y="25109"/>
                </a:moveTo>
                <a:cubicBezTo>
                  <a:pt x="12903" y="26850"/>
                  <a:pt x="14103" y="28704"/>
                  <a:pt x="15437" y="30450"/>
                </a:cubicBezTo>
                <a:cubicBezTo>
                  <a:pt x="15159" y="30569"/>
                  <a:pt x="14878" y="30683"/>
                  <a:pt x="14593" y="30791"/>
                </a:cubicBezTo>
                <a:cubicBezTo>
                  <a:pt x="12541" y="30403"/>
                  <a:pt x="10688" y="29563"/>
                  <a:pt x="9099" y="28386"/>
                </a:cubicBezTo>
                <a:cubicBezTo>
                  <a:pt x="9915" y="27293"/>
                  <a:pt x="10734" y="26200"/>
                  <a:pt x="11554" y="25109"/>
                </a:cubicBezTo>
                <a:close/>
                <a:moveTo>
                  <a:pt x="25475" y="23265"/>
                </a:moveTo>
                <a:cubicBezTo>
                  <a:pt x="26600" y="24198"/>
                  <a:pt x="27777" y="25103"/>
                  <a:pt x="29002" y="25746"/>
                </a:cubicBezTo>
                <a:cubicBezTo>
                  <a:pt x="26172" y="29115"/>
                  <a:pt x="21757" y="31039"/>
                  <a:pt x="17327" y="31039"/>
                </a:cubicBezTo>
                <a:cubicBezTo>
                  <a:pt x="17159" y="31039"/>
                  <a:pt x="16991" y="31036"/>
                  <a:pt x="16823" y="31031"/>
                </a:cubicBezTo>
                <a:cubicBezTo>
                  <a:pt x="16763" y="30933"/>
                  <a:pt x="16704" y="30836"/>
                  <a:pt x="16643" y="30739"/>
                </a:cubicBezTo>
                <a:cubicBezTo>
                  <a:pt x="20156" y="29047"/>
                  <a:pt x="23224" y="26491"/>
                  <a:pt x="25475" y="23265"/>
                </a:cubicBezTo>
                <a:close/>
                <a:moveTo>
                  <a:pt x="17464" y="0"/>
                </a:moveTo>
                <a:cubicBezTo>
                  <a:pt x="16547" y="0"/>
                  <a:pt x="15631" y="72"/>
                  <a:pt x="14728" y="217"/>
                </a:cubicBezTo>
                <a:cubicBezTo>
                  <a:pt x="14280" y="273"/>
                  <a:pt x="13837" y="361"/>
                  <a:pt x="13401" y="481"/>
                </a:cubicBezTo>
                <a:cubicBezTo>
                  <a:pt x="11615" y="919"/>
                  <a:pt x="9911" y="1660"/>
                  <a:pt x="8384" y="2697"/>
                </a:cubicBezTo>
                <a:cubicBezTo>
                  <a:pt x="8414" y="2647"/>
                  <a:pt x="8370" y="2575"/>
                  <a:pt x="8317" y="2575"/>
                </a:cubicBezTo>
                <a:cubicBezTo>
                  <a:pt x="8304" y="2575"/>
                  <a:pt x="8290" y="2580"/>
                  <a:pt x="8276" y="2590"/>
                </a:cubicBezTo>
                <a:cubicBezTo>
                  <a:pt x="5147" y="4913"/>
                  <a:pt x="2756" y="8097"/>
                  <a:pt x="1332" y="11727"/>
                </a:cubicBezTo>
                <a:cubicBezTo>
                  <a:pt x="571" y="13670"/>
                  <a:pt x="1" y="15820"/>
                  <a:pt x="261" y="17922"/>
                </a:cubicBezTo>
                <a:cubicBezTo>
                  <a:pt x="523" y="20041"/>
                  <a:pt x="1612" y="22057"/>
                  <a:pt x="2735" y="23838"/>
                </a:cubicBezTo>
                <a:cubicBezTo>
                  <a:pt x="3253" y="24661"/>
                  <a:pt x="3827" y="25448"/>
                  <a:pt x="4452" y="26194"/>
                </a:cubicBezTo>
                <a:cubicBezTo>
                  <a:pt x="4461" y="26208"/>
                  <a:pt x="4472" y="26220"/>
                  <a:pt x="4484" y="26233"/>
                </a:cubicBezTo>
                <a:cubicBezTo>
                  <a:pt x="5087" y="26950"/>
                  <a:pt x="5741" y="27625"/>
                  <a:pt x="6439" y="28251"/>
                </a:cubicBezTo>
                <a:cubicBezTo>
                  <a:pt x="6868" y="28681"/>
                  <a:pt x="7317" y="29091"/>
                  <a:pt x="7797" y="29468"/>
                </a:cubicBezTo>
                <a:cubicBezTo>
                  <a:pt x="7841" y="29535"/>
                  <a:pt x="7901" y="29585"/>
                  <a:pt x="7972" y="29604"/>
                </a:cubicBezTo>
                <a:cubicBezTo>
                  <a:pt x="8915" y="30323"/>
                  <a:pt x="9943" y="30922"/>
                  <a:pt x="11034" y="31388"/>
                </a:cubicBezTo>
                <a:cubicBezTo>
                  <a:pt x="11321" y="31511"/>
                  <a:pt x="11613" y="31621"/>
                  <a:pt x="11906" y="31725"/>
                </a:cubicBezTo>
                <a:cubicBezTo>
                  <a:pt x="11758" y="31953"/>
                  <a:pt x="11911" y="32335"/>
                  <a:pt x="12222" y="32335"/>
                </a:cubicBezTo>
                <a:cubicBezTo>
                  <a:pt x="12255" y="32335"/>
                  <a:pt x="12290" y="32331"/>
                  <a:pt x="12327" y="32322"/>
                </a:cubicBezTo>
                <a:cubicBezTo>
                  <a:pt x="12592" y="32254"/>
                  <a:pt x="12852" y="32177"/>
                  <a:pt x="13113" y="32100"/>
                </a:cubicBezTo>
                <a:cubicBezTo>
                  <a:pt x="14486" y="32465"/>
                  <a:pt x="15904" y="32639"/>
                  <a:pt x="17326" y="32639"/>
                </a:cubicBezTo>
                <a:cubicBezTo>
                  <a:pt x="17472" y="32639"/>
                  <a:pt x="17619" y="32637"/>
                  <a:pt x="17766" y="32633"/>
                </a:cubicBezTo>
                <a:cubicBezTo>
                  <a:pt x="18430" y="32620"/>
                  <a:pt x="19092" y="32565"/>
                  <a:pt x="19749" y="32470"/>
                </a:cubicBezTo>
                <a:cubicBezTo>
                  <a:pt x="19826" y="32459"/>
                  <a:pt x="19901" y="32448"/>
                  <a:pt x="19978" y="32437"/>
                </a:cubicBezTo>
                <a:cubicBezTo>
                  <a:pt x="20069" y="32422"/>
                  <a:pt x="20161" y="32407"/>
                  <a:pt x="20254" y="32390"/>
                </a:cubicBezTo>
                <a:cubicBezTo>
                  <a:pt x="24405" y="31682"/>
                  <a:pt x="28309" y="29490"/>
                  <a:pt x="30823" y="26073"/>
                </a:cubicBezTo>
                <a:cubicBezTo>
                  <a:pt x="35318" y="19965"/>
                  <a:pt x="34614" y="10828"/>
                  <a:pt x="29632" y="5220"/>
                </a:cubicBezTo>
                <a:cubicBezTo>
                  <a:pt x="26567" y="1769"/>
                  <a:pt x="22005" y="0"/>
                  <a:pt x="17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086600" y="465810"/>
            <a:ext cx="1388913" cy="1388913"/>
          </a:xfrm>
          <a:prstGeom prst="rect">
            <a:avLst/>
          </a:prstGeom>
        </p:spPr>
      </p:pic>
      <p:pic>
        <p:nvPicPr>
          <p:cNvPr id="22" name="Google Shape;257;p35"/>
          <p:cNvPicPr preferRelativeResize="0"/>
          <p:nvPr/>
        </p:nvPicPr>
        <p:blipFill>
          <a:blip r:embed="rId5">
            <a:alphaModFix amt="80000"/>
          </a:blip>
          <a:stretch>
            <a:fillRect/>
          </a:stretch>
        </p:blipFill>
        <p:spPr>
          <a:xfrm rot="10962447" flipH="1">
            <a:off x="3771081" y="927925"/>
            <a:ext cx="1395265" cy="6787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anim calcmode="lin" valueType="num">
                                      <p:cBhvr>
                                        <p:cTn id="8" dur="1000" fill="hold"/>
                                        <p:tgtEl>
                                          <p:spTgt spid="342"/>
                                        </p:tgtEl>
                                        <p:attrNameLst>
                                          <p:attrName>ppt_x</p:attrName>
                                        </p:attrNameLst>
                                      </p:cBhvr>
                                      <p:tavLst>
                                        <p:tav tm="0">
                                          <p:val>
                                            <p:strVal val="#ppt_x"/>
                                          </p:val>
                                        </p:tav>
                                        <p:tav tm="100000">
                                          <p:val>
                                            <p:strVal val="#ppt_x"/>
                                          </p:val>
                                        </p:tav>
                                      </p:tavLst>
                                    </p:anim>
                                    <p:anim calcmode="lin" valueType="num">
                                      <p:cBhvr>
                                        <p:cTn id="9" dur="1000" fill="hold"/>
                                        <p:tgtEl>
                                          <p:spTgt spid="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3">
                                            <p:txEl>
                                              <p:pRg st="0" end="0"/>
                                            </p:txEl>
                                          </p:spTgt>
                                        </p:tgtEl>
                                        <p:attrNameLst>
                                          <p:attrName>style.visibility</p:attrName>
                                        </p:attrNameLst>
                                      </p:cBhvr>
                                      <p:to>
                                        <p:strVal val="visible"/>
                                      </p:to>
                                    </p:set>
                                    <p:animEffect transition="in" filter="fade">
                                      <p:cBhvr>
                                        <p:cTn id="14" dur="1000"/>
                                        <p:tgtEl>
                                          <p:spTgt spid="353">
                                            <p:txEl>
                                              <p:pRg st="0" end="0"/>
                                            </p:txEl>
                                          </p:spTgt>
                                        </p:tgtEl>
                                      </p:cBhvr>
                                    </p:animEffect>
                                    <p:anim calcmode="lin" valueType="num">
                                      <p:cBhvr>
                                        <p:cTn id="15" dur="1000" fill="hold"/>
                                        <p:tgtEl>
                                          <p:spTgt spid="35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3">
                                            <p:txEl>
                                              <p:pRg st="2" end="2"/>
                                            </p:txEl>
                                          </p:spTgt>
                                        </p:tgtEl>
                                        <p:attrNameLst>
                                          <p:attrName>style.visibility</p:attrName>
                                        </p:attrNameLst>
                                      </p:cBhvr>
                                      <p:to>
                                        <p:strVal val="visible"/>
                                      </p:to>
                                    </p:set>
                                    <p:animEffect transition="in" filter="fade">
                                      <p:cBhvr>
                                        <p:cTn id="21" dur="1000"/>
                                        <p:tgtEl>
                                          <p:spTgt spid="353">
                                            <p:txEl>
                                              <p:pRg st="2" end="2"/>
                                            </p:txEl>
                                          </p:spTgt>
                                        </p:tgtEl>
                                      </p:cBhvr>
                                    </p:animEffect>
                                    <p:anim calcmode="lin" valueType="num">
                                      <p:cBhvr>
                                        <p:cTn id="22" dur="1000" fill="hold"/>
                                        <p:tgtEl>
                                          <p:spTgt spid="3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1">
                                            <p:txEl>
                                              <p:pRg st="0" end="0"/>
                                            </p:txEl>
                                          </p:spTgt>
                                        </p:tgtEl>
                                        <p:attrNameLst>
                                          <p:attrName>style.visibility</p:attrName>
                                        </p:attrNameLst>
                                      </p:cBhvr>
                                      <p:to>
                                        <p:strVal val="visible"/>
                                      </p:to>
                                    </p:set>
                                    <p:animEffect transition="in" filter="fade">
                                      <p:cBhvr>
                                        <p:cTn id="28" dur="1000"/>
                                        <p:tgtEl>
                                          <p:spTgt spid="351">
                                            <p:txEl>
                                              <p:pRg st="0" end="0"/>
                                            </p:txEl>
                                          </p:spTgt>
                                        </p:tgtEl>
                                      </p:cBhvr>
                                    </p:animEffect>
                                    <p:anim calcmode="lin" valueType="num">
                                      <p:cBhvr>
                                        <p:cTn id="29" dur="10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1">
                                            <p:txEl>
                                              <p:pRg st="2" end="2"/>
                                            </p:txEl>
                                          </p:spTgt>
                                        </p:tgtEl>
                                        <p:attrNameLst>
                                          <p:attrName>style.visibility</p:attrName>
                                        </p:attrNameLst>
                                      </p:cBhvr>
                                      <p:to>
                                        <p:strVal val="visible"/>
                                      </p:to>
                                    </p:set>
                                    <p:animEffect transition="in" filter="fade">
                                      <p:cBhvr>
                                        <p:cTn id="35" dur="1000"/>
                                        <p:tgtEl>
                                          <p:spTgt spid="351">
                                            <p:txEl>
                                              <p:pRg st="2" end="2"/>
                                            </p:txEl>
                                          </p:spTgt>
                                        </p:tgtEl>
                                      </p:cBhvr>
                                    </p:animEffect>
                                    <p:anim calcmode="lin" valueType="num">
                                      <p:cBhvr>
                                        <p:cTn id="36" dur="1000" fill="hold"/>
                                        <p:tgtEl>
                                          <p:spTgt spid="35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P spid="351" grpId="0" build="p"/>
      <p:bldP spid="3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673000" y="15274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Visi dan Misi Muhammadiyah</a:t>
            </a:r>
            <a:endParaRPr dirty="0"/>
          </a:p>
        </p:txBody>
      </p:sp>
    </p:spTree>
    <p:extLst>
      <p:ext uri="{BB962C8B-B14F-4D97-AF65-F5344CB8AC3E}">
        <p14:creationId xmlns:p14="http://schemas.microsoft.com/office/powerpoint/2010/main" val="32136166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371599" y="1352549"/>
            <a:ext cx="4829009" cy="3199155"/>
          </a:xfrm>
          <a:prstGeom prst="rect">
            <a:avLst/>
          </a:prstGeom>
        </p:spPr>
        <p:txBody>
          <a:bodyPr spcFirstLastPara="1" wrap="square" lIns="91425" tIns="91425" rIns="91425" bIns="91425" anchor="t" anchorCtr="0">
            <a:noAutofit/>
          </a:bodyPr>
          <a:lstStyle/>
          <a:p>
            <a:r>
              <a:rPr lang="en-US" sz="1800" dirty="0" smtClean="0">
                <a:solidFill>
                  <a:schemeClr val="accent6"/>
                </a:solidFill>
                <a:latin typeface="Concert One" charset="0"/>
              </a:rPr>
              <a:t>Visi</a:t>
            </a:r>
            <a:r>
              <a:rPr lang="en" sz="1800" dirty="0" smtClean="0">
                <a:solidFill>
                  <a:schemeClr val="accent6"/>
                </a:solidFill>
                <a:latin typeface="Concert One" charset="0"/>
              </a:rPr>
              <a:t> </a:t>
            </a:r>
            <a:r>
              <a:rPr lang="en-ID" sz="1800" dirty="0">
                <a:solidFill>
                  <a:schemeClr val="accent6"/>
                </a:solidFill>
                <a:latin typeface="Concert One" charset="0"/>
              </a:rPr>
              <a:t>Muhammadiyah adalah sebagai gerakan Islam yang berlandaskan Al-Qur’an dan </a:t>
            </a:r>
            <a:r>
              <a:rPr lang="en-ID" sz="1800" dirty="0" smtClean="0">
                <a:solidFill>
                  <a:schemeClr val="accent6"/>
                </a:solidFill>
                <a:latin typeface="Concert One" charset="0"/>
              </a:rPr>
              <a:t/>
            </a:r>
            <a:br>
              <a:rPr lang="en-ID" sz="1800" dirty="0" smtClean="0">
                <a:solidFill>
                  <a:schemeClr val="accent6"/>
                </a:solidFill>
                <a:latin typeface="Concert One" charset="0"/>
              </a:rPr>
            </a:br>
            <a:r>
              <a:rPr lang="en-ID" sz="1800" dirty="0" smtClean="0">
                <a:solidFill>
                  <a:schemeClr val="accent6"/>
                </a:solidFill>
                <a:latin typeface="Concert One" charset="0"/>
              </a:rPr>
              <a:t>As-Sunnah </a:t>
            </a:r>
            <a:r>
              <a:rPr lang="en-ID" sz="1800" dirty="0">
                <a:solidFill>
                  <a:schemeClr val="accent6"/>
                </a:solidFill>
                <a:latin typeface="Concert One" charset="0"/>
              </a:rPr>
              <a:t>dengan watak yang dimilikinya senantiasa istiqamah dan aktif dalam melaksanakan dakwah Islam amar ma’ruf nahi mungkar disegala bidang, sehingga menjadi rahmatan li al-’alamin bagi umat, bangsa dan dunia kemanusiaan menuju terciptanya masyarakat Islam yang sebenar-benarnya yang diridhoi Allah SWT dalam kehidupan di dunia ini.</a:t>
            </a:r>
            <a:r>
              <a:rPr lang="en-US" dirty="0"/>
              <a:t/>
            </a:r>
            <a:br>
              <a:rPr lang="en-US" dirty="0"/>
            </a:br>
            <a:endParaRPr dirty="0"/>
          </a:p>
        </p:txBody>
      </p:sp>
      <p:sp>
        <p:nvSpPr>
          <p:cNvPr id="234" name="Google Shape;234;p34"/>
          <p:cNvSpPr txBox="1">
            <a:spLocks noGrp="1"/>
          </p:cNvSpPr>
          <p:nvPr>
            <p:ph type="subTitle" idx="1"/>
          </p:nvPr>
        </p:nvSpPr>
        <p:spPr>
          <a:xfrm>
            <a:off x="1371600" y="742950"/>
            <a:ext cx="3439500" cy="5333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smtClean="0"/>
              <a:t>V I S I</a:t>
            </a:r>
            <a:endParaRPr sz="3200" dirty="0"/>
          </a:p>
        </p:txBody>
      </p:sp>
      <p:pic>
        <p:nvPicPr>
          <p:cNvPr id="235" name="Google Shape;235;p34"/>
          <p:cNvPicPr preferRelativeResize="0"/>
          <p:nvPr/>
        </p:nvPicPr>
        <p:blipFill>
          <a:blip r:embed="rId3">
            <a:alphaModFix/>
          </a:blip>
          <a:stretch>
            <a:fillRect/>
          </a:stretch>
        </p:blipFill>
        <p:spPr>
          <a:xfrm rot="-695460">
            <a:off x="6393254" y="1532023"/>
            <a:ext cx="1796100" cy="2099898"/>
          </a:xfrm>
          <a:prstGeom prst="rect">
            <a:avLst/>
          </a:prstGeom>
          <a:noFill/>
          <a:ln>
            <a:noFill/>
          </a:ln>
          <a:effectLst>
            <a:outerShdw blurRad="57150" dist="19050" dir="5400000" algn="bl" rotWithShape="0">
              <a:srgbClr val="000000">
                <a:alpha val="50000"/>
              </a:srgbClr>
            </a:outerShdw>
          </a:effec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888816">
            <a:off x="6734059" y="2301553"/>
            <a:ext cx="1179739"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body" idx="2"/>
          </p:nvPr>
        </p:nvSpPr>
        <p:spPr>
          <a:xfrm>
            <a:off x="4953000" y="133350"/>
            <a:ext cx="3657599" cy="4069200"/>
          </a:xfrm>
          <a:prstGeom prst="rect">
            <a:avLst/>
          </a:prstGeom>
        </p:spPr>
        <p:txBody>
          <a:bodyPr spcFirstLastPara="1" wrap="square" lIns="91425" tIns="91425" rIns="91425" bIns="91425" anchor="ctr" anchorCtr="0">
            <a:noAutofit/>
          </a:bodyPr>
          <a:lstStyle/>
          <a:p>
            <a:pPr marL="139700" lvl="0" indent="0">
              <a:buNone/>
            </a:pPr>
            <a:r>
              <a:rPr lang="en-ID" dirty="0" smtClean="0"/>
              <a:t>3. </a:t>
            </a:r>
            <a:r>
              <a:rPr lang="en-ID" dirty="0"/>
              <a:t>Menyebarluaskan ajaran Islam yang bersumber pada Al-Qur’an sebagai kitab Allah SWT yang terakhir untuk umat manusia sebagai </a:t>
            </a:r>
            <a:r>
              <a:rPr lang="en-ID" dirty="0" smtClean="0"/>
              <a:t>penjelasannya.</a:t>
            </a:r>
          </a:p>
          <a:p>
            <a:pPr marL="139700" lvl="0" indent="0">
              <a:buNone/>
            </a:pPr>
            <a:endParaRPr lang="en-ID" dirty="0"/>
          </a:p>
          <a:p>
            <a:pPr marL="139700" indent="0">
              <a:buNone/>
            </a:pPr>
            <a:r>
              <a:rPr lang="en-ID" dirty="0" smtClean="0"/>
              <a:t>4. </a:t>
            </a:r>
            <a:r>
              <a:rPr lang="en-ID" dirty="0"/>
              <a:t>Mewujudkan amalan-amalan Islam dalam kehidupan pribadi, keluarga, dan masyarakat.</a:t>
            </a:r>
            <a:endParaRPr lang="en-US" dirty="0"/>
          </a:p>
          <a:p>
            <a:pPr marL="139700" lvl="0" indent="0">
              <a:buNone/>
            </a:pPr>
            <a:endParaRPr lang="en-US" dirty="0"/>
          </a:p>
        </p:txBody>
      </p:sp>
      <p:sp>
        <p:nvSpPr>
          <p:cNvPr id="253" name="Google Shape;253;p35"/>
          <p:cNvSpPr txBox="1">
            <a:spLocks noGrp="1"/>
          </p:cNvSpPr>
          <p:nvPr>
            <p:ph type="title"/>
          </p:nvPr>
        </p:nvSpPr>
        <p:spPr>
          <a:xfrm>
            <a:off x="609600" y="666750"/>
            <a:ext cx="365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MISI MUHAMMADIYAH</a:t>
            </a:r>
            <a:endParaRPr dirty="0"/>
          </a:p>
        </p:txBody>
      </p:sp>
      <p:sp>
        <p:nvSpPr>
          <p:cNvPr id="3" name="Rectangle 2"/>
          <p:cNvSpPr/>
          <p:nvPr/>
        </p:nvSpPr>
        <p:spPr>
          <a:xfrm>
            <a:off x="609600" y="1200150"/>
            <a:ext cx="3581400"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latin typeface="Roboto Mono Medium" charset="0"/>
              <a:ea typeface="Roboto Mono Medium" charset="0"/>
            </a:endParaRPr>
          </a:p>
        </p:txBody>
      </p:sp>
      <p:sp>
        <p:nvSpPr>
          <p:cNvPr id="4" name="TextBox 3"/>
          <p:cNvSpPr txBox="1"/>
          <p:nvPr/>
        </p:nvSpPr>
        <p:spPr>
          <a:xfrm>
            <a:off x="685800" y="1123950"/>
            <a:ext cx="3505200" cy="3323987"/>
          </a:xfrm>
          <a:prstGeom prst="rect">
            <a:avLst/>
          </a:prstGeom>
          <a:noFill/>
        </p:spPr>
        <p:txBody>
          <a:bodyPr wrap="square" rtlCol="0">
            <a:spAutoFit/>
          </a:bodyPr>
          <a:lstStyle/>
          <a:p>
            <a:pPr lvl="0"/>
            <a:r>
              <a:rPr lang="en-ID" dirty="0" smtClean="0">
                <a:solidFill>
                  <a:schemeClr val="accent6">
                    <a:lumMod val="75000"/>
                  </a:schemeClr>
                </a:solidFill>
                <a:latin typeface="Roboto Mono Medium" charset="0"/>
                <a:ea typeface="Roboto Mono Medium" charset="0"/>
              </a:rPr>
              <a:t>1. Menegakkan </a:t>
            </a:r>
            <a:r>
              <a:rPr lang="en-ID" dirty="0">
                <a:solidFill>
                  <a:schemeClr val="accent6">
                    <a:lumMod val="75000"/>
                  </a:schemeClr>
                </a:solidFill>
                <a:latin typeface="Roboto Mono Medium" charset="0"/>
                <a:ea typeface="Roboto Mono Medium" charset="0"/>
              </a:rPr>
              <a:t>keyakinan tauhid yang murni sesuai dengan ajaran Allah SWT yang dibawa oleh Rasulullah yang disyariatkan sejak nabi Nuh hingga nabi Muhammad </a:t>
            </a:r>
            <a:r>
              <a:rPr lang="en-ID" dirty="0" smtClean="0">
                <a:solidFill>
                  <a:schemeClr val="accent6">
                    <a:lumMod val="75000"/>
                  </a:schemeClr>
                </a:solidFill>
                <a:latin typeface="Roboto Mono Medium" charset="0"/>
                <a:ea typeface="Roboto Mono Medium" charset="0"/>
              </a:rPr>
              <a:t>Saw.</a:t>
            </a:r>
          </a:p>
          <a:p>
            <a:pPr lvl="0"/>
            <a:endParaRPr lang="en-ID" dirty="0" smtClean="0">
              <a:solidFill>
                <a:schemeClr val="accent6">
                  <a:lumMod val="75000"/>
                </a:schemeClr>
              </a:solidFill>
              <a:latin typeface="Roboto Mono Medium" charset="0"/>
              <a:ea typeface="Roboto Mono Medium" charset="0"/>
            </a:endParaRPr>
          </a:p>
          <a:p>
            <a:pPr lvl="0"/>
            <a:r>
              <a:rPr lang="en-ID" dirty="0" smtClean="0">
                <a:solidFill>
                  <a:schemeClr val="accent6">
                    <a:lumMod val="75000"/>
                  </a:schemeClr>
                </a:solidFill>
                <a:latin typeface="Roboto Mono Medium" charset="0"/>
                <a:ea typeface="Roboto Mono Medium" charset="0"/>
              </a:rPr>
              <a:t>2.   Memahami </a:t>
            </a:r>
            <a:r>
              <a:rPr lang="en-ID" dirty="0">
                <a:solidFill>
                  <a:schemeClr val="accent6">
                    <a:lumMod val="75000"/>
                  </a:schemeClr>
                </a:solidFill>
                <a:latin typeface="Roboto Mono Medium" charset="0"/>
                <a:ea typeface="Roboto Mono Medium" charset="0"/>
              </a:rPr>
              <a:t>agama dengan menggunakan akal pikiran sesuai dengan jiwa ajaran Islam untuk menjawab dan menjelaskan persoalan-persoalan kehidupan yang bersifat duniawi.</a:t>
            </a:r>
            <a:endParaRPr lang="en-US" dirty="0">
              <a:solidFill>
                <a:schemeClr val="accent6">
                  <a:lumMod val="75000"/>
                </a:schemeClr>
              </a:solidFill>
              <a:latin typeface="Roboto Mono Medium" charset="0"/>
              <a:ea typeface="Roboto Mono Medium" charset="0"/>
            </a:endParaRPr>
          </a:p>
          <a:p>
            <a:pPr marL="342900" lvl="0" indent="-342900">
              <a:buAutoNum type="arabicPeriod"/>
            </a:pP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750" fill="hold"/>
                                        <p:tgtEl>
                                          <p:spTgt spid="253"/>
                                        </p:tgtEl>
                                        <p:attrNameLst>
                                          <p:attrName>ppt_x</p:attrName>
                                        </p:attrNameLst>
                                      </p:cBhvr>
                                      <p:tavLst>
                                        <p:tav tm="0">
                                          <p:val>
                                            <p:strVal val="#ppt_x"/>
                                          </p:val>
                                        </p:tav>
                                        <p:tav tm="100000">
                                          <p:val>
                                            <p:strVal val="#ppt_x"/>
                                          </p:val>
                                        </p:tav>
                                      </p:tavLst>
                                    </p:anim>
                                    <p:anim calcmode="lin" valueType="num">
                                      <p:cBhvr additive="base">
                                        <p:cTn id="8" dur="75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2">
                                            <p:txEl>
                                              <p:pRg st="0" end="0"/>
                                            </p:txEl>
                                          </p:spTgt>
                                        </p:tgtEl>
                                        <p:attrNameLst>
                                          <p:attrName>style.visibility</p:attrName>
                                        </p:attrNameLst>
                                      </p:cBhvr>
                                      <p:to>
                                        <p:strVal val="visible"/>
                                      </p:to>
                                    </p:set>
                                    <p:animEffect transition="in" filter="fade">
                                      <p:cBhvr>
                                        <p:cTn id="20" dur="1000"/>
                                        <p:tgtEl>
                                          <p:spTgt spid="252">
                                            <p:txEl>
                                              <p:pRg st="0" end="0"/>
                                            </p:txEl>
                                          </p:spTgt>
                                        </p:tgtEl>
                                      </p:cBhvr>
                                    </p:animEffect>
                                    <p:anim calcmode="lin" valueType="num">
                                      <p:cBhvr>
                                        <p:cTn id="21" dur="1000" fill="hold"/>
                                        <p:tgtEl>
                                          <p:spTgt spid="25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2">
                                            <p:txEl>
                                              <p:pRg st="2" end="2"/>
                                            </p:txEl>
                                          </p:spTgt>
                                        </p:tgtEl>
                                        <p:attrNameLst>
                                          <p:attrName>style.visibility</p:attrName>
                                        </p:attrNameLst>
                                      </p:cBhvr>
                                      <p:to>
                                        <p:strVal val="visible"/>
                                      </p:to>
                                    </p:set>
                                    <p:animEffect transition="in" filter="fade">
                                      <p:cBhvr>
                                        <p:cTn id="27" dur="1000"/>
                                        <p:tgtEl>
                                          <p:spTgt spid="252">
                                            <p:txEl>
                                              <p:pRg st="2" end="2"/>
                                            </p:txEl>
                                          </p:spTgt>
                                        </p:tgtEl>
                                      </p:cBhvr>
                                    </p:animEffect>
                                    <p:anim calcmode="lin" valueType="num">
                                      <p:cBhvr>
                                        <p:cTn id="28" dur="1000" fill="hold"/>
                                        <p:tgtEl>
                                          <p:spTgt spid="25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p:bldP spid="25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33400" y="361950"/>
            <a:ext cx="3429000" cy="572700"/>
          </a:xfrm>
          <a:prstGeom prst="rect">
            <a:avLst/>
          </a:prstGeom>
        </p:spPr>
        <p:txBody>
          <a:bodyPr spcFirstLastPara="1" wrap="square" lIns="91425" tIns="91425" rIns="91425" bIns="91425" anchor="t" anchorCtr="0">
            <a:noAutofit/>
          </a:bodyPr>
          <a:lstStyle/>
          <a:p>
            <a:pPr lvl="0" algn="l" rtl="0">
              <a:spcBef>
                <a:spcPts val="0"/>
              </a:spcBef>
              <a:spcAft>
                <a:spcPts val="0"/>
              </a:spcAft>
            </a:pPr>
            <a:r>
              <a:rPr lang="en" dirty="0" smtClean="0"/>
              <a:t>Profil pendiri Muhammadiyah</a:t>
            </a:r>
            <a:endParaRPr dirty="0"/>
          </a:p>
        </p:txBody>
      </p:sp>
      <p:sp>
        <p:nvSpPr>
          <p:cNvPr id="195" name="Google Shape;195;p31"/>
          <p:cNvSpPr/>
          <p:nvPr/>
        </p:nvSpPr>
        <p:spPr>
          <a:xfrm>
            <a:off x="7639575" y="483126"/>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32166" y="43815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358800" y="1549950"/>
            <a:ext cx="2917800" cy="488400"/>
          </a:xfrm>
          <a:prstGeom prst="rect">
            <a:avLst/>
          </a:prstGeom>
        </p:spPr>
        <p:txBody>
          <a:bodyPr spcFirstLastPara="1" wrap="square" lIns="91425" tIns="91425" rIns="91425" bIns="91425" anchor="b" anchorCtr="0">
            <a:noAutofit/>
          </a:bodyPr>
          <a:lstStyle/>
          <a:p>
            <a:pPr lvl="0" algn="l"/>
            <a:r>
              <a:rPr lang="ms-MY" dirty="0"/>
              <a:t>Muhammad </a:t>
            </a:r>
            <a:r>
              <a:rPr lang="ms-MY" dirty="0" smtClean="0"/>
              <a:t>Darwis (KHA Ahmad Dahlan</a:t>
            </a:r>
            <a:endParaRPr dirty="0"/>
          </a:p>
        </p:txBody>
      </p:sp>
      <p:sp>
        <p:nvSpPr>
          <p:cNvPr id="198" name="Google Shape;198;p31"/>
          <p:cNvSpPr txBox="1">
            <a:spLocks noGrp="1"/>
          </p:cNvSpPr>
          <p:nvPr>
            <p:ph type="subTitle" idx="1"/>
          </p:nvPr>
        </p:nvSpPr>
        <p:spPr>
          <a:xfrm>
            <a:off x="609600" y="2038350"/>
            <a:ext cx="3581400" cy="1172475"/>
          </a:xfrm>
          <a:prstGeom prst="rect">
            <a:avLst/>
          </a:prstGeom>
        </p:spPr>
        <p:txBody>
          <a:bodyPr spcFirstLastPara="1" wrap="square" lIns="91425" tIns="91425" rIns="91425" bIns="91425" anchor="t" anchorCtr="0">
            <a:noAutofit/>
          </a:bodyPr>
          <a:lstStyle/>
          <a:p>
            <a:pPr marL="285750" lvl="0" indent="-285750" algn="l">
              <a:buFont typeface="Arial" pitchFamily="34" charset="0"/>
              <a:buChar char="•"/>
            </a:pPr>
            <a:r>
              <a:rPr lang="en-US" sz="1400" dirty="0" smtClean="0"/>
              <a:t>Lahir di Kauman Yogyakarta </a:t>
            </a:r>
            <a:r>
              <a:rPr lang="ms-MY" sz="1400" dirty="0"/>
              <a:t>Yogyakarta pada tahun 1868, </a:t>
            </a:r>
            <a:r>
              <a:rPr lang="ms-MY" sz="1400" dirty="0" smtClean="0"/>
              <a:t>KHA.Dahlan </a:t>
            </a:r>
            <a:r>
              <a:rPr lang="ms-MY" sz="1400" dirty="0"/>
              <a:t>adalah anak ke empat dari tujuh bersaudara. </a:t>
            </a:r>
            <a:endParaRPr sz="1400" dirty="0"/>
          </a:p>
        </p:txBody>
      </p:sp>
      <p:sp>
        <p:nvSpPr>
          <p:cNvPr id="200" name="Google Shape;200;p31"/>
          <p:cNvSpPr txBox="1">
            <a:spLocks noGrp="1"/>
          </p:cNvSpPr>
          <p:nvPr>
            <p:ph type="subTitle" idx="3"/>
          </p:nvPr>
        </p:nvSpPr>
        <p:spPr>
          <a:xfrm>
            <a:off x="4800600" y="940650"/>
            <a:ext cx="3733800" cy="2088300"/>
          </a:xfrm>
          <a:prstGeom prst="rect">
            <a:avLst/>
          </a:prstGeom>
        </p:spPr>
        <p:txBody>
          <a:bodyPr spcFirstLastPara="1" wrap="square" lIns="91425" tIns="91425" rIns="91425" bIns="91425" anchor="t" anchorCtr="0">
            <a:noAutofit/>
          </a:bodyPr>
          <a:lstStyle/>
          <a:p>
            <a:pPr marL="285750" lvl="0" indent="-285750" algn="l">
              <a:buClr>
                <a:schemeClr val="dk1"/>
              </a:buClr>
              <a:buSzPts val="1100"/>
              <a:buFont typeface="Arial" pitchFamily="34" charset="0"/>
              <a:buChar char="•"/>
            </a:pPr>
            <a:r>
              <a:rPr lang="ms-MY" sz="1400" dirty="0"/>
              <a:t>Melalui rasionalitas ritual yang dilakukan KH Ahmand Dahlan seperti memberi banyak ruangan ntuk pihak agar lebih memahami islam yang fungsional bagi pemecahan masalah kemanusiaan, bahkan terlibat didalamnya. </a:t>
            </a:r>
            <a:endParaRPr sz="1400" dirty="0"/>
          </a:p>
          <a:p>
            <a:pPr marL="285750" lvl="0" indent="-285750" algn="ctr" rtl="0">
              <a:spcBef>
                <a:spcPts val="0"/>
              </a:spcBef>
              <a:spcAft>
                <a:spcPts val="0"/>
              </a:spcAft>
              <a:buFont typeface="Arial" pitchFamily="34" charset="0"/>
              <a:buChar char="•"/>
            </a:pPr>
            <a:endParaRPr dirty="0"/>
          </a:p>
        </p:txBody>
      </p:sp>
      <p:sp>
        <p:nvSpPr>
          <p:cNvPr id="202" name="Google Shape;202;p31"/>
          <p:cNvSpPr txBox="1">
            <a:spLocks noGrp="1"/>
          </p:cNvSpPr>
          <p:nvPr>
            <p:ph type="subTitle" idx="5"/>
          </p:nvPr>
        </p:nvSpPr>
        <p:spPr>
          <a:xfrm>
            <a:off x="609600" y="3105150"/>
            <a:ext cx="3581400" cy="1447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Arial" pitchFamily="34" charset="0"/>
              <a:buChar char="•"/>
            </a:pPr>
            <a:r>
              <a:rPr lang="en" sz="1400" dirty="0" smtClean="0"/>
              <a:t>Beliau mendapatkan ajaran agama Islam berkat didikan orang tuanya,mempelajari dasar ilmu agama Islam. Kemudian ia berguru dengan kakak iparnya mempelajari fiqih dan nahwu.</a:t>
            </a:r>
            <a:endParaRPr sz="1400" dirty="0"/>
          </a:p>
          <a:p>
            <a:pPr marL="0" lvl="0" indent="0" algn="ctr" rtl="0">
              <a:spcBef>
                <a:spcPts val="0"/>
              </a:spcBef>
              <a:spcAft>
                <a:spcPts val="0"/>
              </a:spcAft>
              <a:buNone/>
            </a:pPr>
            <a:endParaRPr dirty="0"/>
          </a:p>
        </p:txBody>
      </p:sp>
      <p:sp>
        <p:nvSpPr>
          <p:cNvPr id="204" name="Google Shape;204;p31"/>
          <p:cNvSpPr txBox="1">
            <a:spLocks noGrp="1"/>
          </p:cNvSpPr>
          <p:nvPr>
            <p:ph type="subTitle" idx="7"/>
          </p:nvPr>
        </p:nvSpPr>
        <p:spPr>
          <a:xfrm>
            <a:off x="4876800" y="3028950"/>
            <a:ext cx="3962400" cy="1526024"/>
          </a:xfrm>
          <a:prstGeom prst="rect">
            <a:avLst/>
          </a:prstGeom>
        </p:spPr>
        <p:txBody>
          <a:bodyPr spcFirstLastPara="1" wrap="square" lIns="91425" tIns="91425" rIns="91425" bIns="91425" anchor="t" anchorCtr="0">
            <a:noAutofit/>
          </a:bodyPr>
          <a:lstStyle/>
          <a:p>
            <a:pPr marL="285750" lvl="0" indent="-285750" algn="l">
              <a:buClr>
                <a:schemeClr val="dk1"/>
              </a:buClr>
              <a:buSzPts val="1100"/>
              <a:buFont typeface="Arial" pitchFamily="34" charset="0"/>
              <a:buChar char="•"/>
            </a:pPr>
            <a:r>
              <a:rPr lang="ms-MY" sz="1400" dirty="0"/>
              <a:t>T</a:t>
            </a:r>
            <a:r>
              <a:rPr lang="ms-MY" sz="1400" dirty="0" smtClean="0"/>
              <a:t>idaklah </a:t>
            </a:r>
            <a:r>
              <a:rPr lang="ms-MY" sz="1400" dirty="0"/>
              <a:t>hanya fasih berbicara (mubaligh</a:t>
            </a:r>
            <a:r>
              <a:rPr lang="ms-MY" sz="1400" dirty="0" smtClean="0"/>
              <a:t>),sosok </a:t>
            </a:r>
            <a:r>
              <a:rPr lang="ms-MY" sz="1400" dirty="0"/>
              <a:t>intelektual </a:t>
            </a:r>
            <a:r>
              <a:rPr lang="ms-MY" sz="1400" dirty="0" smtClean="0"/>
              <a:t>organic,beliau juga menjalankan </a:t>
            </a:r>
            <a:r>
              <a:rPr lang="ms-MY" sz="1400" dirty="0"/>
              <a:t>fungsi intelektualnya sebagai organisator dan penggerak bagi kaumnya </a:t>
            </a:r>
            <a:r>
              <a:rPr lang="ms-MY" sz="1400" dirty="0" smtClean="0"/>
              <a:t>dan berpartisipasi aktif</a:t>
            </a:r>
            <a:endParaRPr sz="1400" dirty="0"/>
          </a:p>
        </p:txBody>
      </p:sp>
      <p:pic>
        <p:nvPicPr>
          <p:cNvPr id="205" name="Google Shape;205;p31"/>
          <p:cNvPicPr preferRelativeResize="0"/>
          <p:nvPr/>
        </p:nvPicPr>
        <p:blipFill>
          <a:blip r:embed="rId3">
            <a:alphaModFix amt="80000"/>
          </a:blip>
          <a:stretch>
            <a:fillRect/>
          </a:stretch>
        </p:blipFill>
        <p:spPr>
          <a:xfrm rot="10800000" flipH="1">
            <a:off x="3248051" y="1087798"/>
            <a:ext cx="1124399" cy="5100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 calcmode="lin" valueType="num">
                                      <p:cBhvr additive="base">
                                        <p:cTn id="14" dur="750" fill="hold"/>
                                        <p:tgtEl>
                                          <p:spTgt spid="197"/>
                                        </p:tgtEl>
                                        <p:attrNameLst>
                                          <p:attrName>ppt_x</p:attrName>
                                        </p:attrNameLst>
                                      </p:cBhvr>
                                      <p:tavLst>
                                        <p:tav tm="0">
                                          <p:val>
                                            <p:strVal val="#ppt_x"/>
                                          </p:val>
                                        </p:tav>
                                        <p:tav tm="100000">
                                          <p:val>
                                            <p:strVal val="#ppt_x"/>
                                          </p:val>
                                        </p:tav>
                                      </p:tavLst>
                                    </p:anim>
                                    <p:anim calcmode="lin" valueType="num">
                                      <p:cBhvr additive="base">
                                        <p:cTn id="15" dur="75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8">
                                            <p:txEl>
                                              <p:pRg st="0" end="0"/>
                                            </p:txEl>
                                          </p:spTgt>
                                        </p:tgtEl>
                                        <p:attrNameLst>
                                          <p:attrName>style.visibility</p:attrName>
                                        </p:attrNameLst>
                                      </p:cBhvr>
                                      <p:to>
                                        <p:strVal val="visible"/>
                                      </p:to>
                                    </p:set>
                                    <p:animEffect transition="in" filter="fade">
                                      <p:cBhvr>
                                        <p:cTn id="20" dur="1000"/>
                                        <p:tgtEl>
                                          <p:spTgt spid="198">
                                            <p:txEl>
                                              <p:pRg st="0" end="0"/>
                                            </p:txEl>
                                          </p:spTgt>
                                        </p:tgtEl>
                                      </p:cBhvr>
                                    </p:animEffect>
                                    <p:anim calcmode="lin" valueType="num">
                                      <p:cBhvr>
                                        <p:cTn id="21" dur="1000" fill="hold"/>
                                        <p:tgtEl>
                                          <p:spTgt spid="19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2">
                                            <p:txEl>
                                              <p:pRg st="0" end="0"/>
                                            </p:txEl>
                                          </p:spTgt>
                                        </p:tgtEl>
                                        <p:attrNameLst>
                                          <p:attrName>style.visibility</p:attrName>
                                        </p:attrNameLst>
                                      </p:cBhvr>
                                      <p:to>
                                        <p:strVal val="visible"/>
                                      </p:to>
                                    </p:set>
                                    <p:animEffect transition="in" filter="fade">
                                      <p:cBhvr>
                                        <p:cTn id="27" dur="1000"/>
                                        <p:tgtEl>
                                          <p:spTgt spid="202">
                                            <p:txEl>
                                              <p:pRg st="0" end="0"/>
                                            </p:txEl>
                                          </p:spTgt>
                                        </p:tgtEl>
                                      </p:cBhvr>
                                    </p:animEffect>
                                    <p:anim calcmode="lin" valueType="num">
                                      <p:cBhvr>
                                        <p:cTn id="28" dur="10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Effect transition="in" filter="fade">
                                      <p:cBhvr>
                                        <p:cTn id="34" dur="750"/>
                                        <p:tgtEl>
                                          <p:spTgt spid="205"/>
                                        </p:tgtEl>
                                      </p:cBhvr>
                                    </p:animEffect>
                                    <p:anim calcmode="lin" valueType="num">
                                      <p:cBhvr>
                                        <p:cTn id="35" dur="750" fill="hold"/>
                                        <p:tgtEl>
                                          <p:spTgt spid="205"/>
                                        </p:tgtEl>
                                        <p:attrNameLst>
                                          <p:attrName>ppt_x</p:attrName>
                                        </p:attrNameLst>
                                      </p:cBhvr>
                                      <p:tavLst>
                                        <p:tav tm="0">
                                          <p:val>
                                            <p:strVal val="#ppt_x"/>
                                          </p:val>
                                        </p:tav>
                                        <p:tav tm="100000">
                                          <p:val>
                                            <p:strVal val="#ppt_x"/>
                                          </p:val>
                                        </p:tav>
                                      </p:tavLst>
                                    </p:anim>
                                    <p:anim calcmode="lin" valueType="num">
                                      <p:cBhvr>
                                        <p:cTn id="36" dur="75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0">
                                            <p:txEl>
                                              <p:pRg st="0" end="0"/>
                                            </p:txEl>
                                          </p:spTgt>
                                        </p:tgtEl>
                                        <p:attrNameLst>
                                          <p:attrName>style.visibility</p:attrName>
                                        </p:attrNameLst>
                                      </p:cBhvr>
                                      <p:to>
                                        <p:strVal val="visible"/>
                                      </p:to>
                                    </p:set>
                                    <p:animEffect transition="in" filter="fade">
                                      <p:cBhvr>
                                        <p:cTn id="41" dur="1000"/>
                                        <p:tgtEl>
                                          <p:spTgt spid="200">
                                            <p:txEl>
                                              <p:pRg st="0" end="0"/>
                                            </p:txEl>
                                          </p:spTgt>
                                        </p:tgtEl>
                                      </p:cBhvr>
                                    </p:animEffect>
                                    <p:anim calcmode="lin" valueType="num">
                                      <p:cBhvr>
                                        <p:cTn id="42" dur="1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4">
                                            <p:txEl>
                                              <p:pRg st="0" end="0"/>
                                            </p:txEl>
                                          </p:spTgt>
                                        </p:tgtEl>
                                        <p:attrNameLst>
                                          <p:attrName>style.visibility</p:attrName>
                                        </p:attrNameLst>
                                      </p:cBhvr>
                                      <p:to>
                                        <p:strVal val="visible"/>
                                      </p:to>
                                    </p:set>
                                    <p:animEffect transition="in" filter="fade">
                                      <p:cBhvr>
                                        <p:cTn id="48" dur="1000"/>
                                        <p:tgtEl>
                                          <p:spTgt spid="204">
                                            <p:txEl>
                                              <p:pRg st="0" end="0"/>
                                            </p:txEl>
                                          </p:spTgt>
                                        </p:tgtEl>
                                      </p:cBhvr>
                                    </p:animEffect>
                                    <p:anim calcmode="lin" valueType="num">
                                      <p:cBhvr>
                                        <p:cTn id="49" dur="1000" fill="hold"/>
                                        <p:tgtEl>
                                          <p:spTgt spid="20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7" grpId="0"/>
      <p:bldP spid="198" grpId="0" build="p"/>
      <p:bldP spid="200" grpId="0" build="p"/>
      <p:bldP spid="202" grpId="0" build="p"/>
      <p:bldP spid="204" grpId="0" build="p"/>
    </p:bld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413</Words>
  <Application>Microsoft Office PowerPoint</Application>
  <PresentationFormat>On-screen Show (16:9)</PresentationFormat>
  <Paragraphs>48</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Concert One</vt:lpstr>
      <vt:lpstr>Anonymous Pro</vt:lpstr>
      <vt:lpstr>Roboto Mono Medium</vt:lpstr>
      <vt:lpstr>Coming Soon</vt:lpstr>
      <vt:lpstr>Notebook Lesson by Slidesgo</vt:lpstr>
      <vt:lpstr>Asal Usul Gerakan Muhammadiyah</vt:lpstr>
      <vt:lpstr>Latar Belakang Berdirinya Muhamadiyah</vt:lpstr>
      <vt:lpstr>Faktor Faktor Gerakan Muhammadiyah</vt:lpstr>
      <vt:lpstr>Kondisi Internal  Umat Islam</vt:lpstr>
      <vt:lpstr>Faktor Eksternal Umat Islam</vt:lpstr>
      <vt:lpstr>Visi dan Misi Muhammadiyah</vt:lpstr>
      <vt:lpstr>Visi Muhammadiyah adalah sebagai gerakan Islam yang berlandaskan Al-Qur’an dan  As-Sunnah dengan watak yang dimilikinya senantiasa istiqamah dan aktif dalam melaksanakan dakwah Islam amar ma’ruf nahi mungkar disegala bidang, sehingga menjadi rahmatan li al-’alamin bagi umat, bangsa dan dunia kemanusiaan menuju terciptanya masyarakat Islam yang sebenar-benarnya yang diridhoi Allah SWT dalam kehidupan di dunia ini. </vt:lpstr>
      <vt:lpstr>MISI MUHAMMADIYAH</vt:lpstr>
      <vt:lpstr>Profil pendiri Muhammadiyah</vt:lpstr>
      <vt:lpstr>Kelompok 2 AIK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Asal Usul Gerakan Muhammadiyah</dc:title>
  <cp:lastModifiedBy>user</cp:lastModifiedBy>
  <cp:revision>12</cp:revision>
  <dcterms:modified xsi:type="dcterms:W3CDTF">2021-10-14T07:01:58Z</dcterms:modified>
</cp:coreProperties>
</file>