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7" r:id="rId4"/>
    <p:sldId id="261" r:id="rId5"/>
    <p:sldId id="262" r:id="rId6"/>
    <p:sldId id="263" r:id="rId7"/>
    <p:sldId id="266" r:id="rId8"/>
    <p:sldId id="268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dern No. 20" panose="02070704070505020303" pitchFamily="18" charset="0"/>
      <p:regular r:id="rId14"/>
    </p:embeddedFont>
    <p:embeddedFont>
      <p:font typeface="Quicksand" panose="020B0604020202020204" charset="0"/>
      <p:regular r:id="rId15"/>
    </p:embeddedFont>
    <p:embeddedFont>
      <p:font typeface="Tw Cen MT Condensed Extra Bold" panose="020B0803020202020204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0" autoAdjust="0"/>
  </p:normalViewPr>
  <p:slideViewPr>
    <p:cSldViewPr>
      <p:cViewPr varScale="1">
        <p:scale>
          <a:sx n="42" d="100"/>
          <a:sy n="42" d="100"/>
        </p:scale>
        <p:origin x="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26799" y="1023728"/>
            <a:ext cx="14861181" cy="9134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0602" y="3429466"/>
            <a:ext cx="4440512" cy="58288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67809" y="4775963"/>
            <a:ext cx="4118247" cy="49347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6584" y="1028700"/>
            <a:ext cx="796826" cy="8695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16801079" y="4721989"/>
            <a:ext cx="676920" cy="850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5761505" y="817603"/>
            <a:ext cx="962819" cy="542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35089" y="9635968"/>
            <a:ext cx="841010" cy="9177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697362" y="-226086"/>
            <a:ext cx="605539" cy="7603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0569">
            <a:off x="4870353" y="9575918"/>
            <a:ext cx="712118" cy="8942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9237698" y="-117236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-80808" y="3791165"/>
            <a:ext cx="962819" cy="54268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000131" y="2084767"/>
            <a:ext cx="9904462" cy="4013385"/>
            <a:chOff x="-417273" y="-1670569"/>
            <a:chExt cx="11403098" cy="5351179"/>
          </a:xfrm>
        </p:grpSpPr>
        <p:sp>
          <p:nvSpPr>
            <p:cNvPr id="15" name="TextBox 15"/>
            <p:cNvSpPr txBox="1"/>
            <p:nvPr/>
          </p:nvSpPr>
          <p:spPr>
            <a:xfrm>
              <a:off x="-40640" y="-1670569"/>
              <a:ext cx="10096674" cy="3385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9000" dirty="0" err="1">
                  <a:solidFill>
                    <a:srgbClr val="494949"/>
                  </a:solidFill>
                  <a:latin typeface="More Sugar Thin"/>
                </a:rPr>
                <a:t>Nama</a:t>
              </a:r>
              <a:r>
                <a:rPr lang="en-US" sz="9000" dirty="0">
                  <a:solidFill>
                    <a:srgbClr val="494949"/>
                  </a:solidFill>
                  <a:latin typeface="More Sugar Thin"/>
                </a:rPr>
                <a:t> </a:t>
              </a:r>
              <a:r>
                <a:rPr lang="en-US" sz="9000" dirty="0" err="1">
                  <a:solidFill>
                    <a:srgbClr val="494949"/>
                  </a:solidFill>
                  <a:latin typeface="More Sugar Thin"/>
                </a:rPr>
                <a:t>Kelompok</a:t>
              </a:r>
              <a:endParaRPr lang="en-US" sz="9000" dirty="0">
                <a:solidFill>
                  <a:srgbClr val="494949"/>
                </a:solidFill>
                <a:latin typeface="More Sugar Thin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417273" y="671240"/>
              <a:ext cx="11403098" cy="3009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440"/>
                </a:lnSpc>
              </a:pPr>
              <a:r>
                <a:rPr lang="en-US" sz="3700" dirty="0" err="1">
                  <a:solidFill>
                    <a:srgbClr val="494949"/>
                  </a:solidFill>
                  <a:latin typeface="Quicksand"/>
                </a:rPr>
                <a:t>Khumi</a:t>
              </a:r>
              <a:r>
                <a:rPr lang="en-US" sz="3700" dirty="0">
                  <a:solidFill>
                    <a:srgbClr val="494949"/>
                  </a:solidFill>
                  <a:latin typeface="Quicksand"/>
                </a:rPr>
                <a:t> Laila </a:t>
              </a:r>
              <a:r>
                <a:rPr lang="en-US" sz="3700" dirty="0" err="1">
                  <a:solidFill>
                    <a:srgbClr val="494949"/>
                  </a:solidFill>
                  <a:latin typeface="Quicksand"/>
                </a:rPr>
                <a:t>Wijianti</a:t>
              </a:r>
              <a:r>
                <a:rPr lang="en-US" sz="3700" dirty="0">
                  <a:solidFill>
                    <a:srgbClr val="494949"/>
                  </a:solidFill>
                  <a:latin typeface="Quicksand"/>
                </a:rPr>
                <a:t> 	(202010420311056)</a:t>
              </a:r>
            </a:p>
            <a:p>
              <a:pPr algn="just">
                <a:lnSpc>
                  <a:spcPts val="4440"/>
                </a:lnSpc>
              </a:pPr>
              <a:r>
                <a:rPr lang="en-US" sz="3700" dirty="0" err="1">
                  <a:solidFill>
                    <a:srgbClr val="494949"/>
                  </a:solidFill>
                  <a:latin typeface="Quicksand"/>
                </a:rPr>
                <a:t>Anissatul</a:t>
              </a:r>
              <a:r>
                <a:rPr lang="en-US" sz="3700" dirty="0">
                  <a:solidFill>
                    <a:srgbClr val="494949"/>
                  </a:solidFill>
                  <a:latin typeface="Quicksand"/>
                </a:rPr>
                <a:t> F A </a:t>
              </a:r>
              <a:r>
                <a:rPr lang="en-US" sz="3700" dirty="0" err="1">
                  <a:solidFill>
                    <a:srgbClr val="494949"/>
                  </a:solidFill>
                  <a:latin typeface="Quicksand"/>
                </a:rPr>
                <a:t>Zahrina</a:t>
              </a:r>
              <a:r>
                <a:rPr lang="en-US" sz="3700" dirty="0">
                  <a:solidFill>
                    <a:srgbClr val="494949"/>
                  </a:solidFill>
                  <a:latin typeface="Quicksand"/>
                </a:rPr>
                <a:t> (202010420311074)</a:t>
              </a:r>
            </a:p>
            <a:p>
              <a:pPr algn="just">
                <a:lnSpc>
                  <a:spcPts val="4440"/>
                </a:lnSpc>
              </a:pPr>
              <a:r>
                <a:rPr lang="en-US" sz="3700" dirty="0" err="1">
                  <a:solidFill>
                    <a:srgbClr val="494949"/>
                  </a:solidFill>
                  <a:latin typeface="Quicksand"/>
                </a:rPr>
                <a:t>Rahmatia</a:t>
              </a:r>
              <a:r>
                <a:rPr lang="en-US" sz="3700" dirty="0">
                  <a:solidFill>
                    <a:srgbClr val="494949"/>
                  </a:solidFill>
                  <a:latin typeface="Quicksand"/>
                </a:rPr>
                <a:t> A. La Awa	(202010420311075)</a:t>
              </a:r>
            </a:p>
            <a:p>
              <a:pPr algn="just">
                <a:lnSpc>
                  <a:spcPts val="4440"/>
                </a:lnSpc>
              </a:pPr>
              <a:r>
                <a:rPr lang="en-US" sz="3700" dirty="0">
                  <a:solidFill>
                    <a:srgbClr val="494949"/>
                  </a:solidFill>
                  <a:latin typeface="Quicksan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0221" y="4305300"/>
            <a:ext cx="174498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Pengertian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kepribadian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itu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sendiri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menurut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ilmu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jiwa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umum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maksudkan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sebagai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nilai-nilai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karakteristik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watak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sikap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sifat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serta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keyakinan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cita-cita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hidup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seorang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atau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suatu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persyarikatan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. Jadi,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kepribadian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 Muhammadiyah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itu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kita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dapat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mengenal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nilai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karakteristik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Muhammadiyah,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watak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sikap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muhammadiyah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sifat-sifat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muhammadiyah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keyakinan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cita-cita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muhammadiyah</a:t>
            </a:r>
            <a:r>
              <a:rPr lang="en-US" sz="3600" dirty="0">
                <a:solidFill>
                  <a:srgbClr val="494949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47804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D2192-7E60-4771-BE02-151FF18DE0DA}"/>
              </a:ext>
            </a:extLst>
          </p:cNvPr>
          <p:cNvSpPr txBox="1"/>
          <p:nvPr/>
        </p:nvSpPr>
        <p:spPr>
          <a:xfrm>
            <a:off x="4333671" y="342900"/>
            <a:ext cx="10042900" cy="2429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400" dirty="0" err="1">
                <a:solidFill>
                  <a:srgbClr val="494949"/>
                </a:solidFill>
                <a:latin typeface="Modern No. 20" panose="02070704070505020303" pitchFamily="18" charset="0"/>
              </a:rPr>
              <a:t>Memahami</a:t>
            </a:r>
            <a:r>
              <a:rPr lang="en-US" sz="5400" dirty="0">
                <a:solidFill>
                  <a:srgbClr val="494949"/>
                </a:solidFill>
                <a:latin typeface="Modern No. 20" panose="02070704070505020303" pitchFamily="18" charset="0"/>
              </a:rPr>
              <a:t> Matan </a:t>
            </a:r>
            <a:r>
              <a:rPr lang="en-US" sz="5400" dirty="0" err="1">
                <a:solidFill>
                  <a:srgbClr val="494949"/>
                </a:solidFill>
                <a:latin typeface="Modern No. 20" panose="02070704070505020303" pitchFamily="18" charset="0"/>
              </a:rPr>
              <a:t>Keyakinan</a:t>
            </a:r>
            <a:r>
              <a:rPr lang="en-US" sz="5400" dirty="0">
                <a:solidFill>
                  <a:srgbClr val="494949"/>
                </a:solidFill>
                <a:latin typeface="Modern No. 20" panose="02070704070505020303" pitchFamily="18" charset="0"/>
              </a:rPr>
              <a:t> dan </a:t>
            </a:r>
            <a:r>
              <a:rPr lang="en-US" sz="5400" dirty="0" err="1">
                <a:solidFill>
                  <a:srgbClr val="494949"/>
                </a:solidFill>
                <a:latin typeface="Modern No. 20" panose="02070704070505020303" pitchFamily="18" charset="0"/>
              </a:rPr>
              <a:t>Cita</a:t>
            </a:r>
            <a:r>
              <a:rPr lang="en-US" sz="5400" dirty="0">
                <a:solidFill>
                  <a:srgbClr val="494949"/>
                </a:solidFill>
                <a:latin typeface="Modern No. 20" panose="02070704070505020303" pitchFamily="18" charset="0"/>
              </a:rPr>
              <a:t> </a:t>
            </a:r>
            <a:r>
              <a:rPr lang="en-US" sz="5400" dirty="0" err="1">
                <a:solidFill>
                  <a:srgbClr val="494949"/>
                </a:solidFill>
                <a:latin typeface="Modern No. 20" panose="02070704070505020303" pitchFamily="18" charset="0"/>
              </a:rPr>
              <a:t>Cita</a:t>
            </a:r>
            <a:r>
              <a:rPr lang="en-US" sz="5400" dirty="0">
                <a:solidFill>
                  <a:srgbClr val="494949"/>
                </a:solidFill>
                <a:latin typeface="Modern No. 20" panose="02070704070505020303" pitchFamily="18" charset="0"/>
              </a:rPr>
              <a:t> </a:t>
            </a:r>
            <a:r>
              <a:rPr lang="en-US" sz="5400" dirty="0" err="1">
                <a:solidFill>
                  <a:srgbClr val="494949"/>
                </a:solidFill>
                <a:latin typeface="Modern No. 20" panose="02070704070505020303" pitchFamily="18" charset="0"/>
              </a:rPr>
              <a:t>Hidup</a:t>
            </a:r>
            <a:r>
              <a:rPr lang="en-US" sz="5400" dirty="0">
                <a:solidFill>
                  <a:srgbClr val="494949"/>
                </a:solidFill>
                <a:latin typeface="Modern No. 20" panose="02070704070505020303" pitchFamily="18" charset="0"/>
              </a:rPr>
              <a:t> Muhammadiyah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48520F-C63B-4532-B00B-18A1D8C80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7620490"/>
            <a:ext cx="7620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019E3F-C7E6-4EF7-A531-FEE3B6211ABF}"/>
              </a:ext>
            </a:extLst>
          </p:cNvPr>
          <p:cNvSpPr txBox="1"/>
          <p:nvPr/>
        </p:nvSpPr>
        <p:spPr>
          <a:xfrm>
            <a:off x="1028700" y="571500"/>
            <a:ext cx="16230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60"/>
              </a:lnSpc>
            </a:pPr>
            <a:r>
              <a:rPr lang="en-US" sz="18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Dasar Dan Amal Usaha Muhammadiyah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perjuangan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terwujudnya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sebenar-benarnya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kebahagiaan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luas-merata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Muhammadiyah 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mendasarkan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usahanya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pada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tersimpul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Muqaddimah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Dasar </a:t>
            </a:r>
            <a:r>
              <a:rPr lang="en-US" sz="4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4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7E08E3-C351-430F-8000-CF02B7E25E1D}"/>
              </a:ext>
            </a:extLst>
          </p:cNvPr>
          <p:cNvSpPr/>
          <p:nvPr/>
        </p:nvSpPr>
        <p:spPr>
          <a:xfrm>
            <a:off x="1143000" y="4457700"/>
            <a:ext cx="45720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berdasar</a:t>
            </a:r>
            <a:r>
              <a:rPr lang="en-US" sz="2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tauhid, ibadah, dan </a:t>
            </a:r>
            <a:r>
              <a:rPr lang="en-US" sz="2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taat</a:t>
            </a:r>
            <a:r>
              <a:rPr lang="en-US" sz="2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Allah.</a:t>
            </a:r>
          </a:p>
          <a:p>
            <a:pPr algn="ctr"/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CC27B-5A65-4B81-9CC7-461B233BE7FC}"/>
              </a:ext>
            </a:extLst>
          </p:cNvPr>
          <p:cNvSpPr/>
          <p:nvPr/>
        </p:nvSpPr>
        <p:spPr>
          <a:xfrm>
            <a:off x="6172200" y="4457700"/>
            <a:ext cx="42672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760"/>
              </a:lnSpc>
            </a:pPr>
            <a:r>
              <a:rPr lang="en-US" sz="2000" dirty="0">
                <a:solidFill>
                  <a:srgbClr val="494949"/>
                </a:solidFill>
                <a:latin typeface="Quicksand"/>
              </a:rPr>
              <a:t>2.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Hidup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manusia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bermasyarakat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.</a:t>
            </a:r>
          </a:p>
          <a:p>
            <a:pPr algn="ctr">
              <a:lnSpc>
                <a:spcPts val="4760"/>
              </a:lnSpc>
            </a:pPr>
            <a:endParaRPr lang="en-US" sz="1800" dirty="0">
              <a:solidFill>
                <a:srgbClr val="494949"/>
              </a:solidFill>
              <a:latin typeface="Quicksa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2D094-E21C-4132-B1B2-7531C5D04AC9}"/>
              </a:ext>
            </a:extLst>
          </p:cNvPr>
          <p:cNvSpPr/>
          <p:nvPr/>
        </p:nvSpPr>
        <p:spPr>
          <a:xfrm>
            <a:off x="11049000" y="4030802"/>
            <a:ext cx="6858000" cy="17222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94949"/>
                </a:solidFill>
                <a:latin typeface="Quicksand"/>
              </a:rPr>
              <a:t>3.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Memathui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ajaran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agama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islam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dengan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berkeyakinan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bahwa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ajaran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Islam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itu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satu-satunya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landasarn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kepribadian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dan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ketertiban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bersama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untuk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kebahagiaan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dunia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akhir</a:t>
            </a:r>
            <a:endParaRPr lang="en-ID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89379-0C20-4D08-B5E2-38E8B3E0525C}"/>
              </a:ext>
            </a:extLst>
          </p:cNvPr>
          <p:cNvSpPr/>
          <p:nvPr/>
        </p:nvSpPr>
        <p:spPr>
          <a:xfrm>
            <a:off x="1143000" y="6667500"/>
            <a:ext cx="6096000" cy="1646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4.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Menegakkan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dan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menujung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tinggi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agama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islam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dalam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masyarakat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adalah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kewajiban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seabgai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ibadah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kepada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Allah dan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ihsan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kepada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kemanusiaan</a:t>
            </a:r>
            <a:endParaRPr lang="en-ID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F29B1-B326-45FE-95EE-15A5FDC65439}"/>
              </a:ext>
            </a:extLst>
          </p:cNvPr>
          <p:cNvSpPr/>
          <p:nvPr/>
        </p:nvSpPr>
        <p:spPr>
          <a:xfrm>
            <a:off x="8534400" y="6545402"/>
            <a:ext cx="7848600" cy="17222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94949"/>
                </a:solidFill>
                <a:latin typeface="Quicksand"/>
              </a:rPr>
              <a:t>5.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Ittiba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’ pada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langkah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dan </a:t>
            </a:r>
            <a:r>
              <a:rPr lang="en-US" sz="2000" dirty="0" err="1">
                <a:solidFill>
                  <a:srgbClr val="494949"/>
                </a:solidFill>
                <a:latin typeface="Quicksand"/>
              </a:rPr>
              <a:t>perjuangan</a:t>
            </a:r>
            <a:r>
              <a:rPr lang="en-US" sz="2000" dirty="0">
                <a:solidFill>
                  <a:srgbClr val="494949"/>
                </a:solidFill>
                <a:latin typeface="Quicksand"/>
              </a:rPr>
              <a:t> Nabi Muhammad SAW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16495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8590" y="-18727"/>
            <a:ext cx="17830244" cy="9180414"/>
            <a:chOff x="-2928261" y="-7238626"/>
            <a:chExt cx="23240630" cy="12695865"/>
          </a:xfrm>
        </p:grpSpPr>
        <p:sp>
          <p:nvSpPr>
            <p:cNvPr id="4" name="TextBox 4"/>
            <p:cNvSpPr txBox="1"/>
            <p:nvPr/>
          </p:nvSpPr>
          <p:spPr>
            <a:xfrm>
              <a:off x="-2928261" y="-4678152"/>
              <a:ext cx="23240630" cy="101353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760"/>
                </a:lnSpc>
              </a:pP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Memahami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kepribadian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muyhammadiyah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berarti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memahami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varian-varian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esensial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persyarikatan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Muhammadiyah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Artinya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memahami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kepribadian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Muhammadiyah,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sebenarnya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telah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memahami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persyarikatan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Muhammadiyah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secara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holistic pada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konteks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ketika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memahami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kepribadian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muhammadiyah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  <a:p>
              <a:pPr marL="457200" indent="-457200" algn="just">
                <a:lnSpc>
                  <a:spcPts val="4760"/>
                </a:lnSpc>
                <a:buAutoNum type="arabicPeriod"/>
              </a:pP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telah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memahami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sebenarnya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Muhammadiyah. Di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sinilah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urgensi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kepribadian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Muhammadiyah, agar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seluruh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warga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Muhammadiyah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memahami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Muhammadiyah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sebenar-benarnya</a:t>
              </a:r>
              <a:endParaRPr lang="en-US" sz="32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just">
                <a:lnSpc>
                  <a:spcPts val="4760"/>
                </a:lnSpc>
                <a:buAutoNum type="arabicPeriod"/>
              </a:pP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Karena Muhammadiyah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secara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organisasi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sebagai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suatu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peryarikatan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beraqidah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Islam dan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bersumber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pada Al-Qur’an dan as-Sunnah,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perlu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pula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dipahami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Islam yang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bagaiamanakah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hendak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ditegakkan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dijunjung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tinggi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 algn="just">
                <a:lnSpc>
                  <a:spcPts val="4760"/>
                </a:lnSpc>
                <a:buAutoNum type="arabicPeriod"/>
              </a:pP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Kemudian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sifat-sifat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cara-cara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contoh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atau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ambil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dari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bagaimana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sejarah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dakwah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Rasulullah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mula-mula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dilaksanakan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itu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pulalah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jadikan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sifat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gerak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dakwah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Muhammadiyah,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sesuaikan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pada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keadaan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kenyataan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ahadapiaa</a:t>
              </a:r>
              <a:r>
                <a:rPr lang="en-US" sz="32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147123" y="-7238626"/>
              <a:ext cx="20158248" cy="3143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dirty="0" err="1">
                  <a:solidFill>
                    <a:srgbClr val="494949"/>
                  </a:solidFill>
                  <a:latin typeface="More Sugar Thin"/>
                </a:rPr>
                <a:t>Memahami</a:t>
              </a:r>
              <a:r>
                <a:rPr lang="en-US" sz="6000" dirty="0">
                  <a:solidFill>
                    <a:srgbClr val="494949"/>
                  </a:solidFill>
                  <a:latin typeface="More Sugar Thin"/>
                </a:rPr>
                <a:t> </a:t>
              </a:r>
              <a:r>
                <a:rPr lang="en-US" sz="6000" dirty="0" err="1">
                  <a:solidFill>
                    <a:srgbClr val="494949"/>
                  </a:solidFill>
                  <a:latin typeface="More Sugar Thin"/>
                </a:rPr>
                <a:t>Kepribadian</a:t>
              </a:r>
              <a:r>
                <a:rPr lang="en-US" sz="6000" dirty="0">
                  <a:solidFill>
                    <a:srgbClr val="494949"/>
                  </a:solidFill>
                  <a:latin typeface="More Sugar Thin"/>
                </a:rPr>
                <a:t> Muhammadiyah.</a:t>
              </a:r>
            </a:p>
            <a:p>
              <a:pPr algn="ctr">
                <a:lnSpc>
                  <a:spcPts val="9600"/>
                </a:lnSpc>
              </a:pPr>
              <a:endParaRPr lang="en-US" sz="6000" dirty="0">
                <a:solidFill>
                  <a:srgbClr val="494949"/>
                </a:solidFill>
                <a:latin typeface="More Sugar Thin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05926" y="304978"/>
            <a:ext cx="962819" cy="542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2268" y="71363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6236129" y="9250488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6288" y="415224"/>
            <a:ext cx="780413" cy="8516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74879" y="9281773"/>
            <a:ext cx="780413" cy="8516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15312768" y="713078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89524" y="5752627"/>
            <a:ext cx="9622376" cy="809251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041" y="266700"/>
            <a:ext cx="17897959" cy="8707015"/>
            <a:chOff x="-1248413" y="-2732655"/>
            <a:chExt cx="23863945" cy="11609350"/>
          </a:xfrm>
        </p:grpSpPr>
        <p:sp>
          <p:nvSpPr>
            <p:cNvPr id="6" name="TextBox 6"/>
            <p:cNvSpPr txBox="1"/>
            <p:nvPr/>
          </p:nvSpPr>
          <p:spPr>
            <a:xfrm>
              <a:off x="-894708" y="-906493"/>
              <a:ext cx="23510240" cy="97831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760"/>
                </a:lnSpc>
              </a:pP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Memilik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beberapa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hal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atau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aspek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yang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ada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korelasinya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dengan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sifat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dasar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kepribadian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merupakan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suatu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hal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yang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lazim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.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Beberapa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aspek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tersebut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. Sifat-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sifat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muhammadiyah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antara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lain </a:t>
              </a:r>
            </a:p>
            <a:p>
              <a:pPr marL="457200" indent="-457200" algn="just">
                <a:lnSpc>
                  <a:spcPts val="4760"/>
                </a:lnSpc>
                <a:buFont typeface="Arial" panose="020B0604020202020204" pitchFamily="34" charset="0"/>
                <a:buChar char="•"/>
              </a:pP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Memilik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beberapa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hal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atau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aspek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yang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ada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korelasinya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dengan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sifat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dasar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kepribadian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merupakan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suatu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hal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yang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lazim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.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Beberapa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aspek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tersebut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.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Memperbanyak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Kawan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Dan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Mengamalkan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Ukhuwah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Islamiyah</a:t>
              </a:r>
            </a:p>
            <a:p>
              <a:pPr marL="457200" indent="-457200" algn="just">
                <a:lnSpc>
                  <a:spcPts val="4760"/>
                </a:lnSpc>
                <a:buFont typeface="Arial" panose="020B0604020202020204" pitchFamily="34" charset="0"/>
                <a:buChar char="•"/>
              </a:pP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Lapang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Dada, Luas Pandang Dan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Memegang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Teguh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Ajaran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Islam</a:t>
              </a:r>
            </a:p>
            <a:p>
              <a:pPr marL="457200" indent="-457200" algn="just">
                <a:lnSpc>
                  <a:spcPts val="4760"/>
                </a:lnSpc>
                <a:buFont typeface="Arial" panose="020B0604020202020204" pitchFamily="34" charset="0"/>
                <a:buChar char="•"/>
              </a:pP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Bersifat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Keagamaan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dan 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Kemasyarakat</a:t>
              </a:r>
              <a:endParaRPr lang="en-US" sz="3400" dirty="0">
                <a:solidFill>
                  <a:srgbClr val="494949"/>
                </a:solidFill>
                <a:latin typeface="Quicksand"/>
              </a:endParaRPr>
            </a:p>
            <a:p>
              <a:pPr marL="457200" indent="-457200" algn="just">
                <a:lnSpc>
                  <a:spcPts val="4760"/>
                </a:lnSpc>
                <a:buFont typeface="Arial" panose="020B0604020202020204" pitchFamily="34" charset="0"/>
                <a:buChar char="•"/>
              </a:pP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Mengindahkan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segala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hukum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, 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undang-undang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falsafah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Amar Maruf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Nahi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Munkar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dalam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segala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lapangan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serta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menjadi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contoh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teladan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yang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baik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.</a:t>
              </a:r>
            </a:p>
            <a:p>
              <a:pPr marL="457200" indent="-457200" algn="just">
                <a:lnSpc>
                  <a:spcPts val="4760"/>
                </a:lnSpc>
                <a:buFont typeface="Wingdings" panose="05000000000000000000" pitchFamily="2" charset="2"/>
                <a:buChar char="§"/>
              </a:pP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Aktif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dalam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perkembangan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masyarakat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dengan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maksud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islah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dan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perkembangan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sesuai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dengan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ajaran</a:t>
              </a:r>
              <a:r>
                <a:rPr lang="en-US" sz="3400" dirty="0">
                  <a:solidFill>
                    <a:srgbClr val="494949"/>
                  </a:solidFill>
                  <a:latin typeface="Quicksand"/>
                </a:rPr>
                <a:t> </a:t>
              </a:r>
              <a:r>
                <a:rPr lang="en-US" sz="3400" dirty="0" err="1">
                  <a:solidFill>
                    <a:srgbClr val="494949"/>
                  </a:solidFill>
                  <a:latin typeface="Quicksand"/>
                </a:rPr>
                <a:t>islam</a:t>
              </a:r>
              <a:endParaRPr lang="en-US" sz="3400" dirty="0">
                <a:solidFill>
                  <a:srgbClr val="494949"/>
                </a:solidFill>
                <a:latin typeface="Quicksan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248413" y="-2732655"/>
              <a:ext cx="23063200" cy="1641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dirty="0" err="1">
                  <a:solidFill>
                    <a:srgbClr val="494949"/>
                  </a:solidFill>
                  <a:latin typeface="More Sugar Thin"/>
                </a:rPr>
                <a:t>Sifat</a:t>
              </a:r>
              <a:r>
                <a:rPr lang="en-US" sz="8000" dirty="0">
                  <a:solidFill>
                    <a:srgbClr val="494949"/>
                  </a:solidFill>
                  <a:latin typeface="More Sugar Thin"/>
                </a:rPr>
                <a:t> </a:t>
              </a:r>
              <a:r>
                <a:rPr lang="en-US" sz="8000" dirty="0" err="1">
                  <a:solidFill>
                    <a:srgbClr val="494949"/>
                  </a:solidFill>
                  <a:latin typeface="More Sugar Thin"/>
                </a:rPr>
                <a:t>Kepribadian</a:t>
              </a:r>
              <a:r>
                <a:rPr lang="en-US" sz="8000" dirty="0">
                  <a:solidFill>
                    <a:srgbClr val="494949"/>
                  </a:solidFill>
                  <a:latin typeface="More Sugar Thin"/>
                </a:rPr>
                <a:t> </a:t>
              </a:r>
              <a:r>
                <a:rPr lang="en-US" sz="8000" dirty="0" err="1">
                  <a:solidFill>
                    <a:srgbClr val="494949"/>
                  </a:solidFill>
                  <a:latin typeface="More Sugar Thin"/>
                </a:rPr>
                <a:t>Muhammadiyah</a:t>
              </a:r>
              <a:r>
                <a:rPr lang="en-US" sz="8000" dirty="0">
                  <a:solidFill>
                    <a:srgbClr val="494949"/>
                  </a:solidFill>
                  <a:latin typeface="More Sugar Thin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3409" y="1471700"/>
            <a:ext cx="14861181" cy="913436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8900" y="219506"/>
            <a:ext cx="16219998" cy="8676402"/>
            <a:chOff x="-4135398" y="-5074818"/>
            <a:chExt cx="21626664" cy="11568540"/>
          </a:xfrm>
        </p:grpSpPr>
        <p:sp>
          <p:nvSpPr>
            <p:cNvPr id="4" name="TextBox 4"/>
            <p:cNvSpPr txBox="1"/>
            <p:nvPr/>
          </p:nvSpPr>
          <p:spPr>
            <a:xfrm>
              <a:off x="-2732835" y="-3294176"/>
              <a:ext cx="20224101" cy="97878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760"/>
                </a:lnSpc>
              </a:pP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Apakah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muhammadiyah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itu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? 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Muhammadiyah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merupakan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gerakan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islam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maksud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geraknya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adalah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dakwah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amar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makruf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nahi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munkar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Sebuah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gerakan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menalankan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tugas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amar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amakruf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nahi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munkar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organisasi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massa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kemasyarakatan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bukan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organisasi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politik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sehingga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dalam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amalnya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Muhammadiyah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tidak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terkait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dengan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politik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praktis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Tujuan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utama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gerakan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Muhammadiyah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pada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masyarakat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adalah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pola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bersifat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perbaikan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bimbingan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peringatan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Masyarakat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ini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meliptu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state,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partai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politik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civil society.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Artinya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dakwah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kepada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masyarakat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bersifat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perbaikan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memperbaiki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segala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sesuatu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kurang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tepat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aqidah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atau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ibadahnya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bersifat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taqlid.Dari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deskripsi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tersebut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jelas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bahwa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persyarikatan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Muhammadiyah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sangat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ketat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dalam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mengamlkan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mengejawantahkan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nilai-nilai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normative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islam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yang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terkandung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dalam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al-Qur’an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al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hadist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35398" y="-5074818"/>
              <a:ext cx="18186098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Matan</a:t>
              </a:r>
              <a:r>
                <a:rPr lang="en-US" sz="6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Kepribadian</a:t>
              </a:r>
              <a:r>
                <a:rPr lang="en-US" sz="6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Muhammadiyah</a:t>
              </a:r>
              <a:r>
                <a:rPr lang="en-US" sz="8000" dirty="0">
                  <a:solidFill>
                    <a:srgbClr val="494949"/>
                  </a:solidFill>
                  <a:latin typeface="More Sugar Thin"/>
                </a:rPr>
                <a:t>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30569">
            <a:off x="690240" y="5693328"/>
            <a:ext cx="676920" cy="8500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8900" y="237345"/>
            <a:ext cx="780413" cy="8516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7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398287" y="780288"/>
            <a:ext cx="15491425" cy="9095756"/>
            <a:chOff x="-2680936" y="-3236396"/>
            <a:chExt cx="20655234" cy="12127675"/>
          </a:xfrm>
        </p:grpSpPr>
        <p:sp>
          <p:nvSpPr>
            <p:cNvPr id="5" name="TextBox 5"/>
            <p:cNvSpPr txBox="1"/>
            <p:nvPr/>
          </p:nvSpPr>
          <p:spPr>
            <a:xfrm>
              <a:off x="-2680936" y="-30137"/>
              <a:ext cx="20655234" cy="89214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760"/>
                </a:lnSpc>
              </a:pP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Muhammadiyah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hadir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kepribadiannya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yaitu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gerakan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Islam,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dakwah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amar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ma’ruf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nahi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munkar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gerakan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tajdid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Inilah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menjadi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kepribadian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Muhammadiyah.Dengan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melaksanakan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Dakwah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Islam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Amar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Ma’ruf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Nahi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Munkar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caranya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masing-masing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sesuai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Muhammadiyah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menggerakkan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masyarakat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menuju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tujuannya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yaitu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:“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Terwujudnya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masyarakat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Islam yang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sebenar-benarnya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Bagaimanapun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cara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perjuangan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Muhammadiyah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untuk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mencapai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tujuan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tunggalnya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harus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berpedoman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Berpegang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teguh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akan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ajaran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Allah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Rasul-Nya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bergerak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membangun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segenap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bidang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lapangan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menggunakan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cara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serta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menempuh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jalan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4000" dirty="0" err="1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diridhai</a:t>
              </a:r>
              <a:r>
                <a:rPr lang="en-US" sz="4000" dirty="0">
                  <a:solidFill>
                    <a:srgbClr val="4949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Allah.</a:t>
              </a:r>
            </a:p>
            <a:p>
              <a:pPr algn="ctr">
                <a:lnSpc>
                  <a:spcPts val="4760"/>
                </a:lnSpc>
              </a:pPr>
              <a:endParaRPr lang="en-US" sz="2400" dirty="0">
                <a:solidFill>
                  <a:srgbClr val="494949"/>
                </a:solidFill>
                <a:latin typeface="Quicksan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24904" y="-3236396"/>
              <a:ext cx="17517559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dirty="0" err="1">
                  <a:solidFill>
                    <a:srgbClr val="494949"/>
                  </a:solidFill>
                  <a:latin typeface="More Sugar Thin"/>
                </a:rPr>
                <a:t>Kesimpulan</a:t>
              </a:r>
              <a:r>
                <a:rPr lang="en-US" sz="8000" dirty="0">
                  <a:solidFill>
                    <a:srgbClr val="494949"/>
                  </a:solidFill>
                  <a:latin typeface="More Sugar Thin"/>
                </a:rPr>
                <a:t> </a:t>
              </a:r>
              <a:r>
                <a:rPr lang="en-US" sz="8000" dirty="0" err="1">
                  <a:solidFill>
                    <a:srgbClr val="494949"/>
                  </a:solidFill>
                  <a:latin typeface="More Sugar Thin"/>
                </a:rPr>
                <a:t>dan</a:t>
              </a:r>
              <a:r>
                <a:rPr lang="en-US" sz="8000" dirty="0">
                  <a:solidFill>
                    <a:srgbClr val="494949"/>
                  </a:solidFill>
                  <a:latin typeface="More Sugar Thin"/>
                </a:rPr>
                <a:t> Saran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69520" y="2262775"/>
            <a:ext cx="2596898" cy="11898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38569" y="2040530"/>
            <a:ext cx="3081956" cy="14120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47804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49CFD-6B2D-47A9-A408-39D343EE6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0" y="682052"/>
            <a:ext cx="2596898" cy="173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CF037-5BAB-4815-A5AD-A54115152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893" y="777977"/>
            <a:ext cx="2597121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0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A17012-48B2-49F5-B95E-41517E1E6B54}"/>
              </a:ext>
            </a:extLst>
          </p:cNvPr>
          <p:cNvSpPr txBox="1"/>
          <p:nvPr/>
        </p:nvSpPr>
        <p:spPr>
          <a:xfrm>
            <a:off x="5562600" y="43815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TERIMAKASIH,,,,,,</a:t>
            </a:r>
            <a:endParaRPr lang="en-ID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D7F3B-A85A-47F6-BC4E-B1877CC29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86257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672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Quicksand</vt:lpstr>
      <vt:lpstr>More Sugar Thin</vt:lpstr>
      <vt:lpstr>Arial</vt:lpstr>
      <vt:lpstr>Modern No. 20</vt:lpstr>
      <vt:lpstr>Wingdings</vt:lpstr>
      <vt:lpstr>Calibri</vt:lpstr>
      <vt:lpstr>Tw Cen MT Condensed Extra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Pendidikan Bingo Manusia Pencair Suasana Perlengkapan Sekolah Kuning dan Hijau</dc:title>
  <dc:creator>LENOVO</dc:creator>
  <cp:lastModifiedBy>khumilaila09@outlook.com</cp:lastModifiedBy>
  <cp:revision>6</cp:revision>
  <dcterms:created xsi:type="dcterms:W3CDTF">2006-08-16T00:00:00Z</dcterms:created>
  <dcterms:modified xsi:type="dcterms:W3CDTF">2021-11-08T03:45:12Z</dcterms:modified>
  <dc:identifier>DAEsN-XkxTg</dc:identifier>
</cp:coreProperties>
</file>