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8" r:id="rId1"/>
  </p:sldMasterIdLst>
  <p:sldIdLst>
    <p:sldId id="256" r:id="rId2"/>
    <p:sldId id="258" r:id="rId3"/>
    <p:sldId id="257" r:id="rId4"/>
    <p:sldId id="268" r:id="rId5"/>
    <p:sldId id="259" r:id="rId6"/>
    <p:sldId id="261" r:id="rId7"/>
    <p:sldId id="260" r:id="rId8"/>
    <p:sldId id="262" r:id="rId9"/>
    <p:sldId id="263" r:id="rId10"/>
    <p:sldId id="264" r:id="rId11"/>
    <p:sldId id="265" r:id="rId12"/>
    <p:sldId id="267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8" d="100"/>
          <a:sy n="88" d="100"/>
        </p:scale>
        <p:origin x="374" y="7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Title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62399" y="1964267"/>
            <a:ext cx="7197726" cy="2421464"/>
          </a:xfrm>
        </p:spPr>
        <p:txBody>
          <a:bodyPr anchor="b">
            <a:normAutofit/>
          </a:bodyPr>
          <a:lstStyle>
            <a:lvl1pPr algn="r">
              <a:defRPr sz="48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2399" y="4385732"/>
            <a:ext cx="7197726" cy="1405467"/>
          </a:xfrm>
        </p:spPr>
        <p:txBody>
          <a:bodyPr anchor="t">
            <a:normAutofit/>
          </a:bodyPr>
          <a:lstStyle>
            <a:lvl1pPr marL="0" indent="0" algn="r">
              <a:buNone/>
              <a:defRPr sz="1800" cap="all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32558" y="5870575"/>
            <a:ext cx="1600200" cy="377825"/>
          </a:xfrm>
        </p:spPr>
        <p:txBody>
          <a:bodyPr/>
          <a:lstStyle/>
          <a:p>
            <a:fld id="{77098C02-0C38-40EE-B641-70073B9B46F3}" type="datetimeFigureOut">
              <a:rPr lang="id-ID" smtClean="0"/>
              <a:t>07/11/2021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2399" y="5870575"/>
            <a:ext cx="4893958" cy="377825"/>
          </a:xfrm>
        </p:spPr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08958" y="5870575"/>
            <a:ext cx="551167" cy="377825"/>
          </a:xfrm>
        </p:spPr>
        <p:txBody>
          <a:bodyPr/>
          <a:lstStyle/>
          <a:p>
            <a:fld id="{49EFAA4E-7F38-490F-BD93-4ADA7912EF28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20543045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732865"/>
            <a:ext cx="1013142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1600" y="932112"/>
            <a:ext cx="8759827" cy="3164976"/>
          </a:xfrm>
          <a:prstGeom prst="roundRect">
            <a:avLst>
              <a:gd name="adj" fmla="val 43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299603"/>
            <a:ext cx="10131427" cy="49371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98C02-0C38-40EE-B641-70073B9B46F3}" type="datetimeFigureOut">
              <a:rPr lang="id-ID" smtClean="0"/>
              <a:t>07/11/2021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FAA4E-7F38-490F-BD93-4ADA7912EF28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2046834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3124199"/>
          </a:xfrm>
        </p:spPr>
        <p:txBody>
          <a:bodyPr anchor="ctr">
            <a:normAutofit/>
          </a:bodyPr>
          <a:lstStyle>
            <a:lvl1pPr algn="l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98C02-0C38-40EE-B641-70073B9B46F3}" type="datetimeFigureOut">
              <a:rPr lang="id-ID" smtClean="0"/>
              <a:t>07/11/2021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FAA4E-7F38-490F-BD93-4ADA7912EF28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94916818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97875" y="3352800"/>
            <a:ext cx="9339184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7465" y="4343400"/>
            <a:ext cx="10152367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98C02-0C38-40EE-B641-70073B9B46F3}" type="datetimeFigureOut">
              <a:rPr lang="id-ID" smtClean="0"/>
              <a:t>07/11/2021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FAA4E-7F38-490F-BD93-4ADA7912EF28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56804685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2" y="3308581"/>
            <a:ext cx="10131425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4777381"/>
            <a:ext cx="10131426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98C02-0C38-40EE-B641-70073B9B46F3}" type="datetimeFigureOut">
              <a:rPr lang="id-ID" smtClean="0"/>
              <a:t>07/11/2021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FAA4E-7F38-490F-BD93-4ADA7912EF28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41482239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0" y="3886200"/>
            <a:ext cx="10135436" cy="8890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5200"/>
            <a:ext cx="10135436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98C02-0C38-40EE-B641-70073B9B46F3}" type="datetimeFigureOut">
              <a:rPr lang="id-ID" smtClean="0"/>
              <a:t>07/11/2021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FAA4E-7F38-490F-BD93-4ADA7912EF28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60611980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2743199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1" y="3505200"/>
            <a:ext cx="10131428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98C02-0C38-40EE-B641-70073B9B46F3}" type="datetimeFigureOut">
              <a:rPr lang="id-ID" smtClean="0"/>
              <a:t>07/11/2021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FAA4E-7F38-490F-BD93-4ADA7912EF28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35217408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98C02-0C38-40EE-B641-70073B9B46F3}" type="datetimeFigureOut">
              <a:rPr lang="id-ID" smtClean="0"/>
              <a:t>07/11/2021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FAA4E-7F38-490F-BD93-4ADA7912EF28}" type="slidenum">
              <a:rPr lang="id-ID" smtClean="0"/>
              <a:t>‹#›</a:t>
            </a:fld>
            <a:endParaRPr lang="id-ID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344451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8675" y="609599"/>
            <a:ext cx="2158552" cy="51816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7832116" cy="51816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98C02-0C38-40EE-B641-70073B9B46F3}" type="datetimeFigureOut">
              <a:rPr lang="id-ID" smtClean="0"/>
              <a:t>07/11/2021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FAA4E-7F38-490F-BD93-4ADA7912EF28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4900263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98C02-0C38-40EE-B641-70073B9B46F3}" type="datetimeFigureOut">
              <a:rPr lang="id-ID" smtClean="0"/>
              <a:t>07/11/2021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FAA4E-7F38-490F-BD93-4ADA7912EF28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4634075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308581"/>
            <a:ext cx="10131427" cy="1468800"/>
          </a:xfrm>
        </p:spPr>
        <p:txBody>
          <a:bodyPr anchor="b"/>
          <a:lstStyle>
            <a:lvl1pPr algn="l">
              <a:defRPr sz="40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7381"/>
            <a:ext cx="10131428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 cap="all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98C02-0C38-40EE-B641-70073B9B46F3}" type="datetimeFigureOut">
              <a:rPr lang="id-ID" smtClean="0"/>
              <a:t>07/11/2021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FAA4E-7F38-490F-BD93-4ADA7912EF28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8247695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2" y="2142067"/>
            <a:ext cx="4995334" cy="3649134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21895" y="2142067"/>
            <a:ext cx="4995332" cy="3649133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98C02-0C38-40EE-B641-70073B9B46F3}" type="datetimeFigureOut">
              <a:rPr lang="id-ID" smtClean="0"/>
              <a:t>07/11/2021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FAA4E-7F38-490F-BD93-4ADA7912EF28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9982730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3670" y="2218267"/>
            <a:ext cx="470905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1" y="2870201"/>
            <a:ext cx="4996923" cy="292099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96003" y="2226734"/>
            <a:ext cx="4722813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23483" y="2870201"/>
            <a:ext cx="4995334" cy="292099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98C02-0C38-40EE-B641-70073B9B46F3}" type="datetimeFigureOut">
              <a:rPr lang="id-ID" smtClean="0"/>
              <a:t>07/11/2021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FAA4E-7F38-490F-BD93-4ADA7912EF28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5067237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98C02-0C38-40EE-B641-70073B9B46F3}" type="datetimeFigureOut">
              <a:rPr lang="id-ID" smtClean="0"/>
              <a:t>07/11/2021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FAA4E-7F38-490F-BD93-4ADA7912EF28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7739053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98C02-0C38-40EE-B641-70073B9B46F3}" type="datetimeFigureOut">
              <a:rPr lang="id-ID" smtClean="0"/>
              <a:t>07/11/2021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FAA4E-7F38-490F-BD93-4ADA7912EF28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2559568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074333"/>
            <a:ext cx="3680885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8201" y="609601"/>
            <a:ext cx="6169026" cy="51816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445933"/>
            <a:ext cx="3680885" cy="1828800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98C02-0C38-40EE-B641-70073B9B46F3}" type="datetimeFigureOut">
              <a:rPr lang="id-ID" smtClean="0"/>
              <a:t>07/11/2021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FAA4E-7F38-490F-BD93-4ADA7912EF28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41421110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600200"/>
            <a:ext cx="6164653" cy="13716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36253" y="914400"/>
            <a:ext cx="3280974" cy="4572000"/>
          </a:xfrm>
          <a:prstGeom prst="roundRect">
            <a:avLst>
              <a:gd name="adj" fmla="val 42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2971800"/>
            <a:ext cx="6164653" cy="1828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98C02-0C38-40EE-B641-70073B9B46F3}" type="datetimeFigureOut">
              <a:rPr lang="id-ID" smtClean="0"/>
              <a:t>07/11/2021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FAA4E-7F38-490F-BD93-4ADA7912EF28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5338151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2142067"/>
            <a:ext cx="10131425" cy="3649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89660" y="5870575"/>
            <a:ext cx="1600200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77098C02-0C38-40EE-B641-70073B9B46F3}" type="datetimeFigureOut">
              <a:rPr lang="id-ID" smtClean="0"/>
              <a:t>07/11/2021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5870575"/>
            <a:ext cx="7827659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66060" y="5870575"/>
            <a:ext cx="551167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49EFAA4E-7F38-490F-BD93-4ADA7912EF28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99147891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39" r:id="rId1"/>
    <p:sldLayoutId id="2147483740" r:id="rId2"/>
    <p:sldLayoutId id="2147483741" r:id="rId3"/>
    <p:sldLayoutId id="2147483742" r:id="rId4"/>
    <p:sldLayoutId id="2147483743" r:id="rId5"/>
    <p:sldLayoutId id="2147483744" r:id="rId6"/>
    <p:sldLayoutId id="2147483745" r:id="rId7"/>
    <p:sldLayoutId id="2147483746" r:id="rId8"/>
    <p:sldLayoutId id="2147483747" r:id="rId9"/>
    <p:sldLayoutId id="2147483748" r:id="rId10"/>
    <p:sldLayoutId id="2147483749" r:id="rId11"/>
    <p:sldLayoutId id="2147483750" r:id="rId12"/>
    <p:sldLayoutId id="2147483751" r:id="rId13"/>
    <p:sldLayoutId id="2147483752" r:id="rId14"/>
    <p:sldLayoutId id="2147483753" r:id="rId15"/>
    <p:sldLayoutId id="2147483754" r:id="rId16"/>
    <p:sldLayoutId id="2147483755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923D5170-D2F8-4F93-8B2A-32FC2470186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922789"/>
            <a:ext cx="9144000" cy="4335011"/>
          </a:xfrm>
        </p:spPr>
        <p:txBody>
          <a:bodyPr/>
          <a:lstStyle/>
          <a:p>
            <a:r>
              <a:rPr lang="ms-MY" sz="2800" b="1" dirty="0">
                <a:effectLst/>
                <a:latin typeface="Palatino Linotype" panose="02040502050505030304" pitchFamily="18" charset="0"/>
                <a:ea typeface="Palatino Linotype" panose="02040502050505030304" pitchFamily="18" charset="0"/>
                <a:cs typeface="Palatino Linotype" panose="02040502050505030304" pitchFamily="18" charset="0"/>
              </a:rPr>
              <a:t>Biografi K.H. Ahmad Dahlan</a:t>
            </a:r>
          </a:p>
          <a:p>
            <a:endParaRPr lang="ms-MY" sz="2800" b="1" dirty="0">
              <a:latin typeface="Palatino Linotype" panose="02040502050505030304" pitchFamily="18" charset="0"/>
              <a:ea typeface="Palatino Linotype" panose="02040502050505030304" pitchFamily="18" charset="0"/>
              <a:cs typeface="Palatino Linotype" panose="02040502050505030304" pitchFamily="18" charset="0"/>
            </a:endParaRPr>
          </a:p>
          <a:p>
            <a:r>
              <a:rPr lang="ms-MY" sz="2800" b="1" dirty="0">
                <a:effectLst/>
                <a:latin typeface="Palatino Linotype" panose="02040502050505030304" pitchFamily="18" charset="0"/>
                <a:ea typeface="Palatino Linotype" panose="02040502050505030304" pitchFamily="18" charset="0"/>
                <a:cs typeface="Palatino Linotype" panose="02040502050505030304" pitchFamily="18" charset="0"/>
              </a:rPr>
              <a:t>Kelompok 4</a:t>
            </a:r>
          </a:p>
          <a:p>
            <a:pPr algn="l"/>
            <a:endParaRPr lang="ms-MY" sz="2800" b="1" dirty="0">
              <a:effectLst/>
              <a:latin typeface="Palatino Linotype" panose="02040502050505030304" pitchFamily="18" charset="0"/>
              <a:ea typeface="Palatino Linotype" panose="02040502050505030304" pitchFamily="18" charset="0"/>
              <a:cs typeface="Palatino Linotype" panose="02040502050505030304" pitchFamily="18" charset="0"/>
            </a:endParaRPr>
          </a:p>
          <a:p>
            <a:pPr algn="l"/>
            <a:endParaRPr lang="ms-MY" sz="2800" b="1" dirty="0">
              <a:effectLst/>
              <a:latin typeface="Palatino Linotype" panose="02040502050505030304" pitchFamily="18" charset="0"/>
              <a:ea typeface="Palatino Linotype" panose="02040502050505030304" pitchFamily="18" charset="0"/>
              <a:cs typeface="Palatino Linotype" panose="02040502050505030304" pitchFamily="18" charset="0"/>
            </a:endParaRPr>
          </a:p>
          <a:p>
            <a:pPr marL="318135" marR="318135" algn="l">
              <a:spcBef>
                <a:spcPts val="230"/>
              </a:spcBef>
              <a:spcAft>
                <a:spcPts val="0"/>
              </a:spcAft>
            </a:pPr>
            <a:r>
              <a:rPr lang="ms-MY" sz="1800" b="1" dirty="0">
                <a:effectLst/>
                <a:latin typeface="Palatino Linotype" panose="02040502050505030304" pitchFamily="18" charset="0"/>
                <a:ea typeface="Palatino Linotype" panose="02040502050505030304" pitchFamily="18" charset="0"/>
                <a:cs typeface="Palatino Linotype" panose="02040502050505030304" pitchFamily="18" charset="0"/>
              </a:rPr>
              <a:t>Muhammad Aisy Dhiya U     ( 201910340311236 )</a:t>
            </a:r>
            <a:endParaRPr lang="id-ID" sz="1800" b="1" dirty="0">
              <a:effectLst/>
              <a:latin typeface="Palatino Linotype" panose="02040502050505030304" pitchFamily="18" charset="0"/>
              <a:ea typeface="Palatino Linotype" panose="02040502050505030304" pitchFamily="18" charset="0"/>
              <a:cs typeface="Palatino Linotype" panose="02040502050505030304" pitchFamily="18" charset="0"/>
            </a:endParaRPr>
          </a:p>
          <a:p>
            <a:pPr marL="0" marR="318135" algn="l">
              <a:spcBef>
                <a:spcPts val="230"/>
              </a:spcBef>
              <a:spcAft>
                <a:spcPts val="0"/>
              </a:spcAft>
            </a:pPr>
            <a:r>
              <a:rPr lang="ms-MY" sz="1800" b="1" dirty="0">
                <a:effectLst/>
                <a:latin typeface="Palatino Linotype" panose="02040502050505030304" pitchFamily="18" charset="0"/>
                <a:ea typeface="Palatino Linotype" panose="02040502050505030304" pitchFamily="18" charset="0"/>
                <a:cs typeface="Palatino Linotype" panose="02040502050505030304" pitchFamily="18" charset="0"/>
              </a:rPr>
              <a:t>      Mochammad Rafli DP            ( 201910340311228 )</a:t>
            </a:r>
            <a:endParaRPr lang="id-ID" sz="1800" b="1" dirty="0">
              <a:effectLst/>
              <a:latin typeface="Palatino Linotype" panose="02040502050505030304" pitchFamily="18" charset="0"/>
              <a:ea typeface="Palatino Linotype" panose="02040502050505030304" pitchFamily="18" charset="0"/>
              <a:cs typeface="Palatino Linotype" panose="02040502050505030304" pitchFamily="18" charset="0"/>
            </a:endParaRPr>
          </a:p>
          <a:p>
            <a:endParaRPr lang="id-ID" sz="2800" b="1" dirty="0">
              <a:effectLst/>
              <a:latin typeface="Palatino Linotype" panose="02040502050505030304" pitchFamily="18" charset="0"/>
              <a:ea typeface="Palatino Linotype" panose="02040502050505030304" pitchFamily="18" charset="0"/>
              <a:cs typeface="Palatino Linotype" panose="02040502050505030304" pitchFamily="18" charset="0"/>
            </a:endParaRPr>
          </a:p>
          <a:p>
            <a:pPr algn="l"/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168207962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itle 5">
            <a:extLst>
              <a:ext uri="{FF2B5EF4-FFF2-40B4-BE49-F238E27FC236}">
                <a16:creationId xmlns:a16="http://schemas.microsoft.com/office/drawing/2014/main" id="{D9A8EC7B-575C-4C75-A658-74426F9CC06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679508"/>
            <a:ext cx="9144000" cy="4578292"/>
          </a:xfrm>
        </p:spPr>
        <p:txBody>
          <a:bodyPr/>
          <a:lstStyle/>
          <a:p>
            <a:endParaRPr lang="id-ID" dirty="0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E3AB446B-0886-4712-9208-F22AAD3B7E1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48253148"/>
              </p:ext>
            </p:extLst>
          </p:nvPr>
        </p:nvGraphicFramePr>
        <p:xfrm>
          <a:off x="1524000" y="679508"/>
          <a:ext cx="9046128" cy="4454545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1509018">
                  <a:extLst>
                    <a:ext uri="{9D8B030D-6E8A-4147-A177-3AD203B41FA5}">
                      <a16:colId xmlns:a16="http://schemas.microsoft.com/office/drawing/2014/main" val="1281536563"/>
                    </a:ext>
                  </a:extLst>
                </a:gridCol>
                <a:gridCol w="5089443">
                  <a:extLst>
                    <a:ext uri="{9D8B030D-6E8A-4147-A177-3AD203B41FA5}">
                      <a16:colId xmlns:a16="http://schemas.microsoft.com/office/drawing/2014/main" val="2570403076"/>
                    </a:ext>
                  </a:extLst>
                </a:gridCol>
                <a:gridCol w="2447667">
                  <a:extLst>
                    <a:ext uri="{9D8B030D-6E8A-4147-A177-3AD203B41FA5}">
                      <a16:colId xmlns:a16="http://schemas.microsoft.com/office/drawing/2014/main" val="3162543085"/>
                    </a:ext>
                  </a:extLst>
                </a:gridCol>
              </a:tblGrid>
              <a:tr h="556311">
                <a:tc>
                  <a:txBody>
                    <a:bodyPr/>
                    <a:lstStyle/>
                    <a:p>
                      <a:pPr marL="231775" marR="229235" algn="ctr">
                        <a:lnSpc>
                          <a:spcPts val="128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s-MY" sz="1100">
                          <a:effectLst/>
                        </a:rPr>
                        <a:t>No.</a:t>
                      </a:r>
                      <a:endParaRPr lang="id-ID" sz="11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010920" marR="1005205" algn="ctr">
                        <a:lnSpc>
                          <a:spcPts val="128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s-MY" sz="1100">
                          <a:effectLst/>
                        </a:rPr>
                        <a:t>Nama</a:t>
                      </a:r>
                      <a:endParaRPr lang="id-ID" sz="11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98805" marR="0">
                        <a:lnSpc>
                          <a:spcPts val="128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s-MY" sz="1100">
                          <a:effectLst/>
                        </a:rPr>
                        <a:t>Masa</a:t>
                      </a:r>
                      <a:endParaRPr lang="id-ID" sz="1100">
                        <a:effectLst/>
                      </a:endParaRPr>
                    </a:p>
                    <a:p>
                      <a:pPr marL="354965" marR="0">
                        <a:lnSpc>
                          <a:spcPts val="1275"/>
                        </a:lnSpc>
                        <a:spcBef>
                          <a:spcPts val="75"/>
                        </a:spcBef>
                        <a:spcAft>
                          <a:spcPts val="0"/>
                        </a:spcAft>
                      </a:pPr>
                      <a:r>
                        <a:rPr lang="ms-MY" sz="1100">
                          <a:effectLst/>
                        </a:rPr>
                        <a:t>Jabatan</a:t>
                      </a:r>
                      <a:endParaRPr lang="id-ID" sz="11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8861470"/>
                  </a:ext>
                </a:extLst>
              </a:tr>
              <a:tr h="280193">
                <a:tc>
                  <a:txBody>
                    <a:bodyPr/>
                    <a:lstStyle/>
                    <a:p>
                      <a:pPr marL="4445" marR="0" algn="ctr">
                        <a:lnSpc>
                          <a:spcPts val="128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s-MY" sz="1100">
                          <a:effectLst/>
                        </a:rPr>
                        <a:t>1</a:t>
                      </a:r>
                      <a:endParaRPr lang="id-ID" sz="11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7945" marR="0">
                        <a:lnSpc>
                          <a:spcPts val="128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s-MY" sz="1100">
                          <a:effectLst/>
                        </a:rPr>
                        <a:t>K.</a:t>
                      </a:r>
                      <a:r>
                        <a:rPr lang="ms-MY" sz="1100" spc="20">
                          <a:effectLst/>
                        </a:rPr>
                        <a:t> </a:t>
                      </a:r>
                      <a:r>
                        <a:rPr lang="ms-MY" sz="1100">
                          <a:effectLst/>
                        </a:rPr>
                        <a:t>H.</a:t>
                      </a:r>
                      <a:r>
                        <a:rPr lang="ms-MY" sz="1100" spc="10">
                          <a:effectLst/>
                        </a:rPr>
                        <a:t> </a:t>
                      </a:r>
                      <a:r>
                        <a:rPr lang="ms-MY" sz="1100">
                          <a:effectLst/>
                        </a:rPr>
                        <a:t>Ahmad</a:t>
                      </a:r>
                      <a:r>
                        <a:rPr lang="ms-MY" sz="1100" spc="20">
                          <a:effectLst/>
                        </a:rPr>
                        <a:t> </a:t>
                      </a:r>
                      <a:r>
                        <a:rPr lang="ms-MY" sz="1100">
                          <a:effectLst/>
                        </a:rPr>
                        <a:t>Dahlan</a:t>
                      </a:r>
                      <a:endParaRPr lang="id-ID" sz="11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92710" algn="r">
                        <a:lnSpc>
                          <a:spcPts val="128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s-MY" sz="1100">
                          <a:effectLst/>
                        </a:rPr>
                        <a:t>1912-1923</a:t>
                      </a:r>
                      <a:endParaRPr lang="id-ID" sz="11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3199754497"/>
                  </a:ext>
                </a:extLst>
              </a:tr>
              <a:tr h="278154">
                <a:tc>
                  <a:txBody>
                    <a:bodyPr/>
                    <a:lstStyle/>
                    <a:p>
                      <a:pPr marL="4445" marR="0" algn="ctr">
                        <a:lnSpc>
                          <a:spcPts val="126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s-MY" sz="1100">
                          <a:effectLst/>
                        </a:rPr>
                        <a:t>2</a:t>
                      </a:r>
                      <a:endParaRPr lang="id-ID" sz="11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7945" marR="0">
                        <a:lnSpc>
                          <a:spcPts val="126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s-MY" sz="1100">
                          <a:effectLst/>
                        </a:rPr>
                        <a:t>K.</a:t>
                      </a:r>
                      <a:r>
                        <a:rPr lang="ms-MY" sz="1100" spc="-25">
                          <a:effectLst/>
                        </a:rPr>
                        <a:t> </a:t>
                      </a:r>
                      <a:r>
                        <a:rPr lang="ms-MY" sz="1100">
                          <a:effectLst/>
                        </a:rPr>
                        <a:t>H.</a:t>
                      </a:r>
                      <a:r>
                        <a:rPr lang="ms-MY" sz="1100" spc="-25">
                          <a:effectLst/>
                        </a:rPr>
                        <a:t> </a:t>
                      </a:r>
                      <a:r>
                        <a:rPr lang="ms-MY" sz="1100">
                          <a:effectLst/>
                        </a:rPr>
                        <a:t>Ibrahim</a:t>
                      </a:r>
                      <a:endParaRPr lang="id-ID" sz="11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92710" algn="r">
                        <a:lnSpc>
                          <a:spcPts val="126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s-MY" sz="1100">
                          <a:effectLst/>
                        </a:rPr>
                        <a:t>1923-1932</a:t>
                      </a:r>
                      <a:endParaRPr lang="id-ID" sz="11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3373196572"/>
                  </a:ext>
                </a:extLst>
              </a:tr>
              <a:tr h="278154">
                <a:tc>
                  <a:txBody>
                    <a:bodyPr/>
                    <a:lstStyle/>
                    <a:p>
                      <a:pPr marL="4445" marR="0" algn="ctr">
                        <a:lnSpc>
                          <a:spcPts val="126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s-MY" sz="1100">
                          <a:effectLst/>
                        </a:rPr>
                        <a:t>3</a:t>
                      </a:r>
                      <a:endParaRPr lang="id-ID" sz="11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7945" marR="0">
                        <a:lnSpc>
                          <a:spcPts val="126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s-MY" sz="1100">
                          <a:effectLst/>
                        </a:rPr>
                        <a:t>K.</a:t>
                      </a:r>
                      <a:r>
                        <a:rPr lang="ms-MY" sz="1100" spc="-60">
                          <a:effectLst/>
                        </a:rPr>
                        <a:t> </a:t>
                      </a:r>
                      <a:r>
                        <a:rPr lang="ms-MY" sz="1100">
                          <a:effectLst/>
                        </a:rPr>
                        <a:t>H.</a:t>
                      </a:r>
                      <a:r>
                        <a:rPr lang="ms-MY" sz="1100" spc="-55">
                          <a:effectLst/>
                        </a:rPr>
                        <a:t> </a:t>
                      </a:r>
                      <a:r>
                        <a:rPr lang="ms-MY" sz="1100">
                          <a:effectLst/>
                        </a:rPr>
                        <a:t>Hisyam</a:t>
                      </a:r>
                      <a:endParaRPr lang="id-ID" sz="11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92710" algn="r">
                        <a:lnSpc>
                          <a:spcPts val="126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s-MY" sz="1100">
                          <a:effectLst/>
                        </a:rPr>
                        <a:t>1932-1936</a:t>
                      </a:r>
                      <a:endParaRPr lang="id-ID" sz="11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225233673"/>
                  </a:ext>
                </a:extLst>
              </a:tr>
              <a:tr h="278154">
                <a:tc>
                  <a:txBody>
                    <a:bodyPr/>
                    <a:lstStyle/>
                    <a:p>
                      <a:pPr marL="4445" marR="0" algn="ctr">
                        <a:lnSpc>
                          <a:spcPts val="126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s-MY" sz="1100">
                          <a:effectLst/>
                        </a:rPr>
                        <a:t>4</a:t>
                      </a:r>
                      <a:endParaRPr lang="id-ID" sz="11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7945" marR="0">
                        <a:lnSpc>
                          <a:spcPts val="126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s-MY" sz="1100">
                          <a:effectLst/>
                        </a:rPr>
                        <a:t>K.</a:t>
                      </a:r>
                      <a:r>
                        <a:rPr lang="ms-MY" sz="1100" spc="5">
                          <a:effectLst/>
                        </a:rPr>
                        <a:t> </a:t>
                      </a:r>
                      <a:r>
                        <a:rPr lang="ms-MY" sz="1100">
                          <a:effectLst/>
                        </a:rPr>
                        <a:t>H.</a:t>
                      </a:r>
                      <a:r>
                        <a:rPr lang="ms-MY" sz="1100" spc="-5">
                          <a:effectLst/>
                        </a:rPr>
                        <a:t> </a:t>
                      </a:r>
                      <a:r>
                        <a:rPr lang="ms-MY" sz="1100">
                          <a:effectLst/>
                        </a:rPr>
                        <a:t>Mas</a:t>
                      </a:r>
                      <a:r>
                        <a:rPr lang="ms-MY" sz="1100" spc="5">
                          <a:effectLst/>
                        </a:rPr>
                        <a:t> </a:t>
                      </a:r>
                      <a:r>
                        <a:rPr lang="ms-MY" sz="1100">
                          <a:effectLst/>
                        </a:rPr>
                        <a:t>Mansyur</a:t>
                      </a:r>
                      <a:endParaRPr lang="id-ID" sz="11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92710" algn="r">
                        <a:lnSpc>
                          <a:spcPts val="126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s-MY" sz="1100">
                          <a:effectLst/>
                        </a:rPr>
                        <a:t>1936-1942</a:t>
                      </a:r>
                      <a:endParaRPr lang="id-ID" sz="11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2245637214"/>
                  </a:ext>
                </a:extLst>
              </a:tr>
              <a:tr h="278154">
                <a:tc>
                  <a:txBody>
                    <a:bodyPr/>
                    <a:lstStyle/>
                    <a:p>
                      <a:pPr marL="4445" marR="0" algn="ctr">
                        <a:lnSpc>
                          <a:spcPts val="126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s-MY" sz="1100">
                          <a:effectLst/>
                        </a:rPr>
                        <a:t>5</a:t>
                      </a:r>
                      <a:endParaRPr lang="id-ID" sz="11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7945" marR="0">
                        <a:lnSpc>
                          <a:spcPts val="126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s-MY" sz="1100">
                          <a:effectLst/>
                        </a:rPr>
                        <a:t>Ki</a:t>
                      </a:r>
                      <a:r>
                        <a:rPr lang="ms-MY" sz="1100" spc="30">
                          <a:effectLst/>
                        </a:rPr>
                        <a:t> </a:t>
                      </a:r>
                      <a:r>
                        <a:rPr lang="ms-MY" sz="1100">
                          <a:effectLst/>
                        </a:rPr>
                        <a:t>bagus</a:t>
                      </a:r>
                      <a:r>
                        <a:rPr lang="ms-MY" sz="1100" spc="30">
                          <a:effectLst/>
                        </a:rPr>
                        <a:t> </a:t>
                      </a:r>
                      <a:r>
                        <a:rPr lang="ms-MY" sz="1100">
                          <a:effectLst/>
                        </a:rPr>
                        <a:t>Hadikoesoemo</a:t>
                      </a:r>
                      <a:endParaRPr lang="id-ID" sz="11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92710" algn="r">
                        <a:lnSpc>
                          <a:spcPts val="126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s-MY" sz="1100">
                          <a:effectLst/>
                        </a:rPr>
                        <a:t>1942-1953</a:t>
                      </a:r>
                      <a:endParaRPr lang="id-ID" sz="11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2223316997"/>
                  </a:ext>
                </a:extLst>
              </a:tr>
              <a:tr h="278154">
                <a:tc>
                  <a:txBody>
                    <a:bodyPr/>
                    <a:lstStyle/>
                    <a:p>
                      <a:pPr marL="4445" marR="0" algn="ctr">
                        <a:lnSpc>
                          <a:spcPts val="126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s-MY" sz="1100">
                          <a:effectLst/>
                        </a:rPr>
                        <a:t>6</a:t>
                      </a:r>
                      <a:endParaRPr lang="id-ID" sz="11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7945" marR="0">
                        <a:lnSpc>
                          <a:spcPts val="126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s-MY" sz="1100">
                          <a:effectLst/>
                        </a:rPr>
                        <a:t>Buya</a:t>
                      </a:r>
                      <a:r>
                        <a:rPr lang="ms-MY" sz="1100" spc="50">
                          <a:effectLst/>
                        </a:rPr>
                        <a:t> </a:t>
                      </a:r>
                      <a:r>
                        <a:rPr lang="ms-MY" sz="1100">
                          <a:effectLst/>
                        </a:rPr>
                        <a:t>AR</a:t>
                      </a:r>
                      <a:r>
                        <a:rPr lang="ms-MY" sz="1100" spc="45">
                          <a:effectLst/>
                        </a:rPr>
                        <a:t> </a:t>
                      </a:r>
                      <a:r>
                        <a:rPr lang="ms-MY" sz="1100">
                          <a:effectLst/>
                        </a:rPr>
                        <a:t>Sutan</a:t>
                      </a:r>
                      <a:r>
                        <a:rPr lang="ms-MY" sz="1100" spc="60">
                          <a:effectLst/>
                        </a:rPr>
                        <a:t> </a:t>
                      </a:r>
                      <a:r>
                        <a:rPr lang="ms-MY" sz="1100">
                          <a:effectLst/>
                        </a:rPr>
                        <a:t>Mansur</a:t>
                      </a:r>
                      <a:endParaRPr lang="id-ID" sz="11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92710" algn="r">
                        <a:lnSpc>
                          <a:spcPts val="126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s-MY" sz="1100">
                          <a:effectLst/>
                        </a:rPr>
                        <a:t>1953-1959</a:t>
                      </a:r>
                      <a:endParaRPr lang="id-ID" sz="11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881366468"/>
                  </a:ext>
                </a:extLst>
              </a:tr>
              <a:tr h="278154">
                <a:tc>
                  <a:txBody>
                    <a:bodyPr/>
                    <a:lstStyle/>
                    <a:p>
                      <a:pPr marL="4445" marR="0" algn="ctr">
                        <a:lnSpc>
                          <a:spcPts val="126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s-MY" sz="1100">
                          <a:effectLst/>
                        </a:rPr>
                        <a:t>7</a:t>
                      </a:r>
                      <a:endParaRPr lang="id-ID" sz="11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7945" marR="0">
                        <a:lnSpc>
                          <a:spcPts val="126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s-MY" sz="1100" dirty="0">
                          <a:effectLst/>
                        </a:rPr>
                        <a:t>K.</a:t>
                      </a:r>
                      <a:r>
                        <a:rPr lang="ms-MY" sz="1100" spc="-50" dirty="0">
                          <a:effectLst/>
                        </a:rPr>
                        <a:t> </a:t>
                      </a:r>
                      <a:r>
                        <a:rPr lang="ms-MY" sz="1100" dirty="0">
                          <a:effectLst/>
                        </a:rPr>
                        <a:t>H.</a:t>
                      </a:r>
                      <a:r>
                        <a:rPr lang="ms-MY" sz="1100" spc="-50" dirty="0">
                          <a:effectLst/>
                        </a:rPr>
                        <a:t> </a:t>
                      </a:r>
                      <a:r>
                        <a:rPr lang="ms-MY" sz="1100" dirty="0">
                          <a:effectLst/>
                        </a:rPr>
                        <a:t>M.</a:t>
                      </a:r>
                      <a:r>
                        <a:rPr lang="ms-MY" sz="1100" spc="-45" dirty="0">
                          <a:effectLst/>
                        </a:rPr>
                        <a:t> </a:t>
                      </a:r>
                      <a:r>
                        <a:rPr lang="ms-MY" sz="1100" dirty="0">
                          <a:effectLst/>
                        </a:rPr>
                        <a:t>Yunus</a:t>
                      </a:r>
                      <a:r>
                        <a:rPr lang="ms-MY" sz="1100" spc="-50" dirty="0">
                          <a:effectLst/>
                        </a:rPr>
                        <a:t> </a:t>
                      </a:r>
                      <a:r>
                        <a:rPr lang="ms-MY" sz="1100" dirty="0">
                          <a:effectLst/>
                        </a:rPr>
                        <a:t>Anis</a:t>
                      </a:r>
                      <a:endParaRPr lang="id-ID" sz="11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92710" algn="r">
                        <a:lnSpc>
                          <a:spcPts val="126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s-MY" sz="1100">
                          <a:effectLst/>
                        </a:rPr>
                        <a:t>1959-1962</a:t>
                      </a:r>
                      <a:endParaRPr lang="id-ID" sz="11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4089675021"/>
                  </a:ext>
                </a:extLst>
              </a:tr>
              <a:tr h="278154">
                <a:tc>
                  <a:txBody>
                    <a:bodyPr/>
                    <a:lstStyle/>
                    <a:p>
                      <a:pPr marL="4445" marR="0" algn="ctr">
                        <a:lnSpc>
                          <a:spcPts val="126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s-MY" sz="1100">
                          <a:effectLst/>
                        </a:rPr>
                        <a:t>8</a:t>
                      </a:r>
                      <a:endParaRPr lang="id-ID" sz="11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7945" marR="0">
                        <a:lnSpc>
                          <a:spcPts val="126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s-MY" sz="1100">
                          <a:effectLst/>
                        </a:rPr>
                        <a:t>K. H.</a:t>
                      </a:r>
                      <a:r>
                        <a:rPr lang="ms-MY" sz="1100" spc="-5">
                          <a:effectLst/>
                        </a:rPr>
                        <a:t> </a:t>
                      </a:r>
                      <a:r>
                        <a:rPr lang="ms-MY" sz="1100">
                          <a:effectLst/>
                        </a:rPr>
                        <a:t>Ahmad</a:t>
                      </a:r>
                      <a:r>
                        <a:rPr lang="ms-MY" sz="1100" spc="5">
                          <a:effectLst/>
                        </a:rPr>
                        <a:t> </a:t>
                      </a:r>
                      <a:r>
                        <a:rPr lang="ms-MY" sz="1100">
                          <a:effectLst/>
                        </a:rPr>
                        <a:t>Badawi</a:t>
                      </a:r>
                      <a:endParaRPr lang="id-ID" sz="11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92710" algn="r">
                        <a:lnSpc>
                          <a:spcPts val="126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s-MY" sz="1100">
                          <a:effectLst/>
                        </a:rPr>
                        <a:t>1962-1968</a:t>
                      </a:r>
                      <a:endParaRPr lang="id-ID" sz="11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650385505"/>
                  </a:ext>
                </a:extLst>
              </a:tr>
              <a:tr h="278154">
                <a:tc>
                  <a:txBody>
                    <a:bodyPr/>
                    <a:lstStyle/>
                    <a:p>
                      <a:pPr marL="4445" marR="0" algn="ctr">
                        <a:lnSpc>
                          <a:spcPts val="126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s-MY" sz="1100">
                          <a:effectLst/>
                        </a:rPr>
                        <a:t>9</a:t>
                      </a:r>
                      <a:endParaRPr lang="id-ID" sz="11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7945" marR="0">
                        <a:lnSpc>
                          <a:spcPts val="126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s-MY" sz="1100">
                          <a:effectLst/>
                        </a:rPr>
                        <a:t>K.</a:t>
                      </a:r>
                      <a:r>
                        <a:rPr lang="ms-MY" sz="1100" spc="-25">
                          <a:effectLst/>
                        </a:rPr>
                        <a:t> </a:t>
                      </a:r>
                      <a:r>
                        <a:rPr lang="ms-MY" sz="1100">
                          <a:effectLst/>
                        </a:rPr>
                        <a:t>H.</a:t>
                      </a:r>
                      <a:r>
                        <a:rPr lang="ms-MY" sz="1100" spc="-20">
                          <a:effectLst/>
                        </a:rPr>
                        <a:t> </a:t>
                      </a:r>
                      <a:r>
                        <a:rPr lang="ms-MY" sz="1100">
                          <a:effectLst/>
                        </a:rPr>
                        <a:t>Faqih</a:t>
                      </a:r>
                      <a:r>
                        <a:rPr lang="ms-MY" sz="1100" spc="-15">
                          <a:effectLst/>
                        </a:rPr>
                        <a:t> </a:t>
                      </a:r>
                      <a:r>
                        <a:rPr lang="ms-MY" sz="1100">
                          <a:effectLst/>
                        </a:rPr>
                        <a:t>Usman</a:t>
                      </a:r>
                      <a:endParaRPr lang="id-ID" sz="11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92710" algn="r">
                        <a:lnSpc>
                          <a:spcPts val="126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s-MY" sz="1100">
                          <a:effectLst/>
                        </a:rPr>
                        <a:t>1968-1971</a:t>
                      </a:r>
                      <a:endParaRPr lang="id-ID" sz="11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2768488085"/>
                  </a:ext>
                </a:extLst>
              </a:tr>
              <a:tr h="278154">
                <a:tc>
                  <a:txBody>
                    <a:bodyPr/>
                    <a:lstStyle/>
                    <a:p>
                      <a:pPr marL="231775" marR="227330" algn="ctr">
                        <a:lnSpc>
                          <a:spcPts val="126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s-MY" sz="1100">
                          <a:effectLst/>
                        </a:rPr>
                        <a:t>10</a:t>
                      </a:r>
                      <a:endParaRPr lang="id-ID" sz="11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7945" marR="0">
                        <a:lnSpc>
                          <a:spcPts val="126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s-MY" sz="1100">
                          <a:effectLst/>
                        </a:rPr>
                        <a:t>K.</a:t>
                      </a:r>
                      <a:r>
                        <a:rPr lang="ms-MY" sz="1100" spc="10">
                          <a:effectLst/>
                        </a:rPr>
                        <a:t> </a:t>
                      </a:r>
                      <a:r>
                        <a:rPr lang="ms-MY" sz="1100">
                          <a:effectLst/>
                        </a:rPr>
                        <a:t>H. A.</a:t>
                      </a:r>
                      <a:r>
                        <a:rPr lang="ms-MY" sz="1100" spc="10">
                          <a:effectLst/>
                        </a:rPr>
                        <a:t> </a:t>
                      </a:r>
                      <a:r>
                        <a:rPr lang="ms-MY" sz="1100">
                          <a:effectLst/>
                        </a:rPr>
                        <a:t>R.</a:t>
                      </a:r>
                      <a:r>
                        <a:rPr lang="ms-MY" sz="1100" spc="15">
                          <a:effectLst/>
                        </a:rPr>
                        <a:t> </a:t>
                      </a:r>
                      <a:r>
                        <a:rPr lang="ms-MY" sz="1100">
                          <a:effectLst/>
                        </a:rPr>
                        <a:t>Fachruddin</a:t>
                      </a:r>
                      <a:endParaRPr lang="id-ID" sz="11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92710" algn="r">
                        <a:lnSpc>
                          <a:spcPts val="126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s-MY" sz="1100">
                          <a:effectLst/>
                        </a:rPr>
                        <a:t>1971-1990</a:t>
                      </a:r>
                      <a:endParaRPr lang="id-ID" sz="11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3316826701"/>
                  </a:ext>
                </a:extLst>
              </a:tr>
              <a:tr h="278154">
                <a:tc>
                  <a:txBody>
                    <a:bodyPr/>
                    <a:lstStyle/>
                    <a:p>
                      <a:pPr marL="231775" marR="227330" algn="ctr">
                        <a:lnSpc>
                          <a:spcPts val="126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s-MY" sz="1100">
                          <a:effectLst/>
                        </a:rPr>
                        <a:t>11</a:t>
                      </a:r>
                      <a:endParaRPr lang="id-ID" sz="11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7945" marR="0">
                        <a:lnSpc>
                          <a:spcPts val="126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s-MY" sz="1100">
                          <a:effectLst/>
                        </a:rPr>
                        <a:t>K.</a:t>
                      </a:r>
                      <a:r>
                        <a:rPr lang="ms-MY" sz="1100" spc="25">
                          <a:effectLst/>
                        </a:rPr>
                        <a:t> </a:t>
                      </a:r>
                      <a:r>
                        <a:rPr lang="ms-MY" sz="1100">
                          <a:effectLst/>
                        </a:rPr>
                        <a:t>H.</a:t>
                      </a:r>
                      <a:r>
                        <a:rPr lang="ms-MY" sz="1100" spc="15">
                          <a:effectLst/>
                        </a:rPr>
                        <a:t> </a:t>
                      </a:r>
                      <a:r>
                        <a:rPr lang="ms-MY" sz="1100">
                          <a:effectLst/>
                        </a:rPr>
                        <a:t>Ahmad</a:t>
                      </a:r>
                      <a:r>
                        <a:rPr lang="ms-MY" sz="1100" spc="10">
                          <a:effectLst/>
                        </a:rPr>
                        <a:t> </a:t>
                      </a:r>
                      <a:r>
                        <a:rPr lang="ms-MY" sz="1100">
                          <a:effectLst/>
                        </a:rPr>
                        <a:t>Azhar</a:t>
                      </a:r>
                      <a:r>
                        <a:rPr lang="ms-MY" sz="1100" spc="20">
                          <a:effectLst/>
                        </a:rPr>
                        <a:t> </a:t>
                      </a:r>
                      <a:r>
                        <a:rPr lang="ms-MY" sz="1100">
                          <a:effectLst/>
                        </a:rPr>
                        <a:t>Basyir,</a:t>
                      </a:r>
                      <a:r>
                        <a:rPr lang="ms-MY" sz="1100" spc="25">
                          <a:effectLst/>
                        </a:rPr>
                        <a:t> </a:t>
                      </a:r>
                      <a:r>
                        <a:rPr lang="ms-MY" sz="1100">
                          <a:effectLst/>
                        </a:rPr>
                        <a:t>MA.</a:t>
                      </a:r>
                      <a:endParaRPr lang="id-ID" sz="11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92710" algn="r">
                        <a:lnSpc>
                          <a:spcPts val="126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s-MY" sz="1100">
                          <a:effectLst/>
                        </a:rPr>
                        <a:t>1990-1995</a:t>
                      </a:r>
                      <a:endParaRPr lang="id-ID" sz="11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3567596501"/>
                  </a:ext>
                </a:extLst>
              </a:tr>
              <a:tr h="278154">
                <a:tc>
                  <a:txBody>
                    <a:bodyPr/>
                    <a:lstStyle/>
                    <a:p>
                      <a:pPr marL="231775" marR="227330" algn="ctr">
                        <a:lnSpc>
                          <a:spcPts val="126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s-MY" sz="1100">
                          <a:effectLst/>
                        </a:rPr>
                        <a:t>12</a:t>
                      </a:r>
                      <a:endParaRPr lang="id-ID" sz="11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7945" marR="0">
                        <a:lnSpc>
                          <a:spcPts val="126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s-MY" sz="1100">
                          <a:effectLst/>
                        </a:rPr>
                        <a:t>Prof.</a:t>
                      </a:r>
                      <a:r>
                        <a:rPr lang="ms-MY" sz="1100" spc="-30">
                          <a:effectLst/>
                        </a:rPr>
                        <a:t> </a:t>
                      </a:r>
                      <a:r>
                        <a:rPr lang="ms-MY" sz="1100">
                          <a:effectLst/>
                        </a:rPr>
                        <a:t>Dr.</a:t>
                      </a:r>
                      <a:r>
                        <a:rPr lang="ms-MY" sz="1100" spc="-25">
                          <a:effectLst/>
                        </a:rPr>
                        <a:t> </a:t>
                      </a:r>
                      <a:r>
                        <a:rPr lang="ms-MY" sz="1100">
                          <a:effectLst/>
                        </a:rPr>
                        <a:t>H.</a:t>
                      </a:r>
                      <a:r>
                        <a:rPr lang="ms-MY" sz="1100" spc="-30">
                          <a:effectLst/>
                        </a:rPr>
                        <a:t> </a:t>
                      </a:r>
                      <a:r>
                        <a:rPr lang="ms-MY" sz="1100">
                          <a:effectLst/>
                        </a:rPr>
                        <a:t>Amien</a:t>
                      </a:r>
                      <a:r>
                        <a:rPr lang="ms-MY" sz="1100" spc="-20">
                          <a:effectLst/>
                        </a:rPr>
                        <a:t> </a:t>
                      </a:r>
                      <a:r>
                        <a:rPr lang="ms-MY" sz="1100">
                          <a:effectLst/>
                        </a:rPr>
                        <a:t>Rais</a:t>
                      </a:r>
                      <a:endParaRPr lang="id-ID" sz="11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92710" algn="r">
                        <a:lnSpc>
                          <a:spcPts val="126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s-MY" sz="1100">
                          <a:effectLst/>
                        </a:rPr>
                        <a:t>1995-1998</a:t>
                      </a:r>
                      <a:endParaRPr lang="id-ID" sz="11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4133875174"/>
                  </a:ext>
                </a:extLst>
              </a:tr>
              <a:tr h="278154">
                <a:tc>
                  <a:txBody>
                    <a:bodyPr/>
                    <a:lstStyle/>
                    <a:p>
                      <a:pPr marL="231775" marR="227330" algn="ctr">
                        <a:lnSpc>
                          <a:spcPts val="126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s-MY" sz="1100">
                          <a:effectLst/>
                        </a:rPr>
                        <a:t>13</a:t>
                      </a:r>
                      <a:endParaRPr lang="id-ID" sz="11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7945" marR="0">
                        <a:lnSpc>
                          <a:spcPts val="126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s-MY" sz="1100">
                          <a:effectLst/>
                        </a:rPr>
                        <a:t>Prof.</a:t>
                      </a:r>
                      <a:r>
                        <a:rPr lang="ms-MY" sz="1100" spc="10">
                          <a:effectLst/>
                        </a:rPr>
                        <a:t> </a:t>
                      </a:r>
                      <a:r>
                        <a:rPr lang="ms-MY" sz="1100">
                          <a:effectLst/>
                        </a:rPr>
                        <a:t>Dr. H. A.</a:t>
                      </a:r>
                      <a:r>
                        <a:rPr lang="ms-MY" sz="1100" spc="10">
                          <a:effectLst/>
                        </a:rPr>
                        <a:t> </a:t>
                      </a:r>
                      <a:r>
                        <a:rPr lang="ms-MY" sz="1100">
                          <a:effectLst/>
                        </a:rPr>
                        <a:t>Syafi’i Ma’arif</a:t>
                      </a:r>
                      <a:endParaRPr lang="id-ID" sz="11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92710" algn="r">
                        <a:lnSpc>
                          <a:spcPts val="126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s-MY" sz="1100">
                          <a:effectLst/>
                        </a:rPr>
                        <a:t>1999-2005</a:t>
                      </a:r>
                      <a:endParaRPr lang="id-ID" sz="11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3920052150"/>
                  </a:ext>
                </a:extLst>
              </a:tr>
              <a:tr h="280193">
                <a:tc>
                  <a:txBody>
                    <a:bodyPr/>
                    <a:lstStyle/>
                    <a:p>
                      <a:pPr marL="231775" marR="227330" algn="ctr">
                        <a:lnSpc>
                          <a:spcPts val="128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s-MY" sz="1100">
                          <a:effectLst/>
                        </a:rPr>
                        <a:t>14</a:t>
                      </a:r>
                      <a:endParaRPr lang="id-ID" sz="11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7945" marR="0">
                        <a:lnSpc>
                          <a:spcPts val="128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s-MY" sz="1100">
                          <a:effectLst/>
                        </a:rPr>
                        <a:t>Prof.</a:t>
                      </a:r>
                      <a:r>
                        <a:rPr lang="ms-MY" sz="1100" spc="-35">
                          <a:effectLst/>
                        </a:rPr>
                        <a:t> </a:t>
                      </a:r>
                      <a:r>
                        <a:rPr lang="ms-MY" sz="1100">
                          <a:effectLst/>
                        </a:rPr>
                        <a:t>Dr.</a:t>
                      </a:r>
                      <a:r>
                        <a:rPr lang="ms-MY" sz="1100" spc="-40">
                          <a:effectLst/>
                        </a:rPr>
                        <a:t> </a:t>
                      </a:r>
                      <a:r>
                        <a:rPr lang="ms-MY" sz="1100">
                          <a:effectLst/>
                        </a:rPr>
                        <a:t>H.</a:t>
                      </a:r>
                      <a:r>
                        <a:rPr lang="ms-MY" sz="1100" spc="-35">
                          <a:effectLst/>
                        </a:rPr>
                        <a:t> </a:t>
                      </a:r>
                      <a:r>
                        <a:rPr lang="ms-MY" sz="1100">
                          <a:effectLst/>
                        </a:rPr>
                        <a:t>Din</a:t>
                      </a:r>
                      <a:r>
                        <a:rPr lang="ms-MY" sz="1100" spc="-25">
                          <a:effectLst/>
                        </a:rPr>
                        <a:t> </a:t>
                      </a:r>
                      <a:r>
                        <a:rPr lang="ms-MY" sz="1100">
                          <a:effectLst/>
                        </a:rPr>
                        <a:t>Syamsuddin</a:t>
                      </a:r>
                      <a:endParaRPr lang="id-ID" sz="11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92710" algn="r">
                        <a:lnSpc>
                          <a:spcPts val="128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s-MY" sz="1100" dirty="0">
                          <a:effectLst/>
                        </a:rPr>
                        <a:t>2005-2015</a:t>
                      </a:r>
                      <a:endParaRPr lang="id-ID" sz="11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241768743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348932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63EF3C-130E-412F-A245-201B2F59B3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1" y="618309"/>
            <a:ext cx="10131425" cy="5503817"/>
          </a:xfrm>
        </p:spPr>
        <p:txBody>
          <a:bodyPr/>
          <a:lstStyle/>
          <a:p>
            <a:pPr marL="0" marR="69850" lvl="0" indent="0">
              <a:lnSpc>
                <a:spcPct val="90000"/>
              </a:lnSpc>
              <a:spcBef>
                <a:spcPts val="755"/>
              </a:spcBef>
              <a:spcAft>
                <a:spcPts val="0"/>
              </a:spcAft>
              <a:buSzPts val="1100"/>
              <a:buNone/>
              <a:tabLst>
                <a:tab pos="612775" algn="l"/>
                <a:tab pos="1717675" algn="l"/>
                <a:tab pos="2098675" algn="l"/>
                <a:tab pos="2543810" algn="l"/>
                <a:tab pos="3237230" algn="l"/>
                <a:tab pos="4262755" algn="l"/>
              </a:tabLst>
            </a:pPr>
            <a:r>
              <a:rPr lang="ms-MY" sz="2800" b="1" kern="0" spc="0" dirty="0">
                <a:effectLst/>
                <a:latin typeface="Arial" panose="020B0604020202020204" pitchFamily="34" charset="0"/>
                <a:ea typeface="Palatino Linotype" panose="02040502050505030304" pitchFamily="18" charset="0"/>
                <a:cs typeface="Arial" panose="020B0604020202020204" pitchFamily="34" charset="0"/>
              </a:rPr>
              <a:t>E. Perkembangan dan</a:t>
            </a:r>
            <a:r>
              <a:rPr lang="ms-MY" sz="2800" b="1" kern="0" dirty="0">
                <a:latin typeface="Arial" panose="020B0604020202020204" pitchFamily="34" charset="0"/>
                <a:ea typeface="Palatino Linotype" panose="02040502050505030304" pitchFamily="18" charset="0"/>
                <a:cs typeface="Arial" panose="020B0604020202020204" pitchFamily="34" charset="0"/>
              </a:rPr>
              <a:t> </a:t>
            </a:r>
            <a:r>
              <a:rPr lang="ms-MY" sz="2800" b="1" kern="0" spc="0" dirty="0">
                <a:effectLst/>
                <a:latin typeface="Arial" panose="020B0604020202020204" pitchFamily="34" charset="0"/>
                <a:ea typeface="Palatino Linotype" panose="02040502050505030304" pitchFamily="18" charset="0"/>
                <a:cs typeface="Arial" panose="020B0604020202020204" pitchFamily="34" charset="0"/>
              </a:rPr>
              <a:t>Sifat</a:t>
            </a:r>
            <a:r>
              <a:rPr lang="ms-MY" sz="2800" b="1" kern="0" dirty="0">
                <a:latin typeface="Arial" panose="020B0604020202020204" pitchFamily="34" charset="0"/>
                <a:ea typeface="Palatino Linotype" panose="02040502050505030304" pitchFamily="18" charset="0"/>
                <a:cs typeface="Arial" panose="020B0604020202020204" pitchFamily="34" charset="0"/>
              </a:rPr>
              <a:t> </a:t>
            </a:r>
            <a:r>
              <a:rPr lang="ms-MY" sz="2800" b="1" kern="0" spc="0" dirty="0">
                <a:effectLst/>
                <a:latin typeface="Arial" panose="020B0604020202020204" pitchFamily="34" charset="0"/>
                <a:ea typeface="Palatino Linotype" panose="02040502050505030304" pitchFamily="18" charset="0"/>
                <a:cs typeface="Arial" panose="020B0604020202020204" pitchFamily="34" charset="0"/>
              </a:rPr>
              <a:t>Gerakan</a:t>
            </a:r>
            <a:r>
              <a:rPr lang="ms-MY" sz="2800" b="1" kern="0" dirty="0">
                <a:latin typeface="Arial" panose="020B0604020202020204" pitchFamily="34" charset="0"/>
                <a:ea typeface="Palatino Linotype" panose="02040502050505030304" pitchFamily="18" charset="0"/>
                <a:cs typeface="Arial" panose="020B0604020202020204" pitchFamily="34" charset="0"/>
              </a:rPr>
              <a:t> </a:t>
            </a:r>
            <a:r>
              <a:rPr lang="ms-MY" sz="2800" b="1" kern="0" spc="0" dirty="0">
                <a:effectLst/>
                <a:latin typeface="Arial" panose="020B0604020202020204" pitchFamily="34" charset="0"/>
                <a:ea typeface="Palatino Linotype" panose="02040502050505030304" pitchFamily="18" charset="0"/>
                <a:cs typeface="Arial" panose="020B0604020202020204" pitchFamily="34" charset="0"/>
              </a:rPr>
              <a:t>Pembaharuan	di</a:t>
            </a:r>
            <a:r>
              <a:rPr lang="ms-MY" sz="2800" b="1" kern="0" spc="-260" dirty="0">
                <a:effectLst/>
                <a:latin typeface="Arial" panose="020B0604020202020204" pitchFamily="34" charset="0"/>
                <a:ea typeface="Palatino Linotype" panose="02040502050505030304" pitchFamily="18" charset="0"/>
                <a:cs typeface="Arial" panose="020B0604020202020204" pitchFamily="34" charset="0"/>
              </a:rPr>
              <a:t> </a:t>
            </a:r>
            <a:r>
              <a:rPr lang="ms-MY" sz="2800" b="1" kern="0" spc="0" dirty="0">
                <a:effectLst/>
                <a:latin typeface="Arial" panose="020B0604020202020204" pitchFamily="34" charset="0"/>
                <a:ea typeface="Palatino Linotype" panose="02040502050505030304" pitchFamily="18" charset="0"/>
                <a:cs typeface="Arial" panose="020B0604020202020204" pitchFamily="34" charset="0"/>
              </a:rPr>
              <a:t>Indonesia</a:t>
            </a:r>
          </a:p>
          <a:p>
            <a:pPr marL="0" marR="69850" lvl="0" indent="0">
              <a:lnSpc>
                <a:spcPct val="90000"/>
              </a:lnSpc>
              <a:spcBef>
                <a:spcPts val="755"/>
              </a:spcBef>
              <a:spcAft>
                <a:spcPts val="0"/>
              </a:spcAft>
              <a:buSzPts val="1100"/>
              <a:buNone/>
              <a:tabLst>
                <a:tab pos="612775" algn="l"/>
                <a:tab pos="1717675" algn="l"/>
                <a:tab pos="2098675" algn="l"/>
                <a:tab pos="2543810" algn="l"/>
                <a:tab pos="3237230" algn="l"/>
                <a:tab pos="4262755" algn="l"/>
              </a:tabLst>
            </a:pPr>
            <a:endParaRPr lang="id-ID" b="1" kern="0" spc="0" dirty="0">
              <a:effectLst/>
              <a:latin typeface="Arial" panose="020B0604020202020204" pitchFamily="34" charset="0"/>
              <a:ea typeface="Palatino Linotype" panose="02040502050505030304" pitchFamily="18" charset="0"/>
              <a:cs typeface="Arial" panose="020B0604020202020204" pitchFamily="34" charset="0"/>
            </a:endParaRPr>
          </a:p>
          <a:p>
            <a:r>
              <a:rPr lang="ms-MY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Gerakan</a:t>
            </a:r>
            <a:r>
              <a:rPr lang="ms-MY" spc="5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ms-MY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moderen</a:t>
            </a:r>
            <a:r>
              <a:rPr lang="ms-MY" spc="5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ms-MY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Islam</a:t>
            </a:r>
            <a:r>
              <a:rPr lang="ms-MY" spc="5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ms-MY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memiliki</a:t>
            </a:r>
            <a:r>
              <a:rPr lang="ms-MY" spc="5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ms-MY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sifat</a:t>
            </a:r>
            <a:r>
              <a:rPr lang="ms-MY" spc="5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ms-MY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dan  kecenderungan</a:t>
            </a:r>
            <a:r>
              <a:rPr lang="ms-MY" spc="5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ms-MY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yang dibentuk oleh pemimpin organisasi serta lingkungan tempat</a:t>
            </a:r>
            <a:r>
              <a:rPr lang="ms-MY" spc="5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ms-MY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organisasi itu berdiri. Masing-masing organisasi tersebut memiliki</a:t>
            </a:r>
            <a:r>
              <a:rPr lang="ms-MY" spc="5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ms-MY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perkembangan</a:t>
            </a:r>
            <a:r>
              <a:rPr lang="ms-MY" spc="5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ms-MY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dan</a:t>
            </a:r>
            <a:r>
              <a:rPr lang="ms-MY" spc="5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ms-MY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sifatnya</a:t>
            </a:r>
            <a:r>
              <a:rPr lang="ms-MY" spc="5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ms-MY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sendiri-sendiri.</a:t>
            </a:r>
            <a:r>
              <a:rPr lang="ms-MY" spc="5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ms-MY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Sebagian</a:t>
            </a:r>
            <a:r>
              <a:rPr lang="ms-MY" spc="5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ms-MY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organisasi</a:t>
            </a:r>
            <a:r>
              <a:rPr lang="ms-MY" spc="5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ms-MY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bersifat</a:t>
            </a:r>
            <a:r>
              <a:rPr lang="ms-MY" spc="5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ms-MY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non</a:t>
            </a:r>
            <a:r>
              <a:rPr lang="ms-MY" spc="5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ms-MY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kooperatif,</a:t>
            </a:r>
            <a:r>
              <a:rPr lang="ms-MY" spc="5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ms-MY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seperti</a:t>
            </a:r>
            <a:r>
              <a:rPr lang="ms-MY" spc="5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ms-MY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Sarekat</a:t>
            </a:r>
            <a:r>
              <a:rPr lang="ms-MY" spc="5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ms-MY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Islam</a:t>
            </a:r>
            <a:r>
              <a:rPr lang="ms-MY" spc="5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ms-MY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dan</a:t>
            </a:r>
            <a:r>
              <a:rPr lang="ms-MY" spc="5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ms-MY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Persatuan</a:t>
            </a:r>
            <a:r>
              <a:rPr lang="ms-MY" spc="5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ms-MY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Muslimin</a:t>
            </a:r>
            <a:r>
              <a:rPr lang="ms-MY" spc="5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ms-MY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Indonesia.</a:t>
            </a:r>
            <a:r>
              <a:rPr lang="ms-MY" spc="5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ms-MY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Ada</a:t>
            </a:r>
            <a:r>
              <a:rPr lang="ms-MY" spc="5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ms-MY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juga</a:t>
            </a:r>
            <a:r>
              <a:rPr lang="ms-MY" spc="5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ms-MY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organisasi</a:t>
            </a:r>
            <a:r>
              <a:rPr lang="ms-MY" spc="5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ms-MY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yang</a:t>
            </a:r>
            <a:r>
              <a:rPr lang="ms-MY" spc="5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ms-MY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bersifat</a:t>
            </a:r>
            <a:r>
              <a:rPr lang="ms-MY" spc="5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ms-MY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kooperatif</a:t>
            </a:r>
            <a:r>
              <a:rPr lang="ms-MY" spc="5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ms-MY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seperti</a:t>
            </a:r>
            <a:r>
              <a:rPr lang="ms-MY" spc="5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ms-MY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Partai</a:t>
            </a:r>
            <a:r>
              <a:rPr lang="ms-MY" spc="5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ms-MY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Islam</a:t>
            </a:r>
            <a:r>
              <a:rPr lang="ms-MY" spc="5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ms-MY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Indonesia.</a:t>
            </a:r>
            <a:r>
              <a:rPr lang="ms-MY" sz="1800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Sebagian</a:t>
            </a:r>
            <a:r>
              <a:rPr lang="ms-MY" sz="1800" spc="5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ms-MY" sz="1800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lainnya</a:t>
            </a:r>
            <a:r>
              <a:rPr lang="ms-MY" sz="1800" spc="5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ms-MY" sz="1800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ada</a:t>
            </a:r>
            <a:r>
              <a:rPr lang="ms-MY" sz="1800" spc="5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ms-MY" sz="1800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yang</a:t>
            </a:r>
            <a:r>
              <a:rPr lang="ms-MY" sz="1800" spc="5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ms-MY" sz="1800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pro</a:t>
            </a:r>
            <a:r>
              <a:rPr lang="ms-MY" sz="1800" spc="5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ms-MY" sz="1800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golongan kebangsaan seperti Partai Muslimin Indonesia dan yang</a:t>
            </a:r>
            <a:r>
              <a:rPr lang="ms-MY" sz="1800" spc="5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ms-MY" sz="1800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anti golongan kebangsaan</a:t>
            </a:r>
            <a:r>
              <a:rPr lang="ms-MY" sz="1800" spc="5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ms-MY" sz="1800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seperti Partai persatuan Islam ada lagi</a:t>
            </a:r>
            <a:r>
              <a:rPr lang="ms-MY" sz="1800" spc="5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ms-MY" sz="1800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organisasi yang bersifat toleran seperti Muhammadiyah dan bahkan</a:t>
            </a:r>
            <a:r>
              <a:rPr lang="ms-MY" sz="1800" spc="5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ms-MY" sz="1800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ada</a:t>
            </a:r>
            <a:r>
              <a:rPr lang="ms-MY" sz="1800" spc="5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ms-MY" sz="1800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yang</a:t>
            </a:r>
            <a:r>
              <a:rPr lang="ms-MY" sz="1800" spc="5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ms-MY" sz="1800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radikal</a:t>
            </a:r>
            <a:r>
              <a:rPr lang="ms-MY" sz="1800" spc="5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ms-MY" sz="1800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seperti</a:t>
            </a:r>
            <a:r>
              <a:rPr lang="ms-MY" sz="1800" spc="5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ms-MY" sz="1800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Persatuan</a:t>
            </a:r>
            <a:r>
              <a:rPr lang="ms-MY" sz="1800" spc="5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ms-MY" sz="1800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Islam.</a:t>
            </a:r>
            <a:r>
              <a:rPr lang="ms-MY" sz="1800" spc="5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ms-MY" sz="1800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Organisasi-organisasi</a:t>
            </a:r>
            <a:r>
              <a:rPr lang="ms-MY" sz="1800" spc="5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ms-MY" sz="1800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tersebut berjuang dan memperlihatkan gerakan-gerakannya menuju</a:t>
            </a:r>
            <a:r>
              <a:rPr lang="ms-MY" sz="1800" spc="5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ms-MY" sz="1800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perjuangan pembaharuan Islam pra kemerdekaan RI</a:t>
            </a:r>
            <a:endParaRPr lang="id-ID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071853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15ADA0DE-2571-49F7-8757-DFF6999CEDE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92777" y="1036320"/>
            <a:ext cx="10167348" cy="4754879"/>
          </a:xfrm>
        </p:spPr>
        <p:txBody>
          <a:bodyPr>
            <a:normAutofit/>
          </a:bodyPr>
          <a:lstStyle/>
          <a:p>
            <a:pPr algn="ctr"/>
            <a:endParaRPr lang="en-US" sz="6600" dirty="0">
              <a:latin typeface="Arial Black" panose="020B0A040201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6600" dirty="0" err="1">
                <a:latin typeface="Arial Black" panose="020B0A04020102020204" pitchFamily="34" charset="0"/>
                <a:cs typeface="Arial" panose="020B0604020202020204" pitchFamily="34" charset="0"/>
              </a:rPr>
              <a:t>Terima</a:t>
            </a:r>
            <a:r>
              <a:rPr lang="en-US" sz="6600" dirty="0">
                <a:latin typeface="Arial Black" panose="020B0A04020102020204" pitchFamily="34" charset="0"/>
                <a:cs typeface="Arial" panose="020B0604020202020204" pitchFamily="34" charset="0"/>
              </a:rPr>
              <a:t> </a:t>
            </a:r>
            <a:r>
              <a:rPr lang="en-US" sz="6600" dirty="0" err="1">
                <a:latin typeface="Arial Black" panose="020B0A04020102020204" pitchFamily="34" charset="0"/>
                <a:cs typeface="Arial" panose="020B0604020202020204" pitchFamily="34" charset="0"/>
              </a:rPr>
              <a:t>kasih</a:t>
            </a:r>
            <a:endParaRPr lang="id-ID" sz="6600" dirty="0"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5834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D87EB0BD-2E1F-4D8C-81F3-77F0476C306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35184" y="587229"/>
            <a:ext cx="9132815" cy="4603459"/>
          </a:xfrm>
        </p:spPr>
        <p:txBody>
          <a:bodyPr/>
          <a:lstStyle/>
          <a:p>
            <a:pPr marR="0" lvl="0" algn="l">
              <a:lnSpc>
                <a:spcPts val="1465"/>
              </a:lnSpc>
              <a:spcBef>
                <a:spcPts val="1095"/>
              </a:spcBef>
              <a:spcAft>
                <a:spcPts val="0"/>
              </a:spcAft>
              <a:buSzPts val="1100"/>
              <a:tabLst>
                <a:tab pos="342900" algn="l"/>
              </a:tabLst>
            </a:pPr>
            <a:endParaRPr lang="id-ID" sz="2800" b="1" kern="0" spc="0" dirty="0">
              <a:effectLst/>
              <a:latin typeface="Arial" panose="020B0604020202020204" pitchFamily="34" charset="0"/>
              <a:ea typeface="Palatino Linotype" panose="02040502050505030304" pitchFamily="18" charset="0"/>
              <a:cs typeface="Arial" panose="020B0604020202020204" pitchFamily="34" charset="0"/>
            </a:endParaRPr>
          </a:p>
          <a:p>
            <a:pPr marL="71120" marR="70485" indent="359410" algn="just">
              <a:lnSpc>
                <a:spcPct val="105000"/>
              </a:lnSpc>
              <a:spcBef>
                <a:spcPts val="0"/>
              </a:spcBef>
              <a:spcAft>
                <a:spcPts val="0"/>
              </a:spcAft>
            </a:pPr>
            <a:endParaRPr lang="ms-MY" sz="2800" dirty="0">
              <a:effectLst/>
              <a:latin typeface="Arial" panose="020B0604020202020204" pitchFamily="34" charset="0"/>
              <a:ea typeface="Cambria" panose="02040503050406030204" pitchFamily="18" charset="0"/>
              <a:cs typeface="Arial" panose="020B0604020202020204" pitchFamily="34" charset="0"/>
            </a:endParaRPr>
          </a:p>
          <a:p>
            <a:pPr marL="71120" marR="70485" indent="359410" algn="just">
              <a:lnSpc>
                <a:spcPct val="105000"/>
              </a:lnSpc>
              <a:spcBef>
                <a:spcPts val="0"/>
              </a:spcBef>
              <a:spcAft>
                <a:spcPts val="0"/>
              </a:spcAft>
            </a:pPr>
            <a:r>
              <a:rPr lang="ms-MY" sz="2800" dirty="0"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A. Pendahuluan</a:t>
            </a:r>
          </a:p>
          <a:p>
            <a:pPr marL="71120" marR="70485" indent="359410" algn="just">
              <a:lnSpc>
                <a:spcPct val="105000"/>
              </a:lnSpc>
              <a:spcBef>
                <a:spcPts val="0"/>
              </a:spcBef>
              <a:spcAft>
                <a:spcPts val="0"/>
              </a:spcAft>
            </a:pPr>
            <a:endParaRPr lang="ms-MY" dirty="0">
              <a:latin typeface="Arial" panose="020B0604020202020204" pitchFamily="34" charset="0"/>
              <a:ea typeface="Cambria" panose="02040503050406030204" pitchFamily="18" charset="0"/>
              <a:cs typeface="Arial" panose="020B0604020202020204" pitchFamily="34" charset="0"/>
            </a:endParaRPr>
          </a:p>
          <a:p>
            <a:pPr marL="71120" marR="70485" indent="359410" algn="just">
              <a:lnSpc>
                <a:spcPct val="105000"/>
              </a:lnSpc>
              <a:spcBef>
                <a:spcPts val="0"/>
              </a:spcBef>
              <a:spcAft>
                <a:spcPts val="0"/>
              </a:spcAft>
            </a:pPr>
            <a:r>
              <a:rPr lang="ms-MY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Dalam era kebangkitan Islam di Indonesia telah lahir beberapa</a:t>
            </a:r>
            <a:r>
              <a:rPr lang="ms-MY" spc="5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ms-MY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organisasi</a:t>
            </a:r>
            <a:r>
              <a:rPr lang="ms-MY" spc="5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ms-MY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pergerakan</a:t>
            </a:r>
            <a:r>
              <a:rPr lang="ms-MY" spc="5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ms-MY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Islam.</a:t>
            </a:r>
            <a:r>
              <a:rPr lang="ms-MY" spc="5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ms-MY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Lahirnya</a:t>
            </a:r>
            <a:r>
              <a:rPr lang="ms-MY" spc="5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ms-MY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Organisasi-organisasi</a:t>
            </a:r>
            <a:r>
              <a:rPr lang="ms-MY" spc="-240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ms-MY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Pergerakan</a:t>
            </a:r>
            <a:r>
              <a:rPr lang="ms-MY" spc="-35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ms-MY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tersebut</a:t>
            </a:r>
            <a:r>
              <a:rPr lang="ms-MY" spc="-35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ms-MY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ada</a:t>
            </a:r>
            <a:r>
              <a:rPr lang="ms-MY" spc="-35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ms-MY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yang</a:t>
            </a:r>
            <a:r>
              <a:rPr lang="ms-MY" spc="-35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ms-MY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bersifat</a:t>
            </a:r>
            <a:r>
              <a:rPr lang="ms-MY" spc="-35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ms-MY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netral</a:t>
            </a:r>
            <a:r>
              <a:rPr lang="ms-MY" spc="-30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ms-MY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seperti</a:t>
            </a:r>
            <a:r>
              <a:rPr lang="ms-MY" spc="-35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ms-MY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Muhammadiyah,</a:t>
            </a:r>
            <a:r>
              <a:rPr lang="ms-MY" spc="-240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ms-MY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Al-Irsyad,</a:t>
            </a:r>
            <a:r>
              <a:rPr lang="ms-MY" spc="5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ms-MY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Persatuan</a:t>
            </a:r>
            <a:r>
              <a:rPr lang="ms-MY" spc="5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ms-MY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Islam.</a:t>
            </a:r>
            <a:r>
              <a:rPr lang="ms-MY" spc="5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ms-MY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Adapula</a:t>
            </a:r>
            <a:r>
              <a:rPr lang="ms-MY" spc="5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ms-MY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yang</a:t>
            </a:r>
            <a:r>
              <a:rPr lang="ms-MY" spc="5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ms-MY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berpegang</a:t>
            </a:r>
            <a:r>
              <a:rPr lang="ms-MY" spc="5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ms-MY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teguh</a:t>
            </a:r>
            <a:r>
              <a:rPr lang="ms-MY" spc="5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ms-MY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pada</a:t>
            </a:r>
            <a:r>
              <a:rPr lang="ms-MY" spc="5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ms-MY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mazhab seperti Nahdatul Ulama, Persatuan Tarbiyah Islamiyah dan</a:t>
            </a:r>
            <a:r>
              <a:rPr lang="ms-MY" spc="5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ms-MY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Al</a:t>
            </a:r>
            <a:r>
              <a:rPr lang="ms-MY" spc="20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ms-MY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Wasliyah.</a:t>
            </a:r>
            <a:endParaRPr lang="id-ID" dirty="0">
              <a:effectLst/>
              <a:latin typeface="Arial" panose="020B0604020202020204" pitchFamily="34" charset="0"/>
              <a:ea typeface="Cambria" panose="02040503050406030204" pitchFamily="18" charset="0"/>
              <a:cs typeface="Arial" panose="020B0604020202020204" pitchFamily="34" charset="0"/>
            </a:endParaRPr>
          </a:p>
          <a:p>
            <a:endParaRPr lang="id-ID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9858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32C59273-C32C-4BAB-A435-DFA2974D91D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620785"/>
            <a:ext cx="9144000" cy="4637015"/>
          </a:xfrm>
        </p:spPr>
        <p:txBody>
          <a:bodyPr/>
          <a:lstStyle/>
          <a:p>
            <a:pPr algn="l"/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Latar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belakang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71120" algn="l">
              <a:lnSpc>
                <a:spcPct val="105000"/>
              </a:lnSpc>
              <a:spcBef>
                <a:spcPts val="0"/>
              </a:spcBef>
              <a:spcAft>
                <a:spcPts val="0"/>
              </a:spcAft>
            </a:pPr>
            <a:r>
              <a:rPr lang="ms-MY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K.H.Ahmad</a:t>
            </a:r>
            <a:r>
              <a:rPr lang="ms-MY" spc="5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ms-MY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Dahlan</a:t>
            </a:r>
            <a:r>
              <a:rPr lang="ms-MY" spc="5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ms-MY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lahir</a:t>
            </a:r>
            <a:r>
              <a:rPr lang="ms-MY" spc="5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ms-MY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di</a:t>
            </a:r>
            <a:r>
              <a:rPr lang="ms-MY" spc="5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ms-MY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Kauman.</a:t>
            </a:r>
            <a:r>
              <a:rPr lang="ms-MY" spc="5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ms-MY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Yogyakarta</a:t>
            </a:r>
            <a:r>
              <a:rPr lang="ms-MY" spc="5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ms-MY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pada</a:t>
            </a:r>
            <a:r>
              <a:rPr lang="ms-MY" spc="5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ms-MY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tahun</a:t>
            </a:r>
            <a:r>
              <a:rPr lang="ms-MY" spc="-240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ms-MY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1868 M. Meninggal pada tahun 1923 di makamkan di Karangkajen</a:t>
            </a:r>
            <a:r>
              <a:rPr lang="ms-MY" spc="5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ms-MY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Yogyakarta.</a:t>
            </a:r>
            <a:endParaRPr lang="id-ID" dirty="0">
              <a:effectLst/>
              <a:latin typeface="Arial" panose="020B0604020202020204" pitchFamily="34" charset="0"/>
              <a:ea typeface="Cambria" panose="02040503050406030204" pitchFamily="18" charset="0"/>
              <a:cs typeface="Arial" panose="020B0604020202020204" pitchFamily="34" charset="0"/>
            </a:endParaRPr>
          </a:p>
          <a:p>
            <a:pPr algn="l"/>
            <a:r>
              <a:rPr lang="ms-MY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Penggerak</a:t>
            </a:r>
            <a:r>
              <a:rPr lang="ms-MY" spc="5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ms-MY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kebangkitan</a:t>
            </a:r>
            <a:r>
              <a:rPr lang="ms-MY" spc="5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ms-MY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Islam</a:t>
            </a:r>
            <a:r>
              <a:rPr lang="ms-MY" spc="5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ms-MY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di</a:t>
            </a:r>
            <a:r>
              <a:rPr lang="ms-MY" spc="5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ms-MY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Jawa</a:t>
            </a:r>
            <a:r>
              <a:rPr lang="ms-MY" spc="5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ms-MY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yang</a:t>
            </a:r>
            <a:r>
              <a:rPr lang="ms-MY" spc="5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ms-MY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pertama</a:t>
            </a:r>
            <a:r>
              <a:rPr lang="ms-MY" spc="5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ms-MY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–tama</a:t>
            </a:r>
            <a:r>
              <a:rPr lang="ms-MY" spc="5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ms-MY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adalah</a:t>
            </a:r>
            <a:r>
              <a:rPr lang="ms-MY" spc="5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ms-MY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perkumpulan</a:t>
            </a:r>
            <a:r>
              <a:rPr lang="ms-MY" spc="5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ms-MY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Jamiat</a:t>
            </a:r>
            <a:r>
              <a:rPr lang="ms-MY" spc="5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ms-MY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Khair</a:t>
            </a:r>
            <a:r>
              <a:rPr lang="ms-MY" spc="5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ms-MY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yang</a:t>
            </a:r>
            <a:r>
              <a:rPr lang="ms-MY" spc="5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ms-MY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berdiri  di  Jakarta  pada</a:t>
            </a:r>
            <a:r>
              <a:rPr lang="ms-MY" spc="5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ms-MY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tahun</a:t>
            </a:r>
            <a:r>
              <a:rPr lang="ms-MY" spc="5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ms-MY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1905.</a:t>
            </a:r>
            <a:r>
              <a:rPr lang="ms-MY" spc="5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ms-MY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Dari</a:t>
            </a:r>
            <a:r>
              <a:rPr lang="ms-MY" spc="5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ms-MY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perkumpulan</a:t>
            </a:r>
            <a:r>
              <a:rPr lang="ms-MY" spc="5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ms-MY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inilah</a:t>
            </a:r>
            <a:r>
              <a:rPr lang="ms-MY" spc="5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ms-MY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tokoh-tokoh</a:t>
            </a:r>
            <a:r>
              <a:rPr lang="ms-MY" spc="5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ms-MY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baru</a:t>
            </a:r>
            <a:r>
              <a:rPr lang="ms-MY" spc="5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ms-MY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Islam</a:t>
            </a:r>
            <a:r>
              <a:rPr lang="ms-MY" spc="5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ms-MY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bermunculan</a:t>
            </a:r>
            <a:r>
              <a:rPr lang="ms-MY" spc="5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ms-MY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dan</a:t>
            </a:r>
            <a:r>
              <a:rPr lang="ms-MY" spc="5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ms-MY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mendirikan</a:t>
            </a:r>
            <a:r>
              <a:rPr lang="ms-MY" spc="5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ms-MY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berbagai</a:t>
            </a:r>
            <a:r>
              <a:rPr lang="ms-MY" spc="5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ms-MY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perkumpulan</a:t>
            </a:r>
            <a:r>
              <a:rPr lang="ms-MY" spc="5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ms-MY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misalnya,</a:t>
            </a:r>
            <a:r>
              <a:rPr lang="ms-MY" spc="5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ms-MY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Persyarikatan</a:t>
            </a:r>
            <a:r>
              <a:rPr lang="ms-MY" spc="5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ms-MY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Ulama,</a:t>
            </a:r>
            <a:r>
              <a:rPr lang="ms-MY" spc="5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ms-MY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di</a:t>
            </a:r>
            <a:r>
              <a:rPr lang="ms-MY" spc="5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ms-MY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Majalengka</a:t>
            </a:r>
            <a:r>
              <a:rPr lang="ms-MY" spc="5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ms-MY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tahun</a:t>
            </a:r>
            <a:r>
              <a:rPr lang="ms-MY" spc="5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ms-MY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1911,</a:t>
            </a:r>
            <a:r>
              <a:rPr lang="ms-MY" spc="5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ms-MY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Organisasi</a:t>
            </a:r>
            <a:r>
              <a:rPr lang="ms-MY" spc="-240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ms-MY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Muhammadiyah didirikan di Yogyakarta pada tanggal 18 November</a:t>
            </a:r>
            <a:r>
              <a:rPr lang="ms-MY" spc="5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ms-MY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1912.</a:t>
            </a:r>
            <a:endParaRPr lang="id-ID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09542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AB9DE707-D65E-43FA-8DA5-664AC1107E2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9760" y="766763"/>
            <a:ext cx="4310743" cy="5024437"/>
          </a:xfrm>
        </p:spPr>
      </p:pic>
    </p:spTree>
    <p:extLst>
      <p:ext uri="{BB962C8B-B14F-4D97-AF65-F5344CB8AC3E}">
        <p14:creationId xmlns:p14="http://schemas.microsoft.com/office/powerpoint/2010/main" val="17971957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0C072C-EE0E-4BCE-8FFA-EAA0E67942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29174"/>
            <a:ext cx="10515600" cy="5547789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B.</a:t>
            </a:r>
            <a:r>
              <a:rPr lang="ms-MY" sz="2800" b="1" kern="0" spc="0" dirty="0">
                <a:effectLst/>
                <a:latin typeface="Arial" panose="020B0604020202020204" pitchFamily="34" charset="0"/>
                <a:ea typeface="Palatino Linotype" panose="02040502050505030304" pitchFamily="18" charset="0"/>
                <a:cs typeface="Arial" panose="020B0604020202020204" pitchFamily="34" charset="0"/>
              </a:rPr>
              <a:t> </a:t>
            </a:r>
            <a:r>
              <a:rPr lang="ms-MY" sz="2800" kern="0" spc="0" dirty="0">
                <a:effectLst/>
                <a:latin typeface="Arial" panose="020B0604020202020204" pitchFamily="34" charset="0"/>
                <a:ea typeface="Palatino Linotype" panose="02040502050505030304" pitchFamily="18" charset="0"/>
                <a:cs typeface="Arial" panose="020B0604020202020204" pitchFamily="34" charset="0"/>
              </a:rPr>
              <a:t>Riwayat</a:t>
            </a:r>
            <a:r>
              <a:rPr lang="ms-MY" sz="2800" kern="0" spc="460" dirty="0">
                <a:effectLst/>
                <a:latin typeface="Arial" panose="020B0604020202020204" pitchFamily="34" charset="0"/>
                <a:ea typeface="Palatino Linotype" panose="02040502050505030304" pitchFamily="18" charset="0"/>
                <a:cs typeface="Arial" panose="020B0604020202020204" pitchFamily="34" charset="0"/>
              </a:rPr>
              <a:t> </a:t>
            </a:r>
            <a:r>
              <a:rPr lang="ms-MY" sz="2800" kern="0" spc="0" dirty="0">
                <a:effectLst/>
                <a:latin typeface="Arial" panose="020B0604020202020204" pitchFamily="34" charset="0"/>
                <a:ea typeface="Palatino Linotype" panose="02040502050505030304" pitchFamily="18" charset="0"/>
                <a:cs typeface="Arial" panose="020B0604020202020204" pitchFamily="34" charset="0"/>
              </a:rPr>
              <a:t>hidup</a:t>
            </a:r>
            <a:r>
              <a:rPr lang="ms-MY" sz="2800" kern="0" spc="450" dirty="0">
                <a:effectLst/>
                <a:latin typeface="Arial" panose="020B0604020202020204" pitchFamily="34" charset="0"/>
                <a:ea typeface="Palatino Linotype" panose="02040502050505030304" pitchFamily="18" charset="0"/>
                <a:cs typeface="Arial" panose="020B0604020202020204" pitchFamily="34" charset="0"/>
              </a:rPr>
              <a:t> </a:t>
            </a:r>
            <a:r>
              <a:rPr lang="ms-MY" sz="2800" kern="0" spc="0" dirty="0">
                <a:effectLst/>
                <a:latin typeface="Arial" panose="020B0604020202020204" pitchFamily="34" charset="0"/>
                <a:ea typeface="Palatino Linotype" panose="02040502050505030304" pitchFamily="18" charset="0"/>
                <a:cs typeface="Arial" panose="020B0604020202020204" pitchFamily="34" charset="0"/>
              </a:rPr>
              <a:t>K.H.Ahmad</a:t>
            </a:r>
            <a:r>
              <a:rPr lang="ms-MY" sz="2800" kern="0" spc="450" dirty="0">
                <a:effectLst/>
                <a:latin typeface="Arial" panose="020B0604020202020204" pitchFamily="34" charset="0"/>
                <a:ea typeface="Palatino Linotype" panose="02040502050505030304" pitchFamily="18" charset="0"/>
                <a:cs typeface="Arial" panose="020B0604020202020204" pitchFamily="34" charset="0"/>
              </a:rPr>
              <a:t> </a:t>
            </a:r>
            <a:r>
              <a:rPr lang="ms-MY" sz="2800" kern="0" spc="0" dirty="0">
                <a:effectLst/>
                <a:latin typeface="Arial" panose="020B0604020202020204" pitchFamily="34" charset="0"/>
                <a:ea typeface="Palatino Linotype" panose="02040502050505030304" pitchFamily="18" charset="0"/>
                <a:cs typeface="Arial" panose="020B0604020202020204" pitchFamily="34" charset="0"/>
              </a:rPr>
              <a:t>Dahlan </a:t>
            </a:r>
            <a:r>
              <a:rPr lang="ms-MY" sz="2800" kern="0" spc="-260" dirty="0">
                <a:effectLst/>
                <a:latin typeface="Arial" panose="020B0604020202020204" pitchFamily="34" charset="0"/>
                <a:ea typeface="Palatino Linotype" panose="02040502050505030304" pitchFamily="18" charset="0"/>
                <a:cs typeface="Arial" panose="020B0604020202020204" pitchFamily="34" charset="0"/>
              </a:rPr>
              <a:t> </a:t>
            </a:r>
            <a:r>
              <a:rPr lang="ms-MY" sz="2800" kern="0" spc="0" dirty="0">
                <a:effectLst/>
                <a:latin typeface="Arial" panose="020B0604020202020204" pitchFamily="34" charset="0"/>
                <a:ea typeface="Palatino Linotype" panose="02040502050505030304" pitchFamily="18" charset="0"/>
                <a:cs typeface="Arial" panose="020B0604020202020204" pitchFamily="34" charset="0"/>
              </a:rPr>
              <a:t>selaku</a:t>
            </a:r>
            <a:r>
              <a:rPr lang="ms-MY" sz="2800" kern="0" spc="-10" dirty="0">
                <a:effectLst/>
                <a:latin typeface="Arial" panose="020B0604020202020204" pitchFamily="34" charset="0"/>
                <a:ea typeface="Palatino Linotype" panose="02040502050505030304" pitchFamily="18" charset="0"/>
                <a:cs typeface="Arial" panose="020B0604020202020204" pitchFamily="34" charset="0"/>
              </a:rPr>
              <a:t> </a:t>
            </a:r>
            <a:r>
              <a:rPr lang="ms-MY" sz="2800" kern="0" spc="0" dirty="0">
                <a:effectLst/>
                <a:latin typeface="Arial" panose="020B0604020202020204" pitchFamily="34" charset="0"/>
                <a:ea typeface="Palatino Linotype" panose="02040502050505030304" pitchFamily="18" charset="0"/>
                <a:cs typeface="Arial" panose="020B0604020202020204" pitchFamily="34" charset="0"/>
              </a:rPr>
              <a:t>pendiri</a:t>
            </a:r>
            <a:r>
              <a:rPr lang="ms-MY" sz="2800" kern="0" spc="5" dirty="0">
                <a:effectLst/>
                <a:latin typeface="Arial" panose="020B0604020202020204" pitchFamily="34" charset="0"/>
                <a:ea typeface="Palatino Linotype" panose="02040502050505030304" pitchFamily="18" charset="0"/>
                <a:cs typeface="Arial" panose="020B0604020202020204" pitchFamily="34" charset="0"/>
              </a:rPr>
              <a:t> </a:t>
            </a:r>
            <a:r>
              <a:rPr lang="ms-MY" sz="2800" kern="0" spc="0" dirty="0">
                <a:effectLst/>
                <a:latin typeface="Arial" panose="020B0604020202020204" pitchFamily="34" charset="0"/>
                <a:ea typeface="Palatino Linotype" panose="02040502050505030304" pitchFamily="18" charset="0"/>
                <a:cs typeface="Arial" panose="020B0604020202020204" pitchFamily="34" charset="0"/>
              </a:rPr>
              <a:t>Muhammadiyah.</a:t>
            </a:r>
          </a:p>
          <a:p>
            <a:pPr marL="0" indent="0">
              <a:buNone/>
            </a:pPr>
            <a:r>
              <a:rPr lang="ms-MY" sz="2400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        K.H.</a:t>
            </a:r>
            <a:r>
              <a:rPr lang="ms-MY" sz="2400" spc="5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ms-MY" sz="2400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Ahmad</a:t>
            </a:r>
            <a:r>
              <a:rPr lang="ms-MY" sz="2400" spc="5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ms-MY" sz="2400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Dahlan</a:t>
            </a:r>
            <a:r>
              <a:rPr lang="ms-MY" sz="2400" spc="5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ms-MY" sz="2400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Lahir</a:t>
            </a:r>
            <a:r>
              <a:rPr lang="ms-MY" sz="2400" spc="5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ms-MY" sz="2400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di</a:t>
            </a:r>
            <a:r>
              <a:rPr lang="ms-MY" sz="2400" spc="5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ms-MY" sz="2400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Kauman</a:t>
            </a:r>
            <a:r>
              <a:rPr lang="ms-MY" sz="2400" spc="5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ms-MY" sz="2400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Yogyakarta</a:t>
            </a:r>
            <a:r>
              <a:rPr lang="ms-MY" sz="2400" spc="5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ms-MY" sz="2400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(1285</a:t>
            </a:r>
            <a:r>
              <a:rPr lang="ms-MY" sz="2400" spc="5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ms-MY" sz="2400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H</a:t>
            </a:r>
            <a:r>
              <a:rPr lang="ms-MY" sz="2400" spc="5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ms-MY" sz="2400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bertepatan 1868 M) – dan wafat pada tanggal 23 Februari 1923 (55</a:t>
            </a:r>
            <a:r>
              <a:rPr lang="ms-MY" sz="2400" spc="5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ms-MY" sz="2400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th)</a:t>
            </a:r>
            <a:r>
              <a:rPr lang="ms-MY" sz="2400" spc="155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ms-MY" sz="2400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dan</a:t>
            </a:r>
            <a:r>
              <a:rPr lang="ms-MY" sz="2400" spc="160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ms-MY" sz="2400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dimakamkan</a:t>
            </a:r>
            <a:r>
              <a:rPr lang="ms-MY" sz="2400" spc="155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ms-MY" sz="2400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di</a:t>
            </a:r>
            <a:r>
              <a:rPr lang="ms-MY" sz="2400" spc="145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ms-MY" sz="2400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Karangkajen,</a:t>
            </a:r>
            <a:r>
              <a:rPr lang="ms-MY" sz="2400" spc="155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ms-MY" sz="2400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Yogyakarta.</a:t>
            </a:r>
            <a:r>
              <a:rPr lang="ms-MY" sz="2400" spc="150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ms-MY" sz="2400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Oleh</a:t>
            </a:r>
            <a:r>
              <a:rPr lang="ms-MY" sz="2400" spc="150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ms-MY" sz="2400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Pemerintah</a:t>
            </a:r>
            <a:r>
              <a:rPr lang="ms-MY" sz="2400" spc="-240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ms-MY" sz="2400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RI</a:t>
            </a:r>
            <a:r>
              <a:rPr lang="ms-MY" sz="2400" spc="5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ms-MY" sz="2400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diangkat</a:t>
            </a:r>
            <a:r>
              <a:rPr lang="ms-MY" sz="2400" spc="5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ms-MY" sz="2400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jadi</a:t>
            </a:r>
            <a:r>
              <a:rPr lang="ms-MY" sz="2400" spc="5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ms-MY" sz="2400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Pahlawan</a:t>
            </a:r>
            <a:r>
              <a:rPr lang="ms-MY" sz="2400" spc="5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ms-MY" sz="2400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Kemerdekaan</a:t>
            </a:r>
            <a:r>
              <a:rPr lang="ms-MY" sz="2400" spc="5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ms-MY" sz="2400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Indonesia</a:t>
            </a:r>
            <a:r>
              <a:rPr lang="ms-MY" sz="2400" spc="5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ms-MY" sz="2400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dengan</a:t>
            </a:r>
            <a:r>
              <a:rPr lang="ms-MY" sz="2400" spc="5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ms-MY" sz="2400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SK.</a:t>
            </a:r>
            <a:r>
              <a:rPr lang="ms-MY" sz="2400" spc="5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ms-MY" sz="2400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Nomor</a:t>
            </a:r>
            <a:r>
              <a:rPr lang="ms-MY" sz="2400" spc="5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ms-MY" sz="2400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657</a:t>
            </a:r>
            <a:r>
              <a:rPr lang="ms-MY" sz="2400" spc="10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ms-MY" sz="2400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tahun</a:t>
            </a:r>
            <a:r>
              <a:rPr lang="ms-MY" sz="2400" spc="10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ms-MY" sz="2400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1961.</a:t>
            </a:r>
          </a:p>
          <a:p>
            <a:pPr marL="0" indent="0">
              <a:buNone/>
            </a:pPr>
            <a:endParaRPr lang="ms-MY" sz="2400" dirty="0">
              <a:effectLst/>
              <a:latin typeface="Arial" panose="020B0604020202020204" pitchFamily="34" charset="0"/>
              <a:ea typeface="Cambria" panose="02040503050406030204" pitchFamily="18" charset="0"/>
              <a:cs typeface="Arial" panose="020B0604020202020204" pitchFamily="34" charset="0"/>
            </a:endParaRPr>
          </a:p>
          <a:p>
            <a:pPr marL="71120" marR="71755" algn="just">
              <a:lnSpc>
                <a:spcPct val="105000"/>
              </a:lnSpc>
              <a:spcBef>
                <a:spcPts val="0"/>
              </a:spcBef>
              <a:spcAft>
                <a:spcPts val="0"/>
              </a:spcAft>
            </a:pPr>
            <a:r>
              <a:rPr lang="ms-MY" sz="2400" b="1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Silsilah dari K.H.Ahmad Dahlan </a:t>
            </a:r>
            <a:endParaRPr lang="id-ID" sz="2400" dirty="0">
              <a:effectLst/>
              <a:latin typeface="Arial" panose="020B0604020202020204" pitchFamily="34" charset="0"/>
              <a:ea typeface="Cambria" panose="02040503050406030204" pitchFamily="18" charset="0"/>
              <a:cs typeface="Arial" panose="020B0604020202020204" pitchFamily="34" charset="0"/>
            </a:endParaRPr>
          </a:p>
          <a:p>
            <a:pPr marL="0" marR="71755" indent="0" algn="just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id-ID" sz="2400" dirty="0">
              <a:effectLst/>
              <a:latin typeface="Arial" panose="020B0604020202020204" pitchFamily="34" charset="0"/>
              <a:ea typeface="Cambria" panose="02040503050406030204" pitchFamily="18" charset="0"/>
              <a:cs typeface="Arial" panose="020B0604020202020204" pitchFamily="34" charset="0"/>
            </a:endParaRPr>
          </a:p>
          <a:p>
            <a:pPr marL="0" marR="71755" indent="0" algn="just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ms-MY" sz="2400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      K.H.Ahmad</a:t>
            </a:r>
            <a:r>
              <a:rPr lang="ms-MY" sz="2400" spc="215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ms-MY" sz="2400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Dahlan</a:t>
            </a:r>
            <a:r>
              <a:rPr lang="ms-MY" sz="2400" spc="215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ms-MY" sz="2400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bin</a:t>
            </a:r>
            <a:r>
              <a:rPr lang="ms-MY" sz="2400" spc="215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ms-MY" sz="2400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K.H.Abubakar</a:t>
            </a:r>
            <a:r>
              <a:rPr lang="ms-MY" sz="2400" spc="220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ms-MY" sz="2400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bin</a:t>
            </a:r>
            <a:r>
              <a:rPr lang="ms-MY" sz="2400" spc="210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ms-MY" sz="2400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K.H.</a:t>
            </a:r>
            <a:r>
              <a:rPr lang="ms-MY" sz="2400" spc="225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ms-MY" sz="2400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Muhammad</a:t>
            </a:r>
            <a:endParaRPr lang="id-ID" sz="2400" dirty="0">
              <a:effectLst/>
              <a:latin typeface="Arial" panose="020B0604020202020204" pitchFamily="34" charset="0"/>
              <a:ea typeface="Cambria" panose="02040503050406030204" pitchFamily="18" charset="0"/>
              <a:cs typeface="Arial" panose="020B0604020202020204" pitchFamily="34" charset="0"/>
            </a:endParaRPr>
          </a:p>
          <a:p>
            <a:pPr marL="0" marR="69215" indent="0" algn="just">
              <a:lnSpc>
                <a:spcPct val="105000"/>
              </a:lnSpc>
              <a:spcBef>
                <a:spcPts val="15"/>
              </a:spcBef>
              <a:spcAft>
                <a:spcPts val="0"/>
              </a:spcAft>
              <a:buNone/>
            </a:pPr>
            <a:r>
              <a:rPr lang="ms-MY" sz="2400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Sulaiman</a:t>
            </a:r>
            <a:r>
              <a:rPr lang="ms-MY" sz="2400" spc="5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ms-MY" sz="2400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bin</a:t>
            </a:r>
            <a:r>
              <a:rPr lang="ms-MY" sz="2400" spc="5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ms-MY" sz="2400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Kyai</a:t>
            </a:r>
            <a:r>
              <a:rPr lang="ms-MY" sz="2400" spc="5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ms-MY" sz="2400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Muthodho</a:t>
            </a:r>
            <a:r>
              <a:rPr lang="ms-MY" sz="2400" spc="5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ms-MY" sz="2400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bin</a:t>
            </a:r>
            <a:r>
              <a:rPr lang="ms-MY" sz="2400" spc="5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ms-MY" sz="2400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Kyai</a:t>
            </a:r>
            <a:r>
              <a:rPr lang="ms-MY" sz="2400" spc="5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ms-MY" sz="2400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Teyas</a:t>
            </a:r>
            <a:r>
              <a:rPr lang="ms-MY" sz="2400" spc="5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ms-MY" sz="2400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bin</a:t>
            </a:r>
            <a:r>
              <a:rPr lang="ms-MY" sz="2400" spc="5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ms-MY" sz="2400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Demang</a:t>
            </a:r>
            <a:r>
              <a:rPr lang="ms-MY" sz="2400" spc="5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ms-MY" sz="2400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Jurang</a:t>
            </a:r>
            <a:r>
              <a:rPr lang="ms-MY" sz="2400" spc="5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ms-MY" sz="2400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Kapindo ke-2 bin Demang Jurang Sapisan ke-1 bin Maulana (Kiageng</a:t>
            </a:r>
            <a:r>
              <a:rPr lang="ms-MY" sz="2400" spc="5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ms-MY" sz="2400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Gresik</a:t>
            </a:r>
            <a:r>
              <a:rPr lang="ms-MY" sz="2400" spc="5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ms-MY" sz="2400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yang</a:t>
            </a:r>
            <a:r>
              <a:rPr lang="ms-MY" sz="2400" spc="5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ms-MY" sz="2400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makamnya</a:t>
            </a:r>
            <a:r>
              <a:rPr lang="ms-MY" sz="2400" spc="5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ms-MY" sz="2400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di</a:t>
            </a:r>
            <a:r>
              <a:rPr lang="ms-MY" sz="2400" spc="5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ms-MY" sz="2400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Jati</a:t>
            </a:r>
            <a:r>
              <a:rPr lang="ms-MY" sz="2400" spc="5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ms-MY" sz="2400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Anom,</a:t>
            </a:r>
            <a:r>
              <a:rPr lang="ms-MY" sz="2400" spc="5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ms-MY" sz="2400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Klaten,</a:t>
            </a:r>
            <a:r>
              <a:rPr lang="ms-MY" sz="2400" spc="5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ms-MY" sz="2400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Jawa</a:t>
            </a:r>
            <a:r>
              <a:rPr lang="ms-MY" sz="2400" spc="5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ms-MY" sz="2400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Tengah)</a:t>
            </a:r>
            <a:r>
              <a:rPr lang="ms-MY" sz="2400" spc="5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ms-MY" sz="2400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bin</a:t>
            </a:r>
            <a:r>
              <a:rPr lang="ms-MY" sz="2400" spc="5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ms-MY" sz="2400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Maulana Fadhlullah (Sunan Prapen bin Maulana Ainul Yaqin (Sunan</a:t>
            </a:r>
            <a:r>
              <a:rPr lang="ms-MY" sz="2400" spc="5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ms-MY" sz="2400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Giri) bin Maulana Ishak dan seterusnya hingga Saidina Husin, cucu</a:t>
            </a:r>
            <a:r>
              <a:rPr lang="ms-MY" sz="2400" spc="5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ms-MY" sz="2400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Rasulullah</a:t>
            </a:r>
            <a:r>
              <a:rPr lang="ms-MY" sz="2400" spc="15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ms-MY" sz="2400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SAW.</a:t>
            </a:r>
            <a:endParaRPr lang="id-ID" sz="2400" dirty="0">
              <a:effectLst/>
              <a:latin typeface="Arial" panose="020B0604020202020204" pitchFamily="34" charset="0"/>
              <a:ea typeface="Cambria" panose="02040503050406030204" pitchFamily="18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17793947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31DE6C-27EF-481E-95B8-C27990820A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47956"/>
            <a:ext cx="10515600" cy="5229007"/>
          </a:xfrm>
        </p:spPr>
        <p:txBody>
          <a:bodyPr/>
          <a:lstStyle/>
          <a:p>
            <a:pPr marL="0" marR="0" indent="0" algn="l">
              <a:spcBef>
                <a:spcPts val="10"/>
              </a:spcBef>
              <a:spcAft>
                <a:spcPts val="0"/>
              </a:spcAft>
              <a:buNone/>
            </a:pPr>
            <a:r>
              <a:rPr lang="ms-MY" b="1" kern="0" spc="0" dirty="0">
                <a:latin typeface="Cambria" panose="02040503050406030204" pitchFamily="18" charset="0"/>
                <a:ea typeface="Cambria" panose="02040503050406030204" pitchFamily="18" charset="0"/>
                <a:cs typeface="Palatino Linotype" panose="02040502050505030304" pitchFamily="18" charset="0"/>
              </a:rPr>
              <a:t> </a:t>
            </a:r>
            <a:r>
              <a:rPr lang="ms-MY" b="1" kern="0" spc="0" dirty="0"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C. </a:t>
            </a:r>
            <a:r>
              <a:rPr lang="ms-MY" sz="2400" b="1" kern="0" spc="0" dirty="0">
                <a:effectLst/>
                <a:latin typeface="Arial" panose="020B0604020202020204" pitchFamily="34" charset="0"/>
                <a:ea typeface="Palatino Linotype" panose="02040502050505030304" pitchFamily="18" charset="0"/>
                <a:cs typeface="Arial" panose="020B0604020202020204" pitchFamily="34" charset="0"/>
              </a:rPr>
              <a:t>Berdirinya</a:t>
            </a:r>
            <a:r>
              <a:rPr lang="ms-MY" sz="2400" b="1" kern="0" spc="90" dirty="0">
                <a:effectLst/>
                <a:latin typeface="Arial" panose="020B0604020202020204" pitchFamily="34" charset="0"/>
                <a:ea typeface="Palatino Linotype" panose="02040502050505030304" pitchFamily="18" charset="0"/>
                <a:cs typeface="Arial" panose="020B0604020202020204" pitchFamily="34" charset="0"/>
              </a:rPr>
              <a:t> </a:t>
            </a:r>
            <a:r>
              <a:rPr lang="ms-MY" sz="2400" b="1" kern="0" spc="0" dirty="0">
                <a:effectLst/>
                <a:latin typeface="Arial" panose="020B0604020202020204" pitchFamily="34" charset="0"/>
                <a:ea typeface="Palatino Linotype" panose="02040502050505030304" pitchFamily="18" charset="0"/>
                <a:cs typeface="Arial" panose="020B0604020202020204" pitchFamily="34" charset="0"/>
              </a:rPr>
              <a:t>Organisasi</a:t>
            </a:r>
            <a:r>
              <a:rPr lang="ms-MY" sz="2400" b="1" kern="0" spc="80" dirty="0">
                <a:effectLst/>
                <a:latin typeface="Arial" panose="020B0604020202020204" pitchFamily="34" charset="0"/>
                <a:ea typeface="Palatino Linotype" panose="02040502050505030304" pitchFamily="18" charset="0"/>
                <a:cs typeface="Arial" panose="020B0604020202020204" pitchFamily="34" charset="0"/>
              </a:rPr>
              <a:t> </a:t>
            </a:r>
            <a:r>
              <a:rPr lang="ms-MY" sz="2400" b="1" kern="0" spc="0" dirty="0">
                <a:effectLst/>
                <a:latin typeface="Arial" panose="020B0604020202020204" pitchFamily="34" charset="0"/>
                <a:ea typeface="Palatino Linotype" panose="02040502050505030304" pitchFamily="18" charset="0"/>
                <a:cs typeface="Arial" panose="020B0604020202020204" pitchFamily="34" charset="0"/>
              </a:rPr>
              <a:t>Muhammadiyah</a:t>
            </a:r>
            <a:r>
              <a:rPr lang="ms-MY" sz="2400" b="1" kern="0" spc="75" dirty="0">
                <a:effectLst/>
                <a:latin typeface="Arial" panose="020B0604020202020204" pitchFamily="34" charset="0"/>
                <a:ea typeface="Palatino Linotype" panose="02040502050505030304" pitchFamily="18" charset="0"/>
                <a:cs typeface="Arial" panose="020B0604020202020204" pitchFamily="34" charset="0"/>
              </a:rPr>
              <a:t> </a:t>
            </a:r>
            <a:r>
              <a:rPr lang="ms-MY" sz="2400" b="1" kern="0" spc="0" dirty="0">
                <a:effectLst/>
                <a:latin typeface="Arial" panose="020B0604020202020204" pitchFamily="34" charset="0"/>
                <a:ea typeface="Palatino Linotype" panose="02040502050505030304" pitchFamily="18" charset="0"/>
                <a:cs typeface="Arial" panose="020B0604020202020204" pitchFamily="34" charset="0"/>
              </a:rPr>
              <a:t>18</a:t>
            </a:r>
            <a:r>
              <a:rPr lang="ms-MY" sz="2400" b="1" kern="0" spc="90" dirty="0">
                <a:effectLst/>
                <a:latin typeface="Arial" panose="020B0604020202020204" pitchFamily="34" charset="0"/>
                <a:ea typeface="Palatino Linotype" panose="02040502050505030304" pitchFamily="18" charset="0"/>
                <a:cs typeface="Arial" panose="020B0604020202020204" pitchFamily="34" charset="0"/>
              </a:rPr>
              <a:t> </a:t>
            </a:r>
            <a:r>
              <a:rPr lang="ms-MY" sz="2400" b="1" kern="0" spc="0" dirty="0">
                <a:effectLst/>
                <a:latin typeface="Arial" panose="020B0604020202020204" pitchFamily="34" charset="0"/>
                <a:ea typeface="Palatino Linotype" panose="02040502050505030304" pitchFamily="18" charset="0"/>
                <a:cs typeface="Arial" panose="020B0604020202020204" pitchFamily="34" charset="0"/>
              </a:rPr>
              <a:t>Nopember</a:t>
            </a:r>
            <a:r>
              <a:rPr lang="ms-MY" sz="2400" b="1" kern="0" spc="90" dirty="0">
                <a:effectLst/>
                <a:latin typeface="Arial" panose="020B0604020202020204" pitchFamily="34" charset="0"/>
                <a:ea typeface="Palatino Linotype" panose="02040502050505030304" pitchFamily="18" charset="0"/>
                <a:cs typeface="Arial" panose="020B0604020202020204" pitchFamily="34" charset="0"/>
              </a:rPr>
              <a:t> </a:t>
            </a:r>
            <a:r>
              <a:rPr lang="ms-MY" sz="2400" b="1" kern="0" spc="0" dirty="0">
                <a:effectLst/>
                <a:latin typeface="Arial" panose="020B0604020202020204" pitchFamily="34" charset="0"/>
                <a:ea typeface="Palatino Linotype" panose="02040502050505030304" pitchFamily="18" charset="0"/>
                <a:cs typeface="Arial" panose="020B0604020202020204" pitchFamily="34" charset="0"/>
              </a:rPr>
              <a:t>1912</a:t>
            </a:r>
            <a:r>
              <a:rPr lang="ms-MY" sz="2400" b="1" kern="0" spc="90" dirty="0">
                <a:effectLst/>
                <a:latin typeface="Arial" panose="020B0604020202020204" pitchFamily="34" charset="0"/>
                <a:ea typeface="Palatino Linotype" panose="02040502050505030304" pitchFamily="18" charset="0"/>
                <a:cs typeface="Arial" panose="020B0604020202020204" pitchFamily="34" charset="0"/>
              </a:rPr>
              <a:t> </a:t>
            </a:r>
            <a:r>
              <a:rPr lang="ms-MY" sz="2400" b="1" kern="0" spc="0" dirty="0">
                <a:effectLst/>
                <a:latin typeface="Arial" panose="020B0604020202020204" pitchFamily="34" charset="0"/>
                <a:ea typeface="Palatino Linotype" panose="02040502050505030304" pitchFamily="18" charset="0"/>
                <a:cs typeface="Arial" panose="020B0604020202020204" pitchFamily="34" charset="0"/>
              </a:rPr>
              <a:t>M</a:t>
            </a:r>
            <a:r>
              <a:rPr lang="ms-MY" sz="2400" b="1" kern="0" spc="75" dirty="0">
                <a:effectLst/>
                <a:latin typeface="Arial" panose="020B0604020202020204" pitchFamily="34" charset="0"/>
                <a:ea typeface="Palatino Linotype" panose="02040502050505030304" pitchFamily="18" charset="0"/>
                <a:cs typeface="Arial" panose="020B0604020202020204" pitchFamily="34" charset="0"/>
              </a:rPr>
              <a:t> </a:t>
            </a:r>
            <a:r>
              <a:rPr lang="ms-MY" sz="2400" b="1" kern="0" spc="0" dirty="0">
                <a:effectLst/>
                <a:latin typeface="Arial" panose="020B0604020202020204" pitchFamily="34" charset="0"/>
                <a:ea typeface="Palatino Linotype" panose="02040502050505030304" pitchFamily="18" charset="0"/>
                <a:cs typeface="Arial" panose="020B0604020202020204" pitchFamily="34" charset="0"/>
              </a:rPr>
              <a:t>/</a:t>
            </a:r>
            <a:r>
              <a:rPr lang="ms-MY" sz="2400" b="1" kern="0" spc="-260" dirty="0">
                <a:effectLst/>
                <a:latin typeface="Arial" panose="020B0604020202020204" pitchFamily="34" charset="0"/>
                <a:ea typeface="Palatino Linotype" panose="02040502050505030304" pitchFamily="18" charset="0"/>
                <a:cs typeface="Arial" panose="020B0604020202020204" pitchFamily="34" charset="0"/>
              </a:rPr>
              <a:t> </a:t>
            </a:r>
            <a:r>
              <a:rPr lang="ms-MY" sz="2400" b="1" kern="0" spc="0" dirty="0">
                <a:effectLst/>
                <a:latin typeface="Arial" panose="020B0604020202020204" pitchFamily="34" charset="0"/>
                <a:ea typeface="Palatino Linotype" panose="02040502050505030304" pitchFamily="18" charset="0"/>
                <a:cs typeface="Arial" panose="020B0604020202020204" pitchFamily="34" charset="0"/>
              </a:rPr>
              <a:t>8 Dzulhijah</a:t>
            </a:r>
            <a:r>
              <a:rPr lang="ms-MY" sz="2400" b="1" kern="0" spc="-5" dirty="0">
                <a:effectLst/>
                <a:latin typeface="Arial" panose="020B0604020202020204" pitchFamily="34" charset="0"/>
                <a:ea typeface="Palatino Linotype" panose="02040502050505030304" pitchFamily="18" charset="0"/>
                <a:cs typeface="Arial" panose="020B0604020202020204" pitchFamily="34" charset="0"/>
              </a:rPr>
              <a:t> </a:t>
            </a:r>
            <a:r>
              <a:rPr lang="ms-MY" sz="2400" b="1" kern="0" spc="0" dirty="0">
                <a:effectLst/>
                <a:latin typeface="Arial" panose="020B0604020202020204" pitchFamily="34" charset="0"/>
                <a:ea typeface="Palatino Linotype" panose="02040502050505030304" pitchFamily="18" charset="0"/>
                <a:cs typeface="Arial" panose="020B0604020202020204" pitchFamily="34" charset="0"/>
              </a:rPr>
              <a:t>1330</a:t>
            </a:r>
            <a:r>
              <a:rPr lang="ms-MY" sz="2400" b="1" kern="0" spc="-15" dirty="0">
                <a:effectLst/>
                <a:latin typeface="Arial" panose="020B0604020202020204" pitchFamily="34" charset="0"/>
                <a:ea typeface="Palatino Linotype" panose="02040502050505030304" pitchFamily="18" charset="0"/>
                <a:cs typeface="Arial" panose="020B0604020202020204" pitchFamily="34" charset="0"/>
              </a:rPr>
              <a:t> </a:t>
            </a:r>
            <a:r>
              <a:rPr lang="ms-MY" sz="2400" b="1" kern="0" spc="0" dirty="0">
                <a:effectLst/>
                <a:latin typeface="Arial" panose="020B0604020202020204" pitchFamily="34" charset="0"/>
                <a:ea typeface="Palatino Linotype" panose="02040502050505030304" pitchFamily="18" charset="0"/>
                <a:cs typeface="Arial" panose="020B0604020202020204" pitchFamily="34" charset="0"/>
              </a:rPr>
              <a:t>H</a:t>
            </a:r>
          </a:p>
          <a:p>
            <a:pPr marL="0" marR="0" indent="0" algn="l">
              <a:spcBef>
                <a:spcPts val="10"/>
              </a:spcBef>
              <a:spcAft>
                <a:spcPts val="0"/>
              </a:spcAft>
              <a:buNone/>
            </a:pPr>
            <a:endParaRPr lang="id-ID" sz="2400" b="1" kern="0" spc="0" dirty="0">
              <a:effectLst/>
              <a:latin typeface="Arial" panose="020B0604020202020204" pitchFamily="34" charset="0"/>
              <a:ea typeface="Palatino Linotype" panose="02040502050505030304" pitchFamily="18" charset="0"/>
              <a:cs typeface="Arial" panose="020B0604020202020204" pitchFamily="34" charset="0"/>
            </a:endParaRPr>
          </a:p>
          <a:p>
            <a:pPr marL="71120" marR="70485" indent="457200" algn="just">
              <a:lnSpc>
                <a:spcPct val="105000"/>
              </a:lnSpc>
              <a:spcBef>
                <a:spcPts val="5"/>
              </a:spcBef>
              <a:spcAft>
                <a:spcPts val="0"/>
              </a:spcAft>
            </a:pPr>
            <a:r>
              <a:rPr lang="ms-MY" sz="2400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Awalnya</a:t>
            </a:r>
            <a:r>
              <a:rPr lang="ms-MY" sz="2400" spc="5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ms-MY" sz="2400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dapat</a:t>
            </a:r>
            <a:r>
              <a:rPr lang="ms-MY" sz="2400" spc="5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ms-MY" sz="2400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perlawanan</a:t>
            </a:r>
            <a:r>
              <a:rPr lang="ms-MY" sz="2400" spc="5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ms-MY" sz="2400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dari</a:t>
            </a:r>
            <a:r>
              <a:rPr lang="ms-MY" sz="2400" spc="5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ms-MY" sz="2400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keluarga</a:t>
            </a:r>
            <a:r>
              <a:rPr lang="ms-MY" sz="2400" spc="5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ms-MY" sz="2400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atau</a:t>
            </a:r>
            <a:r>
              <a:rPr lang="ms-MY" sz="2400" spc="5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ms-MY" sz="2400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masyarakat</a:t>
            </a:r>
            <a:r>
              <a:rPr lang="ms-MY" sz="2400" spc="-240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ms-MY" sz="2400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sekitar, berbagai fitnah, tuduhan, hasutan, bertubi-tubi. Hasutannya</a:t>
            </a:r>
            <a:r>
              <a:rPr lang="ms-MY" sz="2400" spc="5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ms-MY" sz="2400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antara</a:t>
            </a:r>
            <a:r>
              <a:rPr lang="ms-MY" sz="2400" spc="15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ms-MY" sz="2400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lain</a:t>
            </a:r>
            <a:r>
              <a:rPr lang="ms-MY" sz="2400" spc="20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ms-MY" sz="2400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:</a:t>
            </a:r>
            <a:endParaRPr lang="id-ID" sz="2400" dirty="0">
              <a:effectLst/>
              <a:latin typeface="Arial" panose="020B0604020202020204" pitchFamily="34" charset="0"/>
              <a:ea typeface="Cambria" panose="02040503050406030204" pitchFamily="18" charset="0"/>
              <a:cs typeface="Arial" panose="020B0604020202020204" pitchFamily="34" charset="0"/>
            </a:endParaRPr>
          </a:p>
          <a:p>
            <a:pPr marL="742950" marR="0" lvl="1" indent="-285750" algn="l">
              <a:spcBef>
                <a:spcPts val="5"/>
              </a:spcBef>
              <a:spcAft>
                <a:spcPts val="0"/>
              </a:spcAft>
              <a:buSzPts val="1100"/>
              <a:buFont typeface="Cambria" panose="02040503050406030204" pitchFamily="18" charset="0"/>
              <a:buAutoNum type="arabicPeriod"/>
              <a:tabLst>
                <a:tab pos="702945" algn="l"/>
              </a:tabLst>
            </a:pPr>
            <a:r>
              <a:rPr lang="ms-MY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Mendirikan</a:t>
            </a:r>
            <a:r>
              <a:rPr lang="ms-MY" spc="15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ms-MY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agama</a:t>
            </a:r>
            <a:r>
              <a:rPr lang="ms-MY" spc="10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ms-MY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baru</a:t>
            </a:r>
            <a:r>
              <a:rPr lang="ms-MY" spc="5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ms-MY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yang</a:t>
            </a:r>
            <a:r>
              <a:rPr lang="ms-MY" spc="10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ms-MY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menyalahi</a:t>
            </a:r>
            <a:r>
              <a:rPr lang="ms-MY" spc="10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ms-MY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agama</a:t>
            </a:r>
            <a:r>
              <a:rPr lang="ms-MY" spc="10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ms-MY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Islam</a:t>
            </a:r>
            <a:endParaRPr lang="id-ID" dirty="0">
              <a:effectLst/>
              <a:latin typeface="Arial" panose="020B0604020202020204" pitchFamily="34" charset="0"/>
              <a:ea typeface="Cambria" panose="02040503050406030204" pitchFamily="18" charset="0"/>
              <a:cs typeface="Arial" panose="020B0604020202020204" pitchFamily="34" charset="0"/>
            </a:endParaRPr>
          </a:p>
          <a:p>
            <a:pPr marL="742950" marR="0" lvl="1" indent="-285750" algn="l">
              <a:spcBef>
                <a:spcPts val="75"/>
              </a:spcBef>
              <a:spcAft>
                <a:spcPts val="0"/>
              </a:spcAft>
              <a:buSzPts val="1100"/>
              <a:buFont typeface="Cambria" panose="02040503050406030204" pitchFamily="18" charset="0"/>
              <a:buAutoNum type="arabicPeriod"/>
              <a:tabLst>
                <a:tab pos="702945" algn="l"/>
              </a:tabLst>
            </a:pPr>
            <a:r>
              <a:rPr lang="ms-MY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Kyai</a:t>
            </a:r>
            <a:r>
              <a:rPr lang="ms-MY" spc="-20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ms-MY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Palsu</a:t>
            </a:r>
            <a:r>
              <a:rPr lang="ms-MY" spc="-15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ms-MY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karena</a:t>
            </a:r>
            <a:r>
              <a:rPr lang="ms-MY" spc="-15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ms-MY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meniru</a:t>
            </a:r>
            <a:r>
              <a:rPr lang="ms-MY" spc="-15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ms-MY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orang</a:t>
            </a:r>
            <a:r>
              <a:rPr lang="ms-MY" spc="-15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ms-MY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Belanda</a:t>
            </a:r>
            <a:r>
              <a:rPr lang="ms-MY" spc="-10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ms-MY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yang</a:t>
            </a:r>
            <a:r>
              <a:rPr lang="ms-MY" spc="-15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ms-MY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Kristen</a:t>
            </a:r>
            <a:endParaRPr lang="id-ID" dirty="0">
              <a:effectLst/>
              <a:latin typeface="Arial" panose="020B0604020202020204" pitchFamily="34" charset="0"/>
              <a:ea typeface="Cambria" panose="02040503050406030204" pitchFamily="18" charset="0"/>
              <a:cs typeface="Arial" panose="020B0604020202020204" pitchFamily="34" charset="0"/>
            </a:endParaRPr>
          </a:p>
          <a:p>
            <a:pPr marL="742950" marR="0" lvl="1" indent="-285750" algn="l">
              <a:spcBef>
                <a:spcPts val="70"/>
              </a:spcBef>
              <a:spcAft>
                <a:spcPts val="0"/>
              </a:spcAft>
              <a:buSzPts val="1100"/>
              <a:buFont typeface="Cambria" panose="02040503050406030204" pitchFamily="18" charset="0"/>
              <a:buAutoNum type="arabicPeriod"/>
              <a:tabLst>
                <a:tab pos="702310" algn="l"/>
              </a:tabLst>
            </a:pPr>
            <a:r>
              <a:rPr lang="ms-MY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Harus</a:t>
            </a:r>
            <a:r>
              <a:rPr lang="ms-MY" spc="5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ms-MY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di</a:t>
            </a:r>
            <a:r>
              <a:rPr lang="ms-MY" spc="15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ms-MY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bunuh</a:t>
            </a:r>
            <a:r>
              <a:rPr lang="ms-MY" spc="10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ms-MY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karena</a:t>
            </a:r>
            <a:r>
              <a:rPr lang="ms-MY" spc="10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ms-MY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kafir</a:t>
            </a:r>
            <a:endParaRPr lang="id-ID" dirty="0">
              <a:effectLst/>
              <a:latin typeface="Arial" panose="020B0604020202020204" pitchFamily="34" charset="0"/>
              <a:ea typeface="Cambria" panose="02040503050406030204" pitchFamily="18" charset="0"/>
              <a:cs typeface="Arial" panose="020B0604020202020204" pitchFamily="34" charset="0"/>
            </a:endParaRPr>
          </a:p>
          <a:p>
            <a:pPr marL="71120" marR="0" indent="394335" algn="l">
              <a:lnSpc>
                <a:spcPct val="105000"/>
              </a:lnSpc>
              <a:spcBef>
                <a:spcPts val="75"/>
              </a:spcBef>
              <a:spcAft>
                <a:spcPts val="0"/>
              </a:spcAft>
            </a:pPr>
            <a:r>
              <a:rPr lang="ms-MY" sz="2400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Gagasan</a:t>
            </a:r>
            <a:r>
              <a:rPr lang="ms-MY" sz="2400" spc="35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ms-MY" sz="2400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–</a:t>
            </a:r>
            <a:r>
              <a:rPr lang="ms-MY" sz="2400" spc="30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ms-MY" sz="2400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gagasan</a:t>
            </a:r>
            <a:r>
              <a:rPr lang="ms-MY" sz="2400" spc="50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ms-MY" sz="2400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atau</a:t>
            </a:r>
            <a:r>
              <a:rPr lang="ms-MY" sz="2400" spc="35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ms-MY" sz="2400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ide</a:t>
            </a:r>
            <a:r>
              <a:rPr lang="ms-MY" sz="2400" spc="40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ms-MY" sz="2400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–</a:t>
            </a:r>
            <a:r>
              <a:rPr lang="ms-MY" sz="2400" spc="30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ms-MY" sz="2400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ide</a:t>
            </a:r>
            <a:r>
              <a:rPr lang="ms-MY" sz="2400" spc="30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ms-MY" sz="2400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yang</a:t>
            </a:r>
            <a:r>
              <a:rPr lang="ms-MY" sz="2400" spc="30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ms-MY" sz="2400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disebarkan</a:t>
            </a:r>
            <a:r>
              <a:rPr lang="ms-MY" sz="2400" spc="50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ms-MY" sz="2400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dengan</a:t>
            </a:r>
            <a:r>
              <a:rPr lang="ms-MY" sz="2400" spc="-240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ms-MY" sz="2400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mengadakan tabligh</a:t>
            </a:r>
            <a:r>
              <a:rPr lang="ms-MY" sz="2400" spc="5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ms-MY" sz="2400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ke</a:t>
            </a:r>
            <a:r>
              <a:rPr lang="ms-MY" sz="2400" spc="-10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ms-MY" sz="2400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berbagai kota</a:t>
            </a:r>
            <a:r>
              <a:rPr lang="ms-MY" sz="2400" spc="-10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ms-MY" sz="2400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sambil</a:t>
            </a:r>
            <a:r>
              <a:rPr lang="ms-MY" sz="2400" spc="5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ms-MY" sz="2400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berdagang</a:t>
            </a:r>
            <a:r>
              <a:rPr lang="ms-MY" sz="2400" spc="-5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ms-MY" sz="2400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batik. </a:t>
            </a:r>
            <a:endParaRPr lang="id-ID" sz="2400" dirty="0">
              <a:effectLst/>
              <a:latin typeface="Arial" panose="020B0604020202020204" pitchFamily="34" charset="0"/>
              <a:ea typeface="Cambria" panose="02040503050406030204" pitchFamily="18" charset="0"/>
              <a:cs typeface="Arial" panose="020B0604020202020204" pitchFamily="34" charset="0"/>
            </a:endParaRPr>
          </a:p>
          <a:p>
            <a:pPr marL="71120" marR="70485" indent="359410" algn="just">
              <a:lnSpc>
                <a:spcPct val="105000"/>
              </a:lnSpc>
              <a:spcBef>
                <a:spcPts val="5"/>
              </a:spcBef>
              <a:spcAft>
                <a:spcPts val="0"/>
              </a:spcAft>
            </a:pPr>
            <a:r>
              <a:rPr lang="ms-MY" sz="2400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Organisasi</a:t>
            </a:r>
            <a:r>
              <a:rPr lang="ms-MY" sz="2400" spc="5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ms-MY" sz="2400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Muhammadiyah</a:t>
            </a:r>
            <a:r>
              <a:rPr lang="ms-MY" sz="2400" spc="5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ms-MY" sz="2400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di</a:t>
            </a:r>
            <a:r>
              <a:rPr lang="ms-MY" sz="2400" spc="5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ms-MY" sz="2400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dirikan</a:t>
            </a:r>
            <a:r>
              <a:rPr lang="ms-MY" sz="2400" spc="5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ms-MY" sz="2400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dengan</a:t>
            </a:r>
            <a:r>
              <a:rPr lang="ms-MY" sz="2400" spc="5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ms-MY" sz="2400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tujuan</a:t>
            </a:r>
            <a:r>
              <a:rPr lang="ms-MY" sz="2400" spc="5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ms-MY" sz="2400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menyebarkan</a:t>
            </a:r>
            <a:r>
              <a:rPr lang="ms-MY" sz="2400" spc="5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ms-MY" sz="2400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pengajaran</a:t>
            </a:r>
            <a:r>
              <a:rPr lang="ms-MY" sz="2400" spc="5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ms-MY" sz="2400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Kanjeng</a:t>
            </a:r>
            <a:r>
              <a:rPr lang="ms-MY" sz="2400" spc="5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ms-MY" sz="2400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Nabi</a:t>
            </a:r>
            <a:r>
              <a:rPr lang="ms-MY" sz="2400" spc="5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ms-MY" sz="2400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Muhammad</a:t>
            </a:r>
            <a:r>
              <a:rPr lang="ms-MY" sz="2400" spc="5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ms-MY" sz="2400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SAW</a:t>
            </a:r>
            <a:r>
              <a:rPr lang="ms-MY" sz="2400" spc="5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ms-MY" sz="2400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kepada</a:t>
            </a:r>
            <a:r>
              <a:rPr lang="ms-MY" sz="2400" spc="5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ms-MY" sz="2400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penduduk</a:t>
            </a:r>
            <a:r>
              <a:rPr lang="ms-MY" sz="2400" spc="5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ms-MY" sz="2400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bumi</a:t>
            </a:r>
            <a:r>
              <a:rPr lang="ms-MY" sz="2400" spc="5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ms-MY" sz="2400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putera</a:t>
            </a:r>
            <a:r>
              <a:rPr lang="ms-MY" sz="2400" spc="5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ms-MY" sz="2400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dan</a:t>
            </a:r>
            <a:r>
              <a:rPr lang="ms-MY" sz="2400" spc="5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ms-MY" sz="2400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memajukan</a:t>
            </a:r>
            <a:r>
              <a:rPr lang="ms-MY" sz="2400" spc="5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ms-MY" sz="2400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hal</a:t>
            </a:r>
            <a:r>
              <a:rPr lang="ms-MY" sz="2400" spc="5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ms-MY" sz="2400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agama</a:t>
            </a:r>
            <a:r>
              <a:rPr lang="ms-MY" sz="2400" spc="5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ms-MY" sz="2400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Islam</a:t>
            </a:r>
            <a:r>
              <a:rPr lang="ms-MY" sz="2400" spc="5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ms-MY" sz="2400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kepada</a:t>
            </a:r>
            <a:r>
              <a:rPr lang="ms-MY" sz="2400" spc="5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ms-MY" sz="2400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anggota</a:t>
            </a:r>
            <a:r>
              <a:rPr lang="ms-MY" sz="2400" spc="20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ms-MY" sz="2400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–</a:t>
            </a:r>
            <a:r>
              <a:rPr lang="ms-MY" sz="2400" spc="10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ms-MY" sz="2400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anggotannya.</a:t>
            </a:r>
            <a:endParaRPr lang="id-ID" sz="2400" dirty="0">
              <a:effectLst/>
              <a:latin typeface="Arial" panose="020B0604020202020204" pitchFamily="34" charset="0"/>
              <a:ea typeface="Cambria" panose="02040503050406030204" pitchFamily="18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37650018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D36982-BF78-4427-8517-3BA8B0D85E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14400"/>
            <a:ext cx="10515600" cy="5262563"/>
          </a:xfrm>
        </p:spPr>
        <p:txBody>
          <a:bodyPr/>
          <a:lstStyle/>
          <a:p>
            <a:pPr marL="0" marR="0" lvl="0" indent="0" algn="just">
              <a:spcBef>
                <a:spcPts val="0"/>
              </a:spcBef>
              <a:spcAft>
                <a:spcPts val="0"/>
              </a:spcAft>
              <a:buClr>
                <a:srgbClr val="161B0B"/>
              </a:buClr>
              <a:buSzPts val="1100"/>
              <a:buNone/>
              <a:tabLst>
                <a:tab pos="612775" algn="l"/>
              </a:tabLst>
            </a:pPr>
            <a:r>
              <a:rPr lang="ms-MY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Bentuk</a:t>
            </a:r>
            <a:r>
              <a:rPr lang="ms-MY" spc="-5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ms-MY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Lambang</a:t>
            </a:r>
            <a:endParaRPr lang="id-ID" dirty="0">
              <a:effectLst/>
              <a:latin typeface="Arial" panose="020B0604020202020204" pitchFamily="34" charset="0"/>
              <a:ea typeface="Cambria" panose="02040503050406030204" pitchFamily="18" charset="0"/>
              <a:cs typeface="Arial" panose="020B0604020202020204" pitchFamily="34" charset="0"/>
            </a:endParaRPr>
          </a:p>
          <a:p>
            <a:r>
              <a:rPr lang="ms-MY" sz="2400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Lambang </a:t>
            </a:r>
            <a:r>
              <a:rPr lang="ms-MY" sz="2400" spc="5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ms-MY" sz="2400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persyarikatan </a:t>
            </a:r>
            <a:r>
              <a:rPr lang="ms-MY" sz="2400" spc="5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ms-MY" sz="2400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berbentuk </a:t>
            </a:r>
            <a:r>
              <a:rPr lang="ms-MY" sz="2400" spc="5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ms-MY" sz="2400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matahari </a:t>
            </a:r>
            <a:r>
              <a:rPr lang="ms-MY" sz="2400" spc="5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ms-MY" sz="2400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yang</a:t>
            </a:r>
            <a:r>
              <a:rPr lang="ms-MY" sz="2400" spc="5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ms-MY" sz="2400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memancarkan</a:t>
            </a:r>
            <a:r>
              <a:rPr lang="ms-MY" sz="2400" spc="5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ms-MY" sz="2400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duabelas</a:t>
            </a:r>
            <a:r>
              <a:rPr lang="ms-MY" sz="2400" spc="5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ms-MY" sz="2400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sinar</a:t>
            </a:r>
            <a:r>
              <a:rPr lang="ms-MY" sz="2400" spc="5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ms-MY" sz="2400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yang</a:t>
            </a:r>
            <a:r>
              <a:rPr lang="ms-MY" sz="2400" spc="5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ms-MY" sz="2400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mengarah</a:t>
            </a:r>
            <a:r>
              <a:rPr lang="ms-MY" sz="2400" spc="5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ms-MY" sz="2400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ke</a:t>
            </a:r>
            <a:r>
              <a:rPr lang="ms-MY" sz="2400" spc="5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ms-MY" sz="2400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segala</a:t>
            </a:r>
            <a:r>
              <a:rPr lang="ms-MY" sz="2400" spc="5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ms-MY" sz="2400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penjuru</a:t>
            </a:r>
            <a:r>
              <a:rPr lang="ms-MY" sz="2400" spc="5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ms-MY" sz="2400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dengan</a:t>
            </a:r>
            <a:r>
              <a:rPr lang="ms-MY" sz="2400" spc="5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ms-MY" sz="2400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sinarnya</a:t>
            </a:r>
            <a:r>
              <a:rPr lang="ms-MY" sz="2400" spc="5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ms-MY" sz="2400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yang</a:t>
            </a:r>
            <a:r>
              <a:rPr lang="ms-MY" sz="2400" spc="5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ms-MY" sz="2400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putih</a:t>
            </a:r>
            <a:r>
              <a:rPr lang="ms-MY" sz="2400" spc="5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ms-MY" sz="2400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bersih</a:t>
            </a:r>
            <a:r>
              <a:rPr lang="ms-MY" sz="2400" spc="5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ms-MY" sz="2400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bercahaya</a:t>
            </a:r>
          </a:p>
          <a:p>
            <a:pPr marL="0" indent="0">
              <a:buNone/>
            </a:pPr>
            <a:endParaRPr lang="id-ID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image1.jpeg">
            <a:extLst>
              <a:ext uri="{FF2B5EF4-FFF2-40B4-BE49-F238E27FC236}">
                <a16:creationId xmlns:a16="http://schemas.microsoft.com/office/drawing/2014/main" id="{E336B57E-4FA8-475A-B19D-2B181258098C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154631" y="522514"/>
            <a:ext cx="3873186" cy="21635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17680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9DA56F-81C9-461D-ADFE-F9FC79C536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72455"/>
            <a:ext cx="10515600" cy="5304508"/>
          </a:xfrm>
        </p:spPr>
        <p:txBody>
          <a:bodyPr>
            <a:normAutofit/>
          </a:bodyPr>
          <a:lstStyle/>
          <a:p>
            <a:pPr marL="0" marR="70485" lvl="0" indent="0" algn="just">
              <a:lnSpc>
                <a:spcPct val="105000"/>
              </a:lnSpc>
              <a:spcBef>
                <a:spcPts val="75"/>
              </a:spcBef>
              <a:spcAft>
                <a:spcPts val="0"/>
              </a:spcAft>
              <a:buSzPts val="1100"/>
              <a:buNone/>
              <a:tabLst>
                <a:tab pos="612775" algn="l"/>
              </a:tabLst>
            </a:pPr>
            <a:r>
              <a:rPr lang="ms-MY" b="1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Organisasi Wanita dari Muhammadiyah bernama Aisyiyah</a:t>
            </a:r>
          </a:p>
          <a:p>
            <a:pPr marL="342900" marR="70485" lvl="0" indent="-342900" algn="just">
              <a:lnSpc>
                <a:spcPct val="105000"/>
              </a:lnSpc>
              <a:spcBef>
                <a:spcPts val="75"/>
              </a:spcBef>
              <a:spcAft>
                <a:spcPts val="0"/>
              </a:spcAft>
              <a:buSzPts val="1100"/>
              <a:buFont typeface="Cambria" panose="02040503050406030204" pitchFamily="18" charset="0"/>
              <a:buAutoNum type="arabicPeriod"/>
              <a:tabLst>
                <a:tab pos="612775" algn="l"/>
              </a:tabLst>
            </a:pPr>
            <a:endParaRPr lang="ms-MY" spc="5" dirty="0">
              <a:latin typeface="Arial" panose="020B0604020202020204" pitchFamily="34" charset="0"/>
              <a:ea typeface="Cambria" panose="02040503050406030204" pitchFamily="18" charset="0"/>
              <a:cs typeface="Arial" panose="020B0604020202020204" pitchFamily="34" charset="0"/>
            </a:endParaRPr>
          </a:p>
          <a:p>
            <a:pPr marL="0" marR="70485" lvl="0" indent="0" algn="just">
              <a:lnSpc>
                <a:spcPct val="105000"/>
              </a:lnSpc>
              <a:spcBef>
                <a:spcPts val="75"/>
              </a:spcBef>
              <a:spcAft>
                <a:spcPts val="0"/>
              </a:spcAft>
              <a:buSzPts val="1100"/>
              <a:buNone/>
              <a:tabLst>
                <a:tab pos="612775" algn="l"/>
              </a:tabLst>
            </a:pPr>
            <a:r>
              <a:rPr lang="ms-MY" spc="5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ms-MY" sz="2400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Adalah</a:t>
            </a:r>
            <a:r>
              <a:rPr lang="ms-MY" sz="2400" spc="65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ms-MY" sz="2400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organisasi</a:t>
            </a:r>
            <a:r>
              <a:rPr lang="ms-MY" sz="2400" spc="60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ms-MY" sz="2400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yang</a:t>
            </a:r>
            <a:r>
              <a:rPr lang="ms-MY" sz="2400" spc="50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ms-MY" sz="2400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berdiri</a:t>
            </a:r>
            <a:r>
              <a:rPr lang="ms-MY" sz="2400" spc="135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ms-MY" sz="2400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sendiri</a:t>
            </a:r>
            <a:r>
              <a:rPr lang="ms-MY" sz="2400" spc="60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ms-MY" sz="2400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pada</a:t>
            </a:r>
            <a:r>
              <a:rPr lang="ms-MY" sz="2400" spc="50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ms-MY" sz="2400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tahun</a:t>
            </a:r>
            <a:r>
              <a:rPr lang="ms-MY" sz="2400" spc="70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ms-MY" sz="2400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1918.</a:t>
            </a:r>
            <a:r>
              <a:rPr lang="ms-MY" sz="2400" spc="60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ms-MY" sz="2400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Yangdi</a:t>
            </a:r>
            <a:r>
              <a:rPr lang="ms-MY" sz="2400" spc="5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ms-MY" sz="2400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beri nama</a:t>
            </a:r>
            <a:r>
              <a:rPr lang="ms-MY" sz="2400" spc="5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ms-MY" sz="2400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Sopotrisno yang bergerak di bidang sosial.  Organisasi</a:t>
            </a:r>
            <a:r>
              <a:rPr lang="ms-MY" sz="2400" spc="5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ms-MY" sz="2400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ini menekankan sekali pentingnya kedudukan wanita sebagai ibu. Ia</a:t>
            </a:r>
            <a:r>
              <a:rPr lang="ms-MY" sz="2400" spc="5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ms-MY" sz="2400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berpendapat</a:t>
            </a:r>
            <a:r>
              <a:rPr lang="ms-MY" sz="2400" spc="5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ms-MY" sz="2400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bahwa</a:t>
            </a:r>
            <a:r>
              <a:rPr lang="ms-MY" sz="2400" spc="5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ms-MY" sz="2400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pendidikan</a:t>
            </a:r>
            <a:r>
              <a:rPr lang="ms-MY" sz="2400" spc="5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ms-MY" sz="2400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pertama</a:t>
            </a:r>
            <a:r>
              <a:rPr lang="ms-MY" sz="2400" spc="5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ms-MY" sz="2400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yang</a:t>
            </a:r>
            <a:r>
              <a:rPr lang="ms-MY" sz="2400" spc="5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ms-MY" sz="2400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di</a:t>
            </a:r>
            <a:r>
              <a:rPr lang="ms-MY" sz="2400" spc="5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ms-MY" sz="2400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terima  seorang</a:t>
            </a:r>
            <a:r>
              <a:rPr lang="ms-MY" sz="2400" spc="5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ms-MY" sz="2400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anak</a:t>
            </a:r>
            <a:r>
              <a:rPr lang="ms-MY" sz="2400" spc="5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ms-MY" sz="2400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itu</a:t>
            </a:r>
            <a:r>
              <a:rPr lang="ms-MY" sz="2400" spc="5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ms-MY" sz="2400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adalah</a:t>
            </a:r>
            <a:r>
              <a:rPr lang="ms-MY" sz="2400" spc="5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ms-MY" sz="2400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di</a:t>
            </a:r>
            <a:r>
              <a:rPr lang="ms-MY" sz="2400" spc="5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ms-MY" sz="2400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rumah.</a:t>
            </a:r>
          </a:p>
          <a:p>
            <a:pPr marL="0" marR="70485" lvl="0" indent="0" algn="just">
              <a:lnSpc>
                <a:spcPct val="105000"/>
              </a:lnSpc>
              <a:spcBef>
                <a:spcPts val="75"/>
              </a:spcBef>
              <a:spcAft>
                <a:spcPts val="0"/>
              </a:spcAft>
              <a:buSzPts val="1100"/>
              <a:buNone/>
              <a:tabLst>
                <a:tab pos="612775" algn="l"/>
              </a:tabLst>
            </a:pPr>
            <a:endParaRPr lang="ms-MY" sz="2400" dirty="0">
              <a:latin typeface="Arial" panose="020B0604020202020204" pitchFamily="34" charset="0"/>
              <a:ea typeface="Cambria" panose="02040503050406030204" pitchFamily="18" charset="0"/>
              <a:cs typeface="Arial" panose="020B0604020202020204" pitchFamily="34" charset="0"/>
            </a:endParaRPr>
          </a:p>
          <a:p>
            <a:pPr marL="0" marR="70485" lvl="0" indent="0" algn="just">
              <a:lnSpc>
                <a:spcPct val="105000"/>
              </a:lnSpc>
              <a:spcBef>
                <a:spcPts val="75"/>
              </a:spcBef>
              <a:spcAft>
                <a:spcPts val="0"/>
              </a:spcAft>
              <a:buSzPts val="1100"/>
              <a:buNone/>
              <a:tabLst>
                <a:tab pos="612775" algn="l"/>
              </a:tabLst>
            </a:pPr>
            <a:endParaRPr lang="id-ID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06750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E96553DC-8682-4713-B10F-65B3C2D5D7C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645951"/>
            <a:ext cx="9144000" cy="5394121"/>
          </a:xfrm>
        </p:spPr>
        <p:txBody>
          <a:bodyPr/>
          <a:lstStyle/>
          <a:p>
            <a:r>
              <a:rPr lang="en-US" dirty="0"/>
              <a:t> </a:t>
            </a:r>
            <a:endParaRPr lang="id-ID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4C73373-55AD-4162-86FD-370B2A953587}"/>
              </a:ext>
            </a:extLst>
          </p:cNvPr>
          <p:cNvSpPr txBox="1"/>
          <p:nvPr/>
        </p:nvSpPr>
        <p:spPr>
          <a:xfrm>
            <a:off x="947956" y="738231"/>
            <a:ext cx="9720043" cy="195438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lvl="0">
              <a:lnSpc>
                <a:spcPts val="1470"/>
              </a:lnSpc>
              <a:spcBef>
                <a:spcPts val="0"/>
              </a:spcBef>
              <a:spcAft>
                <a:spcPts val="0"/>
              </a:spcAft>
              <a:buSzPts val="1100"/>
              <a:tabLst>
                <a:tab pos="612775" algn="l"/>
              </a:tabLst>
            </a:pPr>
            <a:r>
              <a:rPr lang="ms-MY" sz="2800" b="1" kern="0" dirty="0">
                <a:latin typeface="Arial" panose="020B0604020202020204" pitchFamily="34" charset="0"/>
                <a:ea typeface="Palatino Linotype" panose="02040502050505030304" pitchFamily="18" charset="0"/>
                <a:cs typeface="Arial" panose="020B0604020202020204" pitchFamily="34" charset="0"/>
              </a:rPr>
              <a:t>D. </a:t>
            </a:r>
            <a:r>
              <a:rPr lang="ms-MY" sz="2800" b="1" kern="0" spc="0" dirty="0">
                <a:effectLst/>
                <a:latin typeface="Arial" panose="020B0604020202020204" pitchFamily="34" charset="0"/>
                <a:ea typeface="Palatino Linotype" panose="02040502050505030304" pitchFamily="18" charset="0"/>
                <a:cs typeface="Arial" panose="020B0604020202020204" pitchFamily="34" charset="0"/>
              </a:rPr>
              <a:t>Kepemimpinan</a:t>
            </a:r>
            <a:r>
              <a:rPr lang="ms-MY" sz="2800" b="1" kern="0" spc="-20" dirty="0">
                <a:effectLst/>
                <a:latin typeface="Arial" panose="020B0604020202020204" pitchFamily="34" charset="0"/>
                <a:ea typeface="Palatino Linotype" panose="02040502050505030304" pitchFamily="18" charset="0"/>
                <a:cs typeface="Arial" panose="020B0604020202020204" pitchFamily="34" charset="0"/>
              </a:rPr>
              <a:t> </a:t>
            </a:r>
            <a:r>
              <a:rPr lang="ms-MY" sz="2800" b="1" kern="0" spc="0" dirty="0">
                <a:effectLst/>
                <a:latin typeface="Arial" panose="020B0604020202020204" pitchFamily="34" charset="0"/>
                <a:ea typeface="Palatino Linotype" panose="02040502050505030304" pitchFamily="18" charset="0"/>
                <a:cs typeface="Arial" panose="020B0604020202020204" pitchFamily="34" charset="0"/>
              </a:rPr>
              <a:t>Muhammadiyah</a:t>
            </a:r>
            <a:r>
              <a:rPr lang="ms-MY" sz="2800" b="1" kern="0" spc="-15" dirty="0">
                <a:effectLst/>
                <a:latin typeface="Arial" panose="020B0604020202020204" pitchFamily="34" charset="0"/>
                <a:ea typeface="Palatino Linotype" panose="02040502050505030304" pitchFamily="18" charset="0"/>
                <a:cs typeface="Arial" panose="020B0604020202020204" pitchFamily="34" charset="0"/>
              </a:rPr>
              <a:t> </a:t>
            </a:r>
            <a:r>
              <a:rPr lang="ms-MY" sz="2800" b="1" kern="0" spc="0" dirty="0">
                <a:effectLst/>
                <a:latin typeface="Arial" panose="020B0604020202020204" pitchFamily="34" charset="0"/>
                <a:ea typeface="Palatino Linotype" panose="02040502050505030304" pitchFamily="18" charset="0"/>
                <a:cs typeface="Arial" panose="020B0604020202020204" pitchFamily="34" charset="0"/>
              </a:rPr>
              <a:t>100</a:t>
            </a:r>
            <a:r>
              <a:rPr lang="ms-MY" sz="2800" b="1" kern="0" spc="-20" dirty="0">
                <a:effectLst/>
                <a:latin typeface="Arial" panose="020B0604020202020204" pitchFamily="34" charset="0"/>
                <a:ea typeface="Palatino Linotype" panose="02040502050505030304" pitchFamily="18" charset="0"/>
                <a:cs typeface="Arial" panose="020B0604020202020204" pitchFamily="34" charset="0"/>
              </a:rPr>
              <a:t> </a:t>
            </a:r>
            <a:r>
              <a:rPr lang="ms-MY" sz="2800" b="1" kern="0" spc="0" dirty="0">
                <a:effectLst/>
                <a:latin typeface="Arial" panose="020B0604020202020204" pitchFamily="34" charset="0"/>
                <a:ea typeface="Palatino Linotype" panose="02040502050505030304" pitchFamily="18" charset="0"/>
                <a:cs typeface="Arial" panose="020B0604020202020204" pitchFamily="34" charset="0"/>
              </a:rPr>
              <a:t>Tahun</a:t>
            </a:r>
          </a:p>
          <a:p>
            <a:pPr marR="0" lvl="0">
              <a:lnSpc>
                <a:spcPts val="1470"/>
              </a:lnSpc>
              <a:spcBef>
                <a:spcPts val="0"/>
              </a:spcBef>
              <a:spcAft>
                <a:spcPts val="0"/>
              </a:spcAft>
              <a:buSzPts val="1100"/>
              <a:tabLst>
                <a:tab pos="612775" algn="l"/>
              </a:tabLst>
            </a:pPr>
            <a:endParaRPr lang="id-ID" sz="2400" b="1" kern="0" spc="0" dirty="0">
              <a:effectLst/>
              <a:latin typeface="Arial" panose="020B0604020202020204" pitchFamily="34" charset="0"/>
              <a:ea typeface="Palatino Linotype" panose="02040502050505030304" pitchFamily="18" charset="0"/>
              <a:cs typeface="Arial" panose="020B0604020202020204" pitchFamily="34" charset="0"/>
            </a:endParaRPr>
          </a:p>
          <a:p>
            <a:r>
              <a:rPr lang="ms-MY" sz="2400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Sejak 1912 sampai 2010 persyarikatan Muhammadiyah telah</a:t>
            </a:r>
            <a:r>
              <a:rPr lang="ms-MY" sz="2400" spc="5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ms-MY" sz="2400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melakukan permusyawaratan pimpinan tingkat pusat atau nasional</a:t>
            </a:r>
            <a:r>
              <a:rPr lang="ms-MY" sz="2400" spc="5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ms-MY" sz="2400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sebanyak 46 kali. Tahun 1912 sampai dengan 1925 dalam bentuk</a:t>
            </a:r>
            <a:r>
              <a:rPr lang="ms-MY" sz="2400" spc="5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ms-MY" sz="2400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Rapat Tahunan yang diselenggarakan setiap tahun</a:t>
            </a:r>
            <a:endParaRPr lang="id-ID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31528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lestial">
  <a:themeElements>
    <a:clrScheme name="Celestial">
      <a:dk1>
        <a:sysClr val="windowText" lastClr="000000"/>
      </a:dk1>
      <a:lt1>
        <a:sysClr val="window" lastClr="FFFFFF"/>
      </a:lt1>
      <a:dk2>
        <a:srgbClr val="18276C"/>
      </a:dk2>
      <a:lt2>
        <a:srgbClr val="EBEBEB"/>
      </a:lt2>
      <a:accent1>
        <a:srgbClr val="AC3EC1"/>
      </a:accent1>
      <a:accent2>
        <a:srgbClr val="477BD1"/>
      </a:accent2>
      <a:accent3>
        <a:srgbClr val="46B298"/>
      </a:accent3>
      <a:accent4>
        <a:srgbClr val="90BA4C"/>
      </a:accent4>
      <a:accent5>
        <a:srgbClr val="DD9D31"/>
      </a:accent5>
      <a:accent6>
        <a:srgbClr val="E25247"/>
      </a:accent6>
      <a:hlink>
        <a:srgbClr val="C573D2"/>
      </a:hlink>
      <a:folHlink>
        <a:srgbClr val="CCAEE8"/>
      </a:folHlink>
    </a:clrScheme>
    <a:fontScheme name="Celestial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elestial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82000"/>
                <a:alpha val="7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0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1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6000"/>
                <a:hueMod val="100000"/>
                <a:satMod val="180000"/>
                <a:lumMod val="110000"/>
              </a:schemeClr>
            </a:gs>
            <a:gs pos="100000">
              <a:schemeClr val="phClr">
                <a:shade val="96000"/>
                <a:satMod val="160000"/>
                <a:lumMod val="100000"/>
              </a:schemeClr>
            </a:gs>
          </a:gsLst>
          <a:lin ang="4740000" scaled="1"/>
        </a:gradFill>
        <a:blipFill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lestial" id="{C4BB2A3D-0E93-4C5F-B0D2-9D3FCE089CC5}" vid="{42E5908D-19A2-46FD-89FA-638B126129E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TM03457452[[fn=Celestial]]</Template>
  <TotalTime>95</TotalTime>
  <Words>762</Words>
  <Application>Microsoft Office PowerPoint</Application>
  <PresentationFormat>Widescreen</PresentationFormat>
  <Paragraphs>91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9" baseType="lpstr">
      <vt:lpstr>Arial</vt:lpstr>
      <vt:lpstr>Arial Black</vt:lpstr>
      <vt:lpstr>Calibri</vt:lpstr>
      <vt:lpstr>Calibri Light</vt:lpstr>
      <vt:lpstr>Cambria</vt:lpstr>
      <vt:lpstr>Palatino Linotype</vt:lpstr>
      <vt:lpstr>Celestial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asus</dc:creator>
  <cp:lastModifiedBy>asus</cp:lastModifiedBy>
  <cp:revision>1</cp:revision>
  <dcterms:created xsi:type="dcterms:W3CDTF">2021-11-07T11:47:38Z</dcterms:created>
  <dcterms:modified xsi:type="dcterms:W3CDTF">2021-11-07T13:22:59Z</dcterms:modified>
</cp:coreProperties>
</file>