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8" r:id="rId3"/>
    <p:sldId id="257" r:id="rId4"/>
    <p:sldId id="268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374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77098C02-0C38-40EE-B641-70073B9B46F3}" type="datetimeFigureOut">
              <a:rPr lang="id-ID" smtClean="0"/>
              <a:t>07/11/2021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49EFAA4E-7F38-490F-BD93-4ADA7912EF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5430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C02-0C38-40EE-B641-70073B9B46F3}" type="datetimeFigureOut">
              <a:rPr lang="id-ID" smtClean="0"/>
              <a:t>07/11/2021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AA4E-7F38-490F-BD93-4ADA7912EF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4683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C02-0C38-40EE-B641-70073B9B46F3}" type="datetimeFigureOut">
              <a:rPr lang="id-ID" smtClean="0"/>
              <a:t>07/11/2021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AA4E-7F38-490F-BD93-4ADA7912EF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9168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C02-0C38-40EE-B641-70073B9B46F3}" type="datetimeFigureOut">
              <a:rPr lang="id-ID" smtClean="0"/>
              <a:t>07/11/2021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AA4E-7F38-490F-BD93-4ADA7912EF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68046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C02-0C38-40EE-B641-70073B9B46F3}" type="datetimeFigureOut">
              <a:rPr lang="id-ID" smtClean="0"/>
              <a:t>07/11/2021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AA4E-7F38-490F-BD93-4ADA7912EF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48223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C02-0C38-40EE-B641-70073B9B46F3}" type="datetimeFigureOut">
              <a:rPr lang="id-ID" smtClean="0"/>
              <a:t>07/11/2021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AA4E-7F38-490F-BD93-4ADA7912EF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61198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C02-0C38-40EE-B641-70073B9B46F3}" type="datetimeFigureOut">
              <a:rPr lang="id-ID" smtClean="0"/>
              <a:t>07/11/2021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AA4E-7F38-490F-BD93-4ADA7912EF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21740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C02-0C38-40EE-B641-70073B9B46F3}" type="datetimeFigureOut">
              <a:rPr lang="id-ID" smtClean="0"/>
              <a:t>07/11/2021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AA4E-7F38-490F-BD93-4ADA7912EF28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444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C02-0C38-40EE-B641-70073B9B46F3}" type="datetimeFigureOut">
              <a:rPr lang="id-ID" smtClean="0"/>
              <a:t>07/11/2021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AA4E-7F38-490F-BD93-4ADA7912EF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002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C02-0C38-40EE-B641-70073B9B46F3}" type="datetimeFigureOut">
              <a:rPr lang="id-ID" smtClean="0"/>
              <a:t>07/11/2021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AA4E-7F38-490F-BD93-4ADA7912EF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340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C02-0C38-40EE-B641-70073B9B46F3}" type="datetimeFigureOut">
              <a:rPr lang="id-ID" smtClean="0"/>
              <a:t>07/11/2021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AA4E-7F38-490F-BD93-4ADA7912EF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4769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C02-0C38-40EE-B641-70073B9B46F3}" type="datetimeFigureOut">
              <a:rPr lang="id-ID" smtClean="0"/>
              <a:t>07/11/2021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AA4E-7F38-490F-BD93-4ADA7912EF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9827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C02-0C38-40EE-B641-70073B9B46F3}" type="datetimeFigureOut">
              <a:rPr lang="id-ID" smtClean="0"/>
              <a:t>07/11/2021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AA4E-7F38-490F-BD93-4ADA7912EF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672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C02-0C38-40EE-B641-70073B9B46F3}" type="datetimeFigureOut">
              <a:rPr lang="id-ID" smtClean="0"/>
              <a:t>07/11/2021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AA4E-7F38-490F-BD93-4ADA7912EF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3905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C02-0C38-40EE-B641-70073B9B46F3}" type="datetimeFigureOut">
              <a:rPr lang="id-ID" smtClean="0"/>
              <a:t>07/11/2021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AA4E-7F38-490F-BD93-4ADA7912EF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5956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C02-0C38-40EE-B641-70073B9B46F3}" type="datetimeFigureOut">
              <a:rPr lang="id-ID" smtClean="0"/>
              <a:t>07/11/2021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AA4E-7F38-490F-BD93-4ADA7912EF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211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98C02-0C38-40EE-B641-70073B9B46F3}" type="datetimeFigureOut">
              <a:rPr lang="id-ID" smtClean="0"/>
              <a:t>07/11/2021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FAA4E-7F38-490F-BD93-4ADA7912EF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3381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7098C02-0C38-40EE-B641-70073B9B46F3}" type="datetimeFigureOut">
              <a:rPr lang="id-ID" smtClean="0"/>
              <a:t>07/11/2021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9EFAA4E-7F38-490F-BD93-4ADA7912EF2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914789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23D5170-D2F8-4F93-8B2A-32FC247018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922789"/>
            <a:ext cx="9144000" cy="4335011"/>
          </a:xfrm>
        </p:spPr>
        <p:txBody>
          <a:bodyPr/>
          <a:lstStyle/>
          <a:p>
            <a:r>
              <a:rPr lang="ms-MY" sz="2800" b="1" dirty="0"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Biografi K.H. Ahmad Dahlan</a:t>
            </a:r>
          </a:p>
          <a:p>
            <a:endParaRPr lang="ms-MY" sz="2800" b="1" dirty="0"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ms-MY" sz="2800" b="1" dirty="0"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Kelompok 4</a:t>
            </a:r>
          </a:p>
          <a:p>
            <a:pPr algn="l"/>
            <a:endParaRPr lang="ms-MY" sz="2800" b="1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l"/>
            <a:endParaRPr lang="ms-MY" sz="2800" b="1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318135" marR="318135" algn="l">
              <a:spcBef>
                <a:spcPts val="230"/>
              </a:spcBef>
              <a:spcAft>
                <a:spcPts val="0"/>
              </a:spcAft>
            </a:pPr>
            <a:r>
              <a:rPr lang="ms-MY" sz="1800" b="1" dirty="0"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Muhammad Aisy Dhiya U     ( 201910340311236 )</a:t>
            </a:r>
            <a:endParaRPr lang="id-ID" sz="1800" b="1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marL="0" marR="318135" algn="l">
              <a:spcBef>
                <a:spcPts val="230"/>
              </a:spcBef>
              <a:spcAft>
                <a:spcPts val="0"/>
              </a:spcAft>
            </a:pPr>
            <a:r>
              <a:rPr lang="ms-MY" sz="1800" b="1" dirty="0">
                <a:effectLst/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      Mochammad Rafli DP            ( 201910340311228 )</a:t>
            </a:r>
            <a:endParaRPr lang="id-ID" sz="1800" b="1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endParaRPr lang="id-ID" sz="2800" b="1" dirty="0">
              <a:effectLst/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l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82079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>
            <a:extLst>
              <a:ext uri="{FF2B5EF4-FFF2-40B4-BE49-F238E27FC236}">
                <a16:creationId xmlns:a16="http://schemas.microsoft.com/office/drawing/2014/main" id="{D9A8EC7B-575C-4C75-A658-74426F9CC0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79508"/>
            <a:ext cx="9144000" cy="4578292"/>
          </a:xfrm>
        </p:spPr>
        <p:txBody>
          <a:bodyPr/>
          <a:lstStyle/>
          <a:p>
            <a:endParaRPr lang="id-ID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3AB446B-0886-4712-9208-F22AAD3B7E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253148"/>
              </p:ext>
            </p:extLst>
          </p:nvPr>
        </p:nvGraphicFramePr>
        <p:xfrm>
          <a:off x="1524000" y="679508"/>
          <a:ext cx="9046128" cy="445454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09018">
                  <a:extLst>
                    <a:ext uri="{9D8B030D-6E8A-4147-A177-3AD203B41FA5}">
                      <a16:colId xmlns:a16="http://schemas.microsoft.com/office/drawing/2014/main" val="1281536563"/>
                    </a:ext>
                  </a:extLst>
                </a:gridCol>
                <a:gridCol w="5089443">
                  <a:extLst>
                    <a:ext uri="{9D8B030D-6E8A-4147-A177-3AD203B41FA5}">
                      <a16:colId xmlns:a16="http://schemas.microsoft.com/office/drawing/2014/main" val="2570403076"/>
                    </a:ext>
                  </a:extLst>
                </a:gridCol>
                <a:gridCol w="2447667">
                  <a:extLst>
                    <a:ext uri="{9D8B030D-6E8A-4147-A177-3AD203B41FA5}">
                      <a16:colId xmlns:a16="http://schemas.microsoft.com/office/drawing/2014/main" val="3162543085"/>
                    </a:ext>
                  </a:extLst>
                </a:gridCol>
              </a:tblGrid>
              <a:tr h="556311">
                <a:tc>
                  <a:txBody>
                    <a:bodyPr/>
                    <a:lstStyle/>
                    <a:p>
                      <a:pPr marL="231775" marR="229235" algn="ctr">
                        <a:lnSpc>
                          <a:spcPts val="1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No.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10920" marR="1005205" algn="ctr">
                        <a:lnSpc>
                          <a:spcPts val="1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Nama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98805" marR="0">
                        <a:lnSpc>
                          <a:spcPts val="1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Masa</a:t>
                      </a:r>
                      <a:endParaRPr lang="id-ID" sz="1100">
                        <a:effectLst/>
                      </a:endParaRPr>
                    </a:p>
                    <a:p>
                      <a:pPr marL="354965" marR="0">
                        <a:lnSpc>
                          <a:spcPts val="1275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Jabatan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8861470"/>
                  </a:ext>
                </a:extLst>
              </a:tr>
              <a:tr h="280193">
                <a:tc>
                  <a:txBody>
                    <a:bodyPr/>
                    <a:lstStyle/>
                    <a:p>
                      <a:pPr marL="4445" marR="0" algn="ctr">
                        <a:lnSpc>
                          <a:spcPts val="1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1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K.</a:t>
                      </a:r>
                      <a:r>
                        <a:rPr lang="ms-MY" sz="1100" spc="20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H.</a:t>
                      </a:r>
                      <a:r>
                        <a:rPr lang="ms-MY" sz="1100" spc="10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Ahmad</a:t>
                      </a:r>
                      <a:r>
                        <a:rPr lang="ms-MY" sz="1100" spc="20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Dahlan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92710" algn="r">
                        <a:lnSpc>
                          <a:spcPts val="1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1912-1923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99754497"/>
                  </a:ext>
                </a:extLst>
              </a:tr>
              <a:tr h="278154">
                <a:tc>
                  <a:txBody>
                    <a:bodyPr/>
                    <a:lstStyle/>
                    <a:p>
                      <a:pPr marL="4445" marR="0" algn="ct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2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K.</a:t>
                      </a:r>
                      <a:r>
                        <a:rPr lang="ms-MY" sz="1100" spc="-25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H.</a:t>
                      </a:r>
                      <a:r>
                        <a:rPr lang="ms-MY" sz="1100" spc="-25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Ibrahim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92710" algn="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1923-1932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73196572"/>
                  </a:ext>
                </a:extLst>
              </a:tr>
              <a:tr h="278154">
                <a:tc>
                  <a:txBody>
                    <a:bodyPr/>
                    <a:lstStyle/>
                    <a:p>
                      <a:pPr marL="4445" marR="0" algn="ct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3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K.</a:t>
                      </a:r>
                      <a:r>
                        <a:rPr lang="ms-MY" sz="1100" spc="-60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H.</a:t>
                      </a:r>
                      <a:r>
                        <a:rPr lang="ms-MY" sz="1100" spc="-55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Hisyam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92710" algn="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1932-1936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5233673"/>
                  </a:ext>
                </a:extLst>
              </a:tr>
              <a:tr h="278154">
                <a:tc>
                  <a:txBody>
                    <a:bodyPr/>
                    <a:lstStyle/>
                    <a:p>
                      <a:pPr marL="4445" marR="0" algn="ct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4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K.</a:t>
                      </a:r>
                      <a:r>
                        <a:rPr lang="ms-MY" sz="1100" spc="5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H.</a:t>
                      </a:r>
                      <a:r>
                        <a:rPr lang="ms-MY" sz="1100" spc="-5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Mas</a:t>
                      </a:r>
                      <a:r>
                        <a:rPr lang="ms-MY" sz="1100" spc="5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Mansyur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92710" algn="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1936-1942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45637214"/>
                  </a:ext>
                </a:extLst>
              </a:tr>
              <a:tr h="278154">
                <a:tc>
                  <a:txBody>
                    <a:bodyPr/>
                    <a:lstStyle/>
                    <a:p>
                      <a:pPr marL="4445" marR="0" algn="ct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5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Ki</a:t>
                      </a:r>
                      <a:r>
                        <a:rPr lang="ms-MY" sz="1100" spc="30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bagus</a:t>
                      </a:r>
                      <a:r>
                        <a:rPr lang="ms-MY" sz="1100" spc="30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Hadikoesoemo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92710" algn="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1942-1953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23316997"/>
                  </a:ext>
                </a:extLst>
              </a:tr>
              <a:tr h="278154">
                <a:tc>
                  <a:txBody>
                    <a:bodyPr/>
                    <a:lstStyle/>
                    <a:p>
                      <a:pPr marL="4445" marR="0" algn="ct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6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Buya</a:t>
                      </a:r>
                      <a:r>
                        <a:rPr lang="ms-MY" sz="1100" spc="50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AR</a:t>
                      </a:r>
                      <a:r>
                        <a:rPr lang="ms-MY" sz="1100" spc="45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Sutan</a:t>
                      </a:r>
                      <a:r>
                        <a:rPr lang="ms-MY" sz="1100" spc="60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Mansur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92710" algn="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1953-1959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81366468"/>
                  </a:ext>
                </a:extLst>
              </a:tr>
              <a:tr h="278154">
                <a:tc>
                  <a:txBody>
                    <a:bodyPr/>
                    <a:lstStyle/>
                    <a:p>
                      <a:pPr marL="4445" marR="0" algn="ct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7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 dirty="0">
                          <a:effectLst/>
                        </a:rPr>
                        <a:t>K.</a:t>
                      </a:r>
                      <a:r>
                        <a:rPr lang="ms-MY" sz="1100" spc="-50" dirty="0">
                          <a:effectLst/>
                        </a:rPr>
                        <a:t> </a:t>
                      </a:r>
                      <a:r>
                        <a:rPr lang="ms-MY" sz="1100" dirty="0">
                          <a:effectLst/>
                        </a:rPr>
                        <a:t>H.</a:t>
                      </a:r>
                      <a:r>
                        <a:rPr lang="ms-MY" sz="1100" spc="-50" dirty="0">
                          <a:effectLst/>
                        </a:rPr>
                        <a:t> </a:t>
                      </a:r>
                      <a:r>
                        <a:rPr lang="ms-MY" sz="1100" dirty="0">
                          <a:effectLst/>
                        </a:rPr>
                        <a:t>M.</a:t>
                      </a:r>
                      <a:r>
                        <a:rPr lang="ms-MY" sz="1100" spc="-45" dirty="0">
                          <a:effectLst/>
                        </a:rPr>
                        <a:t> </a:t>
                      </a:r>
                      <a:r>
                        <a:rPr lang="ms-MY" sz="1100" dirty="0">
                          <a:effectLst/>
                        </a:rPr>
                        <a:t>Yunus</a:t>
                      </a:r>
                      <a:r>
                        <a:rPr lang="ms-MY" sz="1100" spc="-50" dirty="0">
                          <a:effectLst/>
                        </a:rPr>
                        <a:t> </a:t>
                      </a:r>
                      <a:r>
                        <a:rPr lang="ms-MY" sz="1100" dirty="0">
                          <a:effectLst/>
                        </a:rPr>
                        <a:t>Anis</a:t>
                      </a:r>
                      <a:endParaRPr lang="id-ID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92710" algn="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1959-1962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89675021"/>
                  </a:ext>
                </a:extLst>
              </a:tr>
              <a:tr h="278154">
                <a:tc>
                  <a:txBody>
                    <a:bodyPr/>
                    <a:lstStyle/>
                    <a:p>
                      <a:pPr marL="4445" marR="0" algn="ct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8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K. H.</a:t>
                      </a:r>
                      <a:r>
                        <a:rPr lang="ms-MY" sz="1100" spc="-5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Ahmad</a:t>
                      </a:r>
                      <a:r>
                        <a:rPr lang="ms-MY" sz="1100" spc="5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Badawi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92710" algn="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1962-1968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50385505"/>
                  </a:ext>
                </a:extLst>
              </a:tr>
              <a:tr h="278154">
                <a:tc>
                  <a:txBody>
                    <a:bodyPr/>
                    <a:lstStyle/>
                    <a:p>
                      <a:pPr marL="4445" marR="0" algn="ct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9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K.</a:t>
                      </a:r>
                      <a:r>
                        <a:rPr lang="ms-MY" sz="1100" spc="-25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H.</a:t>
                      </a:r>
                      <a:r>
                        <a:rPr lang="ms-MY" sz="1100" spc="-20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Faqih</a:t>
                      </a:r>
                      <a:r>
                        <a:rPr lang="ms-MY" sz="1100" spc="-15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Usman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92710" algn="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1968-1971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68488085"/>
                  </a:ext>
                </a:extLst>
              </a:tr>
              <a:tr h="278154">
                <a:tc>
                  <a:txBody>
                    <a:bodyPr/>
                    <a:lstStyle/>
                    <a:p>
                      <a:pPr marL="231775" marR="227330" algn="ct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10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K.</a:t>
                      </a:r>
                      <a:r>
                        <a:rPr lang="ms-MY" sz="1100" spc="10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H. A.</a:t>
                      </a:r>
                      <a:r>
                        <a:rPr lang="ms-MY" sz="1100" spc="10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R.</a:t>
                      </a:r>
                      <a:r>
                        <a:rPr lang="ms-MY" sz="1100" spc="15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Fachruddin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92710" algn="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1971-1990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16826701"/>
                  </a:ext>
                </a:extLst>
              </a:tr>
              <a:tr h="278154">
                <a:tc>
                  <a:txBody>
                    <a:bodyPr/>
                    <a:lstStyle/>
                    <a:p>
                      <a:pPr marL="231775" marR="227330" algn="ct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11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K.</a:t>
                      </a:r>
                      <a:r>
                        <a:rPr lang="ms-MY" sz="1100" spc="25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H.</a:t>
                      </a:r>
                      <a:r>
                        <a:rPr lang="ms-MY" sz="1100" spc="15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Ahmad</a:t>
                      </a:r>
                      <a:r>
                        <a:rPr lang="ms-MY" sz="1100" spc="10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Azhar</a:t>
                      </a:r>
                      <a:r>
                        <a:rPr lang="ms-MY" sz="1100" spc="20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Basyir,</a:t>
                      </a:r>
                      <a:r>
                        <a:rPr lang="ms-MY" sz="1100" spc="25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MA.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92710" algn="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1990-1995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67596501"/>
                  </a:ext>
                </a:extLst>
              </a:tr>
              <a:tr h="278154">
                <a:tc>
                  <a:txBody>
                    <a:bodyPr/>
                    <a:lstStyle/>
                    <a:p>
                      <a:pPr marL="231775" marR="227330" algn="ct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12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Prof.</a:t>
                      </a:r>
                      <a:r>
                        <a:rPr lang="ms-MY" sz="1100" spc="-30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Dr.</a:t>
                      </a:r>
                      <a:r>
                        <a:rPr lang="ms-MY" sz="1100" spc="-25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H.</a:t>
                      </a:r>
                      <a:r>
                        <a:rPr lang="ms-MY" sz="1100" spc="-30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Amien</a:t>
                      </a:r>
                      <a:r>
                        <a:rPr lang="ms-MY" sz="1100" spc="-20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Rais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92710" algn="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1995-1998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33875174"/>
                  </a:ext>
                </a:extLst>
              </a:tr>
              <a:tr h="278154">
                <a:tc>
                  <a:txBody>
                    <a:bodyPr/>
                    <a:lstStyle/>
                    <a:p>
                      <a:pPr marL="231775" marR="227330" algn="ct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13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Prof.</a:t>
                      </a:r>
                      <a:r>
                        <a:rPr lang="ms-MY" sz="1100" spc="10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Dr. H. A.</a:t>
                      </a:r>
                      <a:r>
                        <a:rPr lang="ms-MY" sz="1100" spc="10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Syafi’i Ma’arif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92710" algn="r">
                        <a:lnSpc>
                          <a:spcPts val="126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1999-2005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20052150"/>
                  </a:ext>
                </a:extLst>
              </a:tr>
              <a:tr h="280193">
                <a:tc>
                  <a:txBody>
                    <a:bodyPr/>
                    <a:lstStyle/>
                    <a:p>
                      <a:pPr marL="231775" marR="227330" algn="ctr">
                        <a:lnSpc>
                          <a:spcPts val="1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14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0">
                        <a:lnSpc>
                          <a:spcPts val="1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>
                          <a:effectLst/>
                        </a:rPr>
                        <a:t>Prof.</a:t>
                      </a:r>
                      <a:r>
                        <a:rPr lang="ms-MY" sz="1100" spc="-35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Dr.</a:t>
                      </a:r>
                      <a:r>
                        <a:rPr lang="ms-MY" sz="1100" spc="-40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H.</a:t>
                      </a:r>
                      <a:r>
                        <a:rPr lang="ms-MY" sz="1100" spc="-35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Din</a:t>
                      </a:r>
                      <a:r>
                        <a:rPr lang="ms-MY" sz="1100" spc="-25">
                          <a:effectLst/>
                        </a:rPr>
                        <a:t> </a:t>
                      </a:r>
                      <a:r>
                        <a:rPr lang="ms-MY" sz="1100">
                          <a:effectLst/>
                        </a:rPr>
                        <a:t>Syamsuddin</a:t>
                      </a:r>
                      <a:endParaRPr lang="id-ID" sz="11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92710" algn="r">
                        <a:lnSpc>
                          <a:spcPts val="12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s-MY" sz="1100" dirty="0">
                          <a:effectLst/>
                        </a:rPr>
                        <a:t>2005-2015</a:t>
                      </a:r>
                      <a:endParaRPr lang="id-ID" sz="11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17687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4893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3EF3C-130E-412F-A245-201B2F59B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618309"/>
            <a:ext cx="10131425" cy="5503817"/>
          </a:xfrm>
        </p:spPr>
        <p:txBody>
          <a:bodyPr/>
          <a:lstStyle/>
          <a:p>
            <a:pPr marL="0" marR="69850" lvl="0" indent="0">
              <a:lnSpc>
                <a:spcPct val="90000"/>
              </a:lnSpc>
              <a:spcBef>
                <a:spcPts val="755"/>
              </a:spcBef>
              <a:spcAft>
                <a:spcPts val="0"/>
              </a:spcAft>
              <a:buSzPts val="1100"/>
              <a:buNone/>
              <a:tabLst>
                <a:tab pos="612775" algn="l"/>
                <a:tab pos="1717675" algn="l"/>
                <a:tab pos="2098675" algn="l"/>
                <a:tab pos="2543810" algn="l"/>
                <a:tab pos="3237230" algn="l"/>
                <a:tab pos="4262755" algn="l"/>
              </a:tabLst>
            </a:pPr>
            <a:r>
              <a:rPr lang="ms-MY" sz="2800" b="1" kern="0" spc="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E. Perkembangan dan</a:t>
            </a:r>
            <a:r>
              <a:rPr lang="ms-MY" sz="2800" b="1" kern="0" dirty="0"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ms-MY" sz="2800" b="1" kern="0" spc="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Sifat</a:t>
            </a:r>
            <a:r>
              <a:rPr lang="ms-MY" sz="2800" b="1" kern="0" dirty="0"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ms-MY" sz="2800" b="1" kern="0" spc="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Gerakan</a:t>
            </a:r>
            <a:r>
              <a:rPr lang="ms-MY" sz="2800" b="1" kern="0" dirty="0"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ms-MY" sz="2800" b="1" kern="0" spc="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Pembaharuan	di</a:t>
            </a:r>
            <a:r>
              <a:rPr lang="ms-MY" sz="2800" b="1" kern="0" spc="-26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ms-MY" sz="2800" b="1" kern="0" spc="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Indonesia</a:t>
            </a:r>
          </a:p>
          <a:p>
            <a:pPr marL="0" marR="69850" lvl="0" indent="0">
              <a:lnSpc>
                <a:spcPct val="90000"/>
              </a:lnSpc>
              <a:spcBef>
                <a:spcPts val="755"/>
              </a:spcBef>
              <a:spcAft>
                <a:spcPts val="0"/>
              </a:spcAft>
              <a:buSzPts val="1100"/>
              <a:buNone/>
              <a:tabLst>
                <a:tab pos="612775" algn="l"/>
                <a:tab pos="1717675" algn="l"/>
                <a:tab pos="2098675" algn="l"/>
                <a:tab pos="2543810" algn="l"/>
                <a:tab pos="3237230" algn="l"/>
                <a:tab pos="4262755" algn="l"/>
              </a:tabLst>
            </a:pPr>
            <a:endParaRPr lang="id-ID" b="1" kern="0" spc="0" dirty="0">
              <a:effectLst/>
              <a:latin typeface="Arial" panose="020B0604020202020204" pitchFamily="34" charset="0"/>
              <a:ea typeface="Palatino Linotype" panose="02040502050505030304" pitchFamily="18" charset="0"/>
              <a:cs typeface="Arial" panose="020B0604020202020204" pitchFamily="34" charset="0"/>
            </a:endParaRPr>
          </a:p>
          <a:p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Gerakan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moderen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Islam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memiliki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sifat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dan  kecenderungan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yang dibentuk oleh pemimpin organisasi serta lingkungan tempat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organisasi itu berdiri. Masing-masing organisasi tersebut memiliki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perkembangan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dan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sifatnya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sendiri-sendiri.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Sebagian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organisasi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bersifat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non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kooperatif,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seperti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Sarekat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Islam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dan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Persatuan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Muslimin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Indonesia.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Ada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juga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organisasi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yang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bersifat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kooperatif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seperti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Partai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Islam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Indonesia.</a:t>
            </a:r>
            <a:r>
              <a:rPr lang="ms-MY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Sebagian</a:t>
            </a:r>
            <a:r>
              <a:rPr lang="ms-MY" sz="18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lainnya</a:t>
            </a:r>
            <a:r>
              <a:rPr lang="ms-MY" sz="18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ada</a:t>
            </a:r>
            <a:r>
              <a:rPr lang="ms-MY" sz="18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yang</a:t>
            </a:r>
            <a:r>
              <a:rPr lang="ms-MY" sz="18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pro</a:t>
            </a:r>
            <a:r>
              <a:rPr lang="ms-MY" sz="18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golongan kebangsaan seperti Partai Muslimin Indonesia dan yang</a:t>
            </a:r>
            <a:r>
              <a:rPr lang="ms-MY" sz="18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anti golongan kebangsaan</a:t>
            </a:r>
            <a:r>
              <a:rPr lang="ms-MY" sz="18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seperti Partai persatuan Islam ada lagi</a:t>
            </a:r>
            <a:r>
              <a:rPr lang="ms-MY" sz="18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organisasi yang bersifat toleran seperti Muhammadiyah dan bahkan</a:t>
            </a:r>
            <a:r>
              <a:rPr lang="ms-MY" sz="18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ada</a:t>
            </a:r>
            <a:r>
              <a:rPr lang="ms-MY" sz="18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yang</a:t>
            </a:r>
            <a:r>
              <a:rPr lang="ms-MY" sz="18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radikal</a:t>
            </a:r>
            <a:r>
              <a:rPr lang="ms-MY" sz="18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seperti</a:t>
            </a:r>
            <a:r>
              <a:rPr lang="ms-MY" sz="18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Persatuan</a:t>
            </a:r>
            <a:r>
              <a:rPr lang="ms-MY" sz="18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Islam.</a:t>
            </a:r>
            <a:r>
              <a:rPr lang="ms-MY" sz="18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Organisasi-organisasi</a:t>
            </a:r>
            <a:r>
              <a:rPr lang="ms-MY" sz="18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tersebut berjuang dan memperlihatkan gerakan-gerakannya menuju</a:t>
            </a:r>
            <a:r>
              <a:rPr lang="ms-MY" sz="18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18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perjuangan pembaharuan Islam pra kemerdekaan RI</a:t>
            </a: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718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5ADA0DE-2571-49F7-8757-DFF6999CED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2777" y="1036320"/>
            <a:ext cx="10167348" cy="4754879"/>
          </a:xfrm>
        </p:spPr>
        <p:txBody>
          <a:bodyPr>
            <a:normAutofit/>
          </a:bodyPr>
          <a:lstStyle/>
          <a:p>
            <a:pPr algn="ctr"/>
            <a:endParaRPr lang="en-US" sz="6600" dirty="0"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6600" dirty="0" err="1">
                <a:latin typeface="Arial Black" panose="020B0A04020102020204" pitchFamily="34" charset="0"/>
                <a:cs typeface="Arial" panose="020B0604020202020204" pitchFamily="34" charset="0"/>
              </a:rPr>
              <a:t>Terima</a:t>
            </a:r>
            <a:r>
              <a:rPr lang="en-US" sz="6600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en-US" sz="6600" dirty="0" err="1">
                <a:latin typeface="Arial Black" panose="020B0A04020102020204" pitchFamily="34" charset="0"/>
                <a:cs typeface="Arial" panose="020B0604020202020204" pitchFamily="34" charset="0"/>
              </a:rPr>
              <a:t>kasih</a:t>
            </a:r>
            <a:endParaRPr lang="id-ID" sz="66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83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87EB0BD-2E1F-4D8C-81F3-77F0476C30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5184" y="587229"/>
            <a:ext cx="9132815" cy="4603459"/>
          </a:xfrm>
        </p:spPr>
        <p:txBody>
          <a:bodyPr/>
          <a:lstStyle/>
          <a:p>
            <a:pPr marR="0" lvl="0" algn="l">
              <a:lnSpc>
                <a:spcPts val="1465"/>
              </a:lnSpc>
              <a:spcBef>
                <a:spcPts val="1095"/>
              </a:spcBef>
              <a:spcAft>
                <a:spcPts val="0"/>
              </a:spcAft>
              <a:buSzPts val="1100"/>
              <a:tabLst>
                <a:tab pos="342900" algn="l"/>
              </a:tabLst>
            </a:pPr>
            <a:endParaRPr lang="id-ID" sz="2800" b="1" kern="0" spc="0" dirty="0">
              <a:effectLst/>
              <a:latin typeface="Arial" panose="020B0604020202020204" pitchFamily="34" charset="0"/>
              <a:ea typeface="Palatino Linotype" panose="02040502050505030304" pitchFamily="18" charset="0"/>
              <a:cs typeface="Arial" panose="020B0604020202020204" pitchFamily="34" charset="0"/>
            </a:endParaRPr>
          </a:p>
          <a:p>
            <a:pPr marL="71120" marR="70485" indent="35941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endParaRPr lang="ms-MY" sz="28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71120" marR="70485" indent="35941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ms-MY" sz="280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A. Pendahuluan</a:t>
            </a:r>
          </a:p>
          <a:p>
            <a:pPr marL="71120" marR="70485" indent="35941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endParaRPr lang="ms-MY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71120" marR="70485" indent="35941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Dalam era kebangkitan Islam di Indonesia telah lahir beberapa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organisasi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pergerakan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Islam.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Lahirnya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Organisasi-organisasi</a:t>
            </a:r>
            <a:r>
              <a:rPr lang="ms-MY" spc="-24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Pergerakan</a:t>
            </a:r>
            <a:r>
              <a:rPr lang="ms-MY" spc="-3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tersebut</a:t>
            </a:r>
            <a:r>
              <a:rPr lang="ms-MY" spc="-3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ada</a:t>
            </a:r>
            <a:r>
              <a:rPr lang="ms-MY" spc="-3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yang</a:t>
            </a:r>
            <a:r>
              <a:rPr lang="ms-MY" spc="-3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bersifat</a:t>
            </a:r>
            <a:r>
              <a:rPr lang="ms-MY" spc="-3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netral</a:t>
            </a:r>
            <a:r>
              <a:rPr lang="ms-MY" spc="-3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seperti</a:t>
            </a:r>
            <a:r>
              <a:rPr lang="ms-MY" spc="-3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Muhammadiyah,</a:t>
            </a:r>
            <a:r>
              <a:rPr lang="ms-MY" spc="-24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Al-Irsyad,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Persatuan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Islam.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Adapula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yang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berpegang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teguh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pada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mazhab seperti Nahdatul Ulama, Persatuan Tarbiyah Islamiyah dan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Al</a:t>
            </a:r>
            <a:r>
              <a:rPr lang="ms-MY" spc="2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Wasliyah.</a:t>
            </a:r>
            <a:endParaRPr lang="id-ID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85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2C59273-C32C-4BAB-A435-DFA2974D91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20785"/>
            <a:ext cx="9144000" cy="4637015"/>
          </a:xfrm>
        </p:spPr>
        <p:txBody>
          <a:bodyPr/>
          <a:lstStyle/>
          <a:p>
            <a:pPr algn="l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Latar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belakang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7112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K.H.Ahmad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Dahlan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lahir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di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Kauman.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Yogyakarta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pada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tahun</a:t>
            </a:r>
            <a:r>
              <a:rPr lang="ms-MY" spc="-24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1868 M. Meninggal pada tahun 1923 di makamkan di Karangkajen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Yogyakarta.</a:t>
            </a:r>
            <a:endParaRPr lang="id-ID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l"/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Penggerak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kebangkitan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Islam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di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Jawa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yang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pertama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–tama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adalah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perkumpulan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Jamiat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Khair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yang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berdiri  di  Jakarta  pada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tahun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1905.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Dari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perkumpulan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inilah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tokoh-tokoh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baru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Islam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bermunculan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dan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mendirikan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berbagai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perkumpulan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misalnya,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Persyarikatan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Ulama,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di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Majalengka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tahun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1911,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Organisasi</a:t>
            </a:r>
            <a:r>
              <a:rPr lang="ms-MY" spc="-24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Muhammadiyah didirikan di Yogyakarta pada tanggal 18 November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1912.</a:t>
            </a: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954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B9DE707-D65E-43FA-8DA5-664AC1107E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760" y="766763"/>
            <a:ext cx="4310743" cy="5024437"/>
          </a:xfrm>
        </p:spPr>
      </p:pic>
    </p:spTree>
    <p:extLst>
      <p:ext uri="{BB962C8B-B14F-4D97-AF65-F5344CB8AC3E}">
        <p14:creationId xmlns:p14="http://schemas.microsoft.com/office/powerpoint/2010/main" val="1797195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C072C-EE0E-4BCE-8FFA-EAA0E6794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9174"/>
            <a:ext cx="10515600" cy="554778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B.</a:t>
            </a:r>
            <a:r>
              <a:rPr lang="ms-MY" sz="2800" b="1" kern="0" spc="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ms-MY" sz="2800" kern="0" spc="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Riwayat</a:t>
            </a:r>
            <a:r>
              <a:rPr lang="ms-MY" sz="2800" kern="0" spc="46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ms-MY" sz="2800" kern="0" spc="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hidup</a:t>
            </a:r>
            <a:r>
              <a:rPr lang="ms-MY" sz="2800" kern="0" spc="45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ms-MY" sz="2800" kern="0" spc="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K.H.Ahmad</a:t>
            </a:r>
            <a:r>
              <a:rPr lang="ms-MY" sz="2800" kern="0" spc="45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ms-MY" sz="2800" kern="0" spc="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Dahlan </a:t>
            </a:r>
            <a:r>
              <a:rPr lang="ms-MY" sz="2800" kern="0" spc="-26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ms-MY" sz="2800" kern="0" spc="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selaku</a:t>
            </a:r>
            <a:r>
              <a:rPr lang="ms-MY" sz="2800" kern="0" spc="-1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ms-MY" sz="2800" kern="0" spc="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pendiri</a:t>
            </a:r>
            <a:r>
              <a:rPr lang="ms-MY" sz="2800" kern="0" spc="5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ms-MY" sz="2800" kern="0" spc="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Muhammadiyah.</a:t>
            </a:r>
          </a:p>
          <a:p>
            <a:pPr marL="0" indent="0">
              <a:buNone/>
            </a:pP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        K.H.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Ahmad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Dahlan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Lahir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di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Kauman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Yogyakarta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(1285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H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bertepatan 1868 M) – dan wafat pada tanggal 23 Februari 1923 (55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th)</a:t>
            </a:r>
            <a:r>
              <a:rPr lang="ms-MY" sz="2400" spc="15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dan</a:t>
            </a:r>
            <a:r>
              <a:rPr lang="ms-MY" sz="2400" spc="16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dimakamkan</a:t>
            </a:r>
            <a:r>
              <a:rPr lang="ms-MY" sz="2400" spc="15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di</a:t>
            </a:r>
            <a:r>
              <a:rPr lang="ms-MY" sz="2400" spc="14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Karangkajen,</a:t>
            </a:r>
            <a:r>
              <a:rPr lang="ms-MY" sz="2400" spc="15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Yogyakarta.</a:t>
            </a:r>
            <a:r>
              <a:rPr lang="ms-MY" sz="2400" spc="1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Oleh</a:t>
            </a:r>
            <a:r>
              <a:rPr lang="ms-MY" sz="2400" spc="1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Pemerintah</a:t>
            </a:r>
            <a:r>
              <a:rPr lang="ms-MY" sz="2400" spc="-24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RI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diangkat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jadi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Pahlawan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Kemerdekaan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Indonesia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SK.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Nomor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657</a:t>
            </a:r>
            <a:r>
              <a:rPr lang="ms-MY" sz="2400" spc="1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tahun</a:t>
            </a:r>
            <a:r>
              <a:rPr lang="ms-MY" sz="2400" spc="1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1961.</a:t>
            </a:r>
          </a:p>
          <a:p>
            <a:pPr marL="0" indent="0">
              <a:buNone/>
            </a:pPr>
            <a:endParaRPr lang="ms-MY" sz="24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71120" marR="71755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</a:pPr>
            <a:r>
              <a:rPr lang="ms-MY" sz="24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Silsilah dari K.H.Ahmad Dahlan </a:t>
            </a:r>
            <a:endParaRPr lang="id-ID" sz="24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marR="71755" indent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id-ID" sz="24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marR="71755" indent="0" algn="just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      K.H.Ahmad</a:t>
            </a:r>
            <a:r>
              <a:rPr lang="ms-MY" sz="2400" spc="21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Dahlan</a:t>
            </a:r>
            <a:r>
              <a:rPr lang="ms-MY" sz="2400" spc="21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bin</a:t>
            </a:r>
            <a:r>
              <a:rPr lang="ms-MY" sz="2400" spc="21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K.H.Abubakar</a:t>
            </a:r>
            <a:r>
              <a:rPr lang="ms-MY" sz="2400" spc="22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bin</a:t>
            </a:r>
            <a:r>
              <a:rPr lang="ms-MY" sz="2400" spc="21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K.H.</a:t>
            </a:r>
            <a:r>
              <a:rPr lang="ms-MY" sz="2400" spc="22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Muhammad</a:t>
            </a:r>
            <a:endParaRPr lang="id-ID" sz="24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marR="69215" indent="0" algn="just">
              <a:lnSpc>
                <a:spcPct val="105000"/>
              </a:lnSpc>
              <a:spcBef>
                <a:spcPts val="15"/>
              </a:spcBef>
              <a:spcAft>
                <a:spcPts val="0"/>
              </a:spcAft>
              <a:buNone/>
            </a:pP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Sulaiman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bin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Kyai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Muthodho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bin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Kyai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Teyas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bin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Demang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Jurang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Kapindo ke-2 bin Demang Jurang Sapisan ke-1 bin Maulana (Kiageng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Gresik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yang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makamnya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di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Jati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Anom,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Klaten,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Jawa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Tengah)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bin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Maulana Fadhlullah (Sunan Prapen bin Maulana Ainul Yaqin (Sunan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Giri) bin Maulana Ishak dan seterusnya hingga Saidina Husin, cucu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Rasulullah</a:t>
            </a:r>
            <a:r>
              <a:rPr lang="ms-MY" sz="2400" spc="1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SAW.</a:t>
            </a:r>
            <a:endParaRPr lang="id-ID" sz="24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79394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1DE6C-27EF-481E-95B8-C27990820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7956"/>
            <a:ext cx="10515600" cy="5229007"/>
          </a:xfrm>
        </p:spPr>
        <p:txBody>
          <a:bodyPr/>
          <a:lstStyle/>
          <a:p>
            <a:pPr marL="0" marR="0" indent="0" algn="l">
              <a:spcBef>
                <a:spcPts val="10"/>
              </a:spcBef>
              <a:spcAft>
                <a:spcPts val="0"/>
              </a:spcAft>
              <a:buNone/>
            </a:pPr>
            <a:r>
              <a:rPr lang="ms-MY" b="1" kern="0" spc="0" dirty="0">
                <a:latin typeface="Cambria" panose="02040503050406030204" pitchFamily="18" charset="0"/>
                <a:ea typeface="Cambria" panose="02040503050406030204" pitchFamily="18" charset="0"/>
                <a:cs typeface="Palatino Linotype" panose="02040502050505030304" pitchFamily="18" charset="0"/>
              </a:rPr>
              <a:t> </a:t>
            </a:r>
            <a:r>
              <a:rPr lang="ms-MY" b="1" kern="0" spc="0" dirty="0"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C. </a:t>
            </a:r>
            <a:r>
              <a:rPr lang="ms-MY" sz="2400" b="1" kern="0" spc="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Berdirinya</a:t>
            </a:r>
            <a:r>
              <a:rPr lang="ms-MY" sz="2400" b="1" kern="0" spc="9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ms-MY" sz="2400" b="1" kern="0" spc="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Organisasi</a:t>
            </a:r>
            <a:r>
              <a:rPr lang="ms-MY" sz="2400" b="1" kern="0" spc="8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ms-MY" sz="2400" b="1" kern="0" spc="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Muhammadiyah</a:t>
            </a:r>
            <a:r>
              <a:rPr lang="ms-MY" sz="2400" b="1" kern="0" spc="75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ms-MY" sz="2400" b="1" kern="0" spc="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18</a:t>
            </a:r>
            <a:r>
              <a:rPr lang="ms-MY" sz="2400" b="1" kern="0" spc="9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ms-MY" sz="2400" b="1" kern="0" spc="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Nopember</a:t>
            </a:r>
            <a:r>
              <a:rPr lang="ms-MY" sz="2400" b="1" kern="0" spc="9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ms-MY" sz="2400" b="1" kern="0" spc="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1912</a:t>
            </a:r>
            <a:r>
              <a:rPr lang="ms-MY" sz="2400" b="1" kern="0" spc="9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ms-MY" sz="2400" b="1" kern="0" spc="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M</a:t>
            </a:r>
            <a:r>
              <a:rPr lang="ms-MY" sz="2400" b="1" kern="0" spc="75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ms-MY" sz="2400" b="1" kern="0" spc="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/</a:t>
            </a:r>
            <a:r>
              <a:rPr lang="ms-MY" sz="2400" b="1" kern="0" spc="-26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ms-MY" sz="2400" b="1" kern="0" spc="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8 Dzulhijah</a:t>
            </a:r>
            <a:r>
              <a:rPr lang="ms-MY" sz="2400" b="1" kern="0" spc="-5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ms-MY" sz="2400" b="1" kern="0" spc="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1330</a:t>
            </a:r>
            <a:r>
              <a:rPr lang="ms-MY" sz="2400" b="1" kern="0" spc="-15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ms-MY" sz="2400" b="1" kern="0" spc="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H</a:t>
            </a:r>
          </a:p>
          <a:p>
            <a:pPr marL="0" marR="0" indent="0" algn="l">
              <a:spcBef>
                <a:spcPts val="10"/>
              </a:spcBef>
              <a:spcAft>
                <a:spcPts val="0"/>
              </a:spcAft>
              <a:buNone/>
            </a:pPr>
            <a:endParaRPr lang="id-ID" sz="2400" b="1" kern="0" spc="0" dirty="0">
              <a:effectLst/>
              <a:latin typeface="Arial" panose="020B0604020202020204" pitchFamily="34" charset="0"/>
              <a:ea typeface="Palatino Linotype" panose="02040502050505030304" pitchFamily="18" charset="0"/>
              <a:cs typeface="Arial" panose="020B0604020202020204" pitchFamily="34" charset="0"/>
            </a:endParaRPr>
          </a:p>
          <a:p>
            <a:pPr marL="71120" marR="70485" indent="457200" algn="just">
              <a:lnSpc>
                <a:spcPct val="105000"/>
              </a:lnSpc>
              <a:spcBef>
                <a:spcPts val="5"/>
              </a:spcBef>
              <a:spcAft>
                <a:spcPts val="0"/>
              </a:spcAft>
            </a:pP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Awalnya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dapat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perlawanan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dari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keluarga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masyarakat</a:t>
            </a:r>
            <a:r>
              <a:rPr lang="ms-MY" sz="2400" spc="-24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sekitar, berbagai fitnah, tuduhan, hasutan, bertubi-tubi. Hasutannya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antara</a:t>
            </a:r>
            <a:r>
              <a:rPr lang="ms-MY" sz="2400" spc="1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lain</a:t>
            </a:r>
            <a:r>
              <a:rPr lang="ms-MY" sz="2400" spc="2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:</a:t>
            </a:r>
            <a:endParaRPr lang="id-ID" sz="24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742950" marR="0" lvl="1" indent="-285750" algn="l">
              <a:spcBef>
                <a:spcPts val="5"/>
              </a:spcBef>
              <a:spcAft>
                <a:spcPts val="0"/>
              </a:spcAft>
              <a:buSzPts val="1100"/>
              <a:buFont typeface="Cambria" panose="02040503050406030204" pitchFamily="18" charset="0"/>
              <a:buAutoNum type="arabicPeriod"/>
              <a:tabLst>
                <a:tab pos="702945" algn="l"/>
              </a:tabLst>
            </a:pP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Mendirikan</a:t>
            </a:r>
            <a:r>
              <a:rPr lang="ms-MY" spc="1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agama</a:t>
            </a:r>
            <a:r>
              <a:rPr lang="ms-MY" spc="1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baru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yang</a:t>
            </a:r>
            <a:r>
              <a:rPr lang="ms-MY" spc="1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menyalahi</a:t>
            </a:r>
            <a:r>
              <a:rPr lang="ms-MY" spc="1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agama</a:t>
            </a:r>
            <a:r>
              <a:rPr lang="ms-MY" spc="1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Islam</a:t>
            </a:r>
            <a:endParaRPr lang="id-ID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742950" marR="0" lvl="1" indent="-285750" algn="l">
              <a:spcBef>
                <a:spcPts val="75"/>
              </a:spcBef>
              <a:spcAft>
                <a:spcPts val="0"/>
              </a:spcAft>
              <a:buSzPts val="1100"/>
              <a:buFont typeface="Cambria" panose="02040503050406030204" pitchFamily="18" charset="0"/>
              <a:buAutoNum type="arabicPeriod"/>
              <a:tabLst>
                <a:tab pos="702945" algn="l"/>
              </a:tabLst>
            </a:pP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Kyai</a:t>
            </a:r>
            <a:r>
              <a:rPr lang="ms-MY" spc="-2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Palsu</a:t>
            </a:r>
            <a:r>
              <a:rPr lang="ms-MY" spc="-1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karena</a:t>
            </a:r>
            <a:r>
              <a:rPr lang="ms-MY" spc="-1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meniru</a:t>
            </a:r>
            <a:r>
              <a:rPr lang="ms-MY" spc="-1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orang</a:t>
            </a:r>
            <a:r>
              <a:rPr lang="ms-MY" spc="-1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Belanda</a:t>
            </a:r>
            <a:r>
              <a:rPr lang="ms-MY" spc="-1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yang</a:t>
            </a:r>
            <a:r>
              <a:rPr lang="ms-MY" spc="-1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Kristen</a:t>
            </a:r>
            <a:endParaRPr lang="id-ID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742950" marR="0" lvl="1" indent="-285750" algn="l">
              <a:spcBef>
                <a:spcPts val="70"/>
              </a:spcBef>
              <a:spcAft>
                <a:spcPts val="0"/>
              </a:spcAft>
              <a:buSzPts val="1100"/>
              <a:buFont typeface="Cambria" panose="02040503050406030204" pitchFamily="18" charset="0"/>
              <a:buAutoNum type="arabicPeriod"/>
              <a:tabLst>
                <a:tab pos="702310" algn="l"/>
              </a:tabLst>
            </a:pP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Harus</a:t>
            </a: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di</a:t>
            </a:r>
            <a:r>
              <a:rPr lang="ms-MY" spc="1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bunuh</a:t>
            </a:r>
            <a:r>
              <a:rPr lang="ms-MY" spc="1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karena</a:t>
            </a:r>
            <a:r>
              <a:rPr lang="ms-MY" spc="1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kafir</a:t>
            </a:r>
            <a:endParaRPr lang="id-ID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71120" marR="0" indent="394335" algn="l">
              <a:lnSpc>
                <a:spcPct val="105000"/>
              </a:lnSpc>
              <a:spcBef>
                <a:spcPts val="75"/>
              </a:spcBef>
              <a:spcAft>
                <a:spcPts val="0"/>
              </a:spcAft>
            </a:pP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Gagasan</a:t>
            </a:r>
            <a:r>
              <a:rPr lang="ms-MY" sz="2400" spc="3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–</a:t>
            </a:r>
            <a:r>
              <a:rPr lang="ms-MY" sz="2400" spc="3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gagasan</a:t>
            </a:r>
            <a:r>
              <a:rPr lang="ms-MY" sz="2400" spc="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atau</a:t>
            </a:r>
            <a:r>
              <a:rPr lang="ms-MY" sz="2400" spc="3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ide</a:t>
            </a:r>
            <a:r>
              <a:rPr lang="ms-MY" sz="2400" spc="4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–</a:t>
            </a:r>
            <a:r>
              <a:rPr lang="ms-MY" sz="2400" spc="3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ide</a:t>
            </a:r>
            <a:r>
              <a:rPr lang="ms-MY" sz="2400" spc="3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yang</a:t>
            </a:r>
            <a:r>
              <a:rPr lang="ms-MY" sz="2400" spc="3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disebarkan</a:t>
            </a:r>
            <a:r>
              <a:rPr lang="ms-MY" sz="2400" spc="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ms-MY" sz="2400" spc="-24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mengadakan tabligh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ke</a:t>
            </a:r>
            <a:r>
              <a:rPr lang="ms-MY" sz="2400" spc="-1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berbagai kota</a:t>
            </a:r>
            <a:r>
              <a:rPr lang="ms-MY" sz="2400" spc="-1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sambil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berdagang</a:t>
            </a:r>
            <a:r>
              <a:rPr lang="ms-MY" sz="2400" spc="-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batik. </a:t>
            </a:r>
            <a:endParaRPr lang="id-ID" sz="24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71120" marR="70485" indent="359410" algn="just">
              <a:lnSpc>
                <a:spcPct val="105000"/>
              </a:lnSpc>
              <a:spcBef>
                <a:spcPts val="5"/>
              </a:spcBef>
              <a:spcAft>
                <a:spcPts val="0"/>
              </a:spcAft>
            </a:pP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Organisasi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Muhammadiyah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di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dirikan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tujuan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menyebarkan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pengajaran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Kanjeng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Nabi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Muhammad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SAW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kepada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penduduk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bumi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putera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dan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memajukan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hal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agama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Islam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kepada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anggota</a:t>
            </a:r>
            <a:r>
              <a:rPr lang="ms-MY" sz="2400" spc="2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–</a:t>
            </a:r>
            <a:r>
              <a:rPr lang="ms-MY" sz="2400" spc="1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anggotannya.</a:t>
            </a:r>
            <a:endParaRPr lang="id-ID" sz="2400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65001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36982-BF78-4427-8517-3BA8B0D85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/>
          <a:lstStyle/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Clr>
                <a:srgbClr val="161B0B"/>
              </a:buClr>
              <a:buSzPts val="1100"/>
              <a:buNone/>
              <a:tabLst>
                <a:tab pos="612775" algn="l"/>
              </a:tabLst>
            </a:pP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Bentuk</a:t>
            </a:r>
            <a:r>
              <a:rPr lang="ms-MY" spc="-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Lambang</a:t>
            </a:r>
            <a:endParaRPr lang="id-ID" dirty="0">
              <a:effectLst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Lambang 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persyarikatan 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berbentuk 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matahari 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yang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memancarkan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duabelas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sinar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yang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mengarah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ke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segala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penjuru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dengan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sinarnya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yang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putih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bersih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bercahaya</a:t>
            </a:r>
          </a:p>
          <a:p>
            <a:pPr marL="0" indent="0">
              <a:buNone/>
            </a:pPr>
            <a:endParaRPr lang="id-ID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1.jpeg">
            <a:extLst>
              <a:ext uri="{FF2B5EF4-FFF2-40B4-BE49-F238E27FC236}">
                <a16:creationId xmlns:a16="http://schemas.microsoft.com/office/drawing/2014/main" id="{E336B57E-4FA8-475A-B19D-2B181258098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54631" y="522514"/>
            <a:ext cx="3873186" cy="216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768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DA56F-81C9-461D-ADFE-F9FC79C536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2455"/>
            <a:ext cx="10515600" cy="5304508"/>
          </a:xfrm>
        </p:spPr>
        <p:txBody>
          <a:bodyPr>
            <a:normAutofit/>
          </a:bodyPr>
          <a:lstStyle/>
          <a:p>
            <a:pPr marL="0" marR="70485" lvl="0" indent="0" algn="just">
              <a:lnSpc>
                <a:spcPct val="105000"/>
              </a:lnSpc>
              <a:spcBef>
                <a:spcPts val="75"/>
              </a:spcBef>
              <a:spcAft>
                <a:spcPts val="0"/>
              </a:spcAft>
              <a:buSzPts val="1100"/>
              <a:buNone/>
              <a:tabLst>
                <a:tab pos="612775" algn="l"/>
              </a:tabLst>
            </a:pPr>
            <a:r>
              <a:rPr lang="ms-MY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Organisasi Wanita dari Muhammadiyah bernama Aisyiyah</a:t>
            </a:r>
          </a:p>
          <a:p>
            <a:pPr marL="342900" marR="70485" lvl="0" indent="-342900" algn="just">
              <a:lnSpc>
                <a:spcPct val="105000"/>
              </a:lnSpc>
              <a:spcBef>
                <a:spcPts val="75"/>
              </a:spcBef>
              <a:spcAft>
                <a:spcPts val="0"/>
              </a:spcAft>
              <a:buSzPts val="1100"/>
              <a:buFont typeface="Cambria" panose="02040503050406030204" pitchFamily="18" charset="0"/>
              <a:buAutoNum type="arabicPeriod"/>
              <a:tabLst>
                <a:tab pos="612775" algn="l"/>
              </a:tabLst>
            </a:pPr>
            <a:endParaRPr lang="ms-MY" spc="5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marR="70485" lvl="0" indent="0" algn="just">
              <a:lnSpc>
                <a:spcPct val="105000"/>
              </a:lnSpc>
              <a:spcBef>
                <a:spcPts val="75"/>
              </a:spcBef>
              <a:spcAft>
                <a:spcPts val="0"/>
              </a:spcAft>
              <a:buSzPts val="1100"/>
              <a:buNone/>
              <a:tabLst>
                <a:tab pos="612775" algn="l"/>
              </a:tabLst>
            </a:pPr>
            <a:r>
              <a:rPr lang="ms-MY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Adalah</a:t>
            </a:r>
            <a:r>
              <a:rPr lang="ms-MY" sz="2400" spc="6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organisasi</a:t>
            </a:r>
            <a:r>
              <a:rPr lang="ms-MY" sz="2400" spc="6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yang</a:t>
            </a:r>
            <a:r>
              <a:rPr lang="ms-MY" sz="2400" spc="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berdiri</a:t>
            </a:r>
            <a:r>
              <a:rPr lang="ms-MY" sz="2400" spc="13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sendiri</a:t>
            </a:r>
            <a:r>
              <a:rPr lang="ms-MY" sz="2400" spc="6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pada</a:t>
            </a:r>
            <a:r>
              <a:rPr lang="ms-MY" sz="2400" spc="5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tahun</a:t>
            </a:r>
            <a:r>
              <a:rPr lang="ms-MY" sz="2400" spc="7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1918.</a:t>
            </a:r>
            <a:r>
              <a:rPr lang="ms-MY" sz="2400" spc="6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Yangdi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beri nama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Sopotrisno yang bergerak di bidang sosial.  Organisasi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ini menekankan sekali pentingnya kedudukan wanita sebagai ibu. Ia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berpendapat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bahwa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pendidikan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pertama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yang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di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terima  seorang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anak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itu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adalah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di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rumah.</a:t>
            </a:r>
          </a:p>
          <a:p>
            <a:pPr marL="0" marR="70485" lvl="0" indent="0" algn="just">
              <a:lnSpc>
                <a:spcPct val="105000"/>
              </a:lnSpc>
              <a:spcBef>
                <a:spcPts val="75"/>
              </a:spcBef>
              <a:spcAft>
                <a:spcPts val="0"/>
              </a:spcAft>
              <a:buSzPts val="1100"/>
              <a:buNone/>
              <a:tabLst>
                <a:tab pos="612775" algn="l"/>
              </a:tabLst>
            </a:pPr>
            <a:endParaRPr lang="ms-MY" sz="2400" dirty="0"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marL="0" marR="70485" lvl="0" indent="0" algn="just">
              <a:lnSpc>
                <a:spcPct val="105000"/>
              </a:lnSpc>
              <a:spcBef>
                <a:spcPts val="75"/>
              </a:spcBef>
              <a:spcAft>
                <a:spcPts val="0"/>
              </a:spcAft>
              <a:buSzPts val="1100"/>
              <a:buNone/>
              <a:tabLst>
                <a:tab pos="612775" algn="l"/>
              </a:tabLst>
            </a:pP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675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96553DC-8682-4713-B10F-65B3C2D5D7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45951"/>
            <a:ext cx="9144000" cy="5394121"/>
          </a:xfrm>
        </p:spPr>
        <p:txBody>
          <a:bodyPr/>
          <a:lstStyle/>
          <a:p>
            <a:r>
              <a:rPr lang="en-US" dirty="0"/>
              <a:t> </a:t>
            </a:r>
            <a:endParaRPr lang="id-ID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C73373-55AD-4162-86FD-370B2A953587}"/>
              </a:ext>
            </a:extLst>
          </p:cNvPr>
          <p:cNvSpPr txBox="1"/>
          <p:nvPr/>
        </p:nvSpPr>
        <p:spPr>
          <a:xfrm>
            <a:off x="947956" y="738231"/>
            <a:ext cx="9720043" cy="1954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ts val="1470"/>
              </a:lnSpc>
              <a:spcBef>
                <a:spcPts val="0"/>
              </a:spcBef>
              <a:spcAft>
                <a:spcPts val="0"/>
              </a:spcAft>
              <a:buSzPts val="1100"/>
              <a:tabLst>
                <a:tab pos="612775" algn="l"/>
              </a:tabLst>
            </a:pPr>
            <a:r>
              <a:rPr lang="ms-MY" sz="2800" b="1" kern="0" dirty="0"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D. </a:t>
            </a:r>
            <a:r>
              <a:rPr lang="ms-MY" sz="2800" b="1" kern="0" spc="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Kepemimpinan</a:t>
            </a:r>
            <a:r>
              <a:rPr lang="ms-MY" sz="2800" b="1" kern="0" spc="-2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ms-MY" sz="2800" b="1" kern="0" spc="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Muhammadiyah</a:t>
            </a:r>
            <a:r>
              <a:rPr lang="ms-MY" sz="2800" b="1" kern="0" spc="-15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ms-MY" sz="2800" b="1" kern="0" spc="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100</a:t>
            </a:r>
            <a:r>
              <a:rPr lang="ms-MY" sz="2800" b="1" kern="0" spc="-2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 </a:t>
            </a:r>
            <a:r>
              <a:rPr lang="ms-MY" sz="2800" b="1" kern="0" spc="0" dirty="0">
                <a:effectLst/>
                <a:latin typeface="Arial" panose="020B0604020202020204" pitchFamily="34" charset="0"/>
                <a:ea typeface="Palatino Linotype" panose="02040502050505030304" pitchFamily="18" charset="0"/>
                <a:cs typeface="Arial" panose="020B0604020202020204" pitchFamily="34" charset="0"/>
              </a:rPr>
              <a:t>Tahun</a:t>
            </a:r>
          </a:p>
          <a:p>
            <a:pPr marR="0" lvl="0">
              <a:lnSpc>
                <a:spcPts val="1470"/>
              </a:lnSpc>
              <a:spcBef>
                <a:spcPts val="0"/>
              </a:spcBef>
              <a:spcAft>
                <a:spcPts val="0"/>
              </a:spcAft>
              <a:buSzPts val="1100"/>
              <a:tabLst>
                <a:tab pos="612775" algn="l"/>
              </a:tabLst>
            </a:pPr>
            <a:endParaRPr lang="id-ID" sz="2400" b="1" kern="0" spc="0" dirty="0">
              <a:effectLst/>
              <a:latin typeface="Arial" panose="020B0604020202020204" pitchFamily="34" charset="0"/>
              <a:ea typeface="Palatino Linotype" panose="02040502050505030304" pitchFamily="18" charset="0"/>
              <a:cs typeface="Arial" panose="020B0604020202020204" pitchFamily="34" charset="0"/>
            </a:endParaRPr>
          </a:p>
          <a:p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Sejak 1912 sampai 2010 persyarikatan Muhammadiyah telah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melakukan permusyawaratan pimpinan tingkat pusat atau nasional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sebanyak 46 kali. Tahun 1912 sampai dengan 1925 dalam bentuk</a:t>
            </a:r>
            <a:r>
              <a:rPr lang="ms-MY" sz="2400" spc="5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ms-MY" sz="2400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Rapat Tahunan yang diselenggarakan setiap tahun</a:t>
            </a:r>
            <a:endParaRPr lang="id-ID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152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95</TotalTime>
  <Words>762</Words>
  <Application>Microsoft Office PowerPoint</Application>
  <PresentationFormat>Widescreen</PresentationFormat>
  <Paragraphs>91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Cambria</vt:lpstr>
      <vt:lpstr>Palatino Linotype</vt:lpstr>
      <vt:lpstr>Celestial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</cp:revision>
  <dcterms:created xsi:type="dcterms:W3CDTF">2021-11-07T11:47:38Z</dcterms:created>
  <dcterms:modified xsi:type="dcterms:W3CDTF">2021-11-07T13:22:59Z</dcterms:modified>
</cp:coreProperties>
</file>