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8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927D823D-7433-4D80-821B-467EE96E3209}" type="datetimeFigureOut">
              <a:rPr lang="id-ID" smtClean="0"/>
              <a:t>06/08/2020</a:t>
            </a:fld>
            <a:endParaRPr lang="id-ID"/>
          </a:p>
        </p:txBody>
      </p:sp>
      <p:sp>
        <p:nvSpPr>
          <p:cNvPr id="8" name="Slide Number Placeholder 7"/>
          <p:cNvSpPr>
            <a:spLocks noGrp="1"/>
          </p:cNvSpPr>
          <p:nvPr>
            <p:ph type="sldNum" sz="quarter" idx="11"/>
          </p:nvPr>
        </p:nvSpPr>
        <p:spPr/>
        <p:txBody>
          <a:bodyPr/>
          <a:lstStyle/>
          <a:p>
            <a:fld id="{69433418-97BB-4605-B570-DF2E8978FDB5}" type="slidenum">
              <a:rPr lang="id-ID" smtClean="0"/>
              <a:t>‹#›</a:t>
            </a:fld>
            <a:endParaRPr lang="id-ID"/>
          </a:p>
        </p:txBody>
      </p:sp>
      <p:sp>
        <p:nvSpPr>
          <p:cNvPr id="9" name="Footer Placeholder 8"/>
          <p:cNvSpPr>
            <a:spLocks noGrp="1"/>
          </p:cNvSpPr>
          <p:nvPr>
            <p:ph type="ftr" sz="quarter" idx="12"/>
          </p:nvPr>
        </p:nvSpPr>
        <p:spPr/>
        <p:txBody>
          <a:bodyPr/>
          <a:lstStyle/>
          <a:p>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7D823D-7433-4D80-821B-467EE96E3209}" type="datetimeFigureOut">
              <a:rPr lang="id-ID" smtClean="0"/>
              <a:t>06/08/2020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9433418-97BB-4605-B570-DF2E8978FDB5}"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7D823D-7433-4D80-821B-467EE96E3209}" type="datetimeFigureOut">
              <a:rPr lang="id-ID" smtClean="0"/>
              <a:t>06/08/2020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9433418-97BB-4605-B570-DF2E8978FDB5}"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927D823D-7433-4D80-821B-467EE96E3209}" type="datetimeFigureOut">
              <a:rPr lang="id-ID" smtClean="0"/>
              <a:t>06/08/2020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9433418-97BB-4605-B570-DF2E8978FDB5}"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7D823D-7433-4D80-821B-467EE96E3209}" type="datetimeFigureOut">
              <a:rPr lang="id-ID" smtClean="0"/>
              <a:t>06/08/2020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9433418-97BB-4605-B570-DF2E8978FDB5}" type="slidenum">
              <a:rPr lang="id-ID" smtClean="0"/>
              <a:t>‹#›</a:t>
            </a:fld>
            <a:endParaRPr lang="id-ID"/>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927D823D-7433-4D80-821B-467EE96E3209}" type="datetimeFigureOut">
              <a:rPr lang="id-ID" smtClean="0"/>
              <a:t>06/08/2020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9433418-97BB-4605-B570-DF2E8978FDB5}" type="slidenum">
              <a:rPr lang="id-ID" smtClean="0"/>
              <a:t>‹#›</a:t>
            </a:fld>
            <a:endParaRPr lang="id-ID"/>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927D823D-7433-4D80-821B-467EE96E3209}" type="datetimeFigureOut">
              <a:rPr lang="id-ID" smtClean="0"/>
              <a:t>06/08/2020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69433418-97BB-4605-B570-DF2E8978FDB5}" type="slidenum">
              <a:rPr lang="id-ID" smtClean="0"/>
              <a:t>‹#›</a:t>
            </a:fld>
            <a:endParaRPr lang="id-ID"/>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27D823D-7433-4D80-821B-467EE96E3209}" type="datetimeFigureOut">
              <a:rPr lang="id-ID" smtClean="0"/>
              <a:t>06/08/2020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69433418-97BB-4605-B570-DF2E8978FDB5}"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7D823D-7433-4D80-821B-467EE96E3209}" type="datetimeFigureOut">
              <a:rPr lang="id-ID" smtClean="0"/>
              <a:t>06/08/2020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69433418-97BB-4605-B570-DF2E8978FDB5}"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7D823D-7433-4D80-821B-467EE96E3209}" type="datetimeFigureOut">
              <a:rPr lang="id-ID" smtClean="0"/>
              <a:t>06/08/2020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9433418-97BB-4605-B570-DF2E8978FDB5}"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7D823D-7433-4D80-821B-467EE96E3209}" type="datetimeFigureOut">
              <a:rPr lang="id-ID" smtClean="0"/>
              <a:t>06/08/2020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9433418-97BB-4605-B570-DF2E8978FDB5}"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927D823D-7433-4D80-821B-467EE96E3209}" type="datetimeFigureOut">
              <a:rPr lang="id-ID" smtClean="0"/>
              <a:t>06/08/2020</a:t>
            </a:fld>
            <a:endParaRPr lang="id-ID"/>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id-ID"/>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69433418-97BB-4605-B570-DF2E8978FDB5}" type="slidenum">
              <a:rPr lang="id-ID" smtClean="0"/>
              <a:t>‹#›</a:t>
            </a:fld>
            <a:endParaRPr lang="id-ID"/>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196752"/>
            <a:ext cx="7772400" cy="2099319"/>
          </a:xfrm>
        </p:spPr>
        <p:txBody>
          <a:bodyPr/>
          <a:lstStyle/>
          <a:p>
            <a:r>
              <a:rPr lang="id-ID" sz="4400" dirty="0" smtClean="0">
                <a:effectLst/>
              </a:rPr>
              <a:t>Muhammadiyah Sebagai Gerakan Keagamaan</a:t>
            </a:r>
            <a:endParaRPr lang="id-ID" sz="4400" dirty="0"/>
          </a:p>
        </p:txBody>
      </p:sp>
      <p:sp>
        <p:nvSpPr>
          <p:cNvPr id="3" name="Subtitle 2"/>
          <p:cNvSpPr>
            <a:spLocks noGrp="1"/>
          </p:cNvSpPr>
          <p:nvPr>
            <p:ph type="subTitle" idx="1"/>
          </p:nvPr>
        </p:nvSpPr>
        <p:spPr>
          <a:xfrm>
            <a:off x="1331640" y="3573016"/>
            <a:ext cx="6400800" cy="1219200"/>
          </a:xfrm>
        </p:spPr>
        <p:txBody>
          <a:bodyPr/>
          <a:lstStyle/>
          <a:p>
            <a:r>
              <a:rPr lang="id-ID" b="1" dirty="0"/>
              <a:t>Muhammad Muhson, Mpdi</a:t>
            </a:r>
            <a:endParaRPr lang="id-ID" dirty="0"/>
          </a:p>
        </p:txBody>
      </p:sp>
    </p:spTree>
    <p:extLst>
      <p:ext uri="{BB962C8B-B14F-4D97-AF65-F5344CB8AC3E}">
        <p14:creationId xmlns:p14="http://schemas.microsoft.com/office/powerpoint/2010/main" val="4017208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Kata gerakan secara harfiah memiliki perbuatan atau keadaan bergerak dan pergerakan usaha atau kegiatan yang dinamis. Dengan demikian kata gerakan atau pergerakan mengandung arti, unsur, dan esensi yang dinamis, dan sebaliknya tidak statis. </a:t>
            </a:r>
          </a:p>
          <a:p>
            <a:pPr marL="0" indent="0">
              <a:buNone/>
            </a:pPr>
            <a:r>
              <a:rPr lang="id-ID" dirty="0" smtClean="0"/>
              <a:t>Karenanya Muhammadiyah dan orang-orang muhammadiyah haruslah bergerak secara dinamis dan tidak boleh statis maka kalaulah tidak bergerak, bukanlah muhammadiyah</a:t>
            </a:r>
            <a:endParaRPr lang="id-ID" dirty="0"/>
          </a:p>
        </p:txBody>
      </p:sp>
    </p:spTree>
    <p:extLst>
      <p:ext uri="{BB962C8B-B14F-4D97-AF65-F5344CB8AC3E}">
        <p14:creationId xmlns:p14="http://schemas.microsoft.com/office/powerpoint/2010/main" val="4182058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20000"/>
          </a:bodyPr>
          <a:lstStyle/>
          <a:p>
            <a:r>
              <a:rPr lang="id-ID" dirty="0" smtClean="0"/>
              <a:t>Makna kehadiran sebagai kehadiran keagamaan adalah gerakan revitalisasi dan gerakan millenary. Gerakan revitalisasi adalah gerakan keagamaan yang berupaya untuk menciptakan eksistensi yang baru yang dipandang tepat untuk kondisi saat ini. Sedangkan gerakan milenary yaitu gerakan keagamaan untuk mengantisipasi tibanya suatu masa 1000 tahun kedepan atau visioner</a:t>
            </a:r>
          </a:p>
          <a:p>
            <a:r>
              <a:rPr lang="id-ID" dirty="0" smtClean="0"/>
              <a:t>Muhammadiyah bukanlah sebagai gerakan sosial yang biasa tetapi sebagai gerakan islam selain terkena hukum pergerakan, Muhammadiyah dlam gerakannya terkait dengan islam terbingkai dan diarahkan dengan islam. Islam bukan sekedar asas formal tetapi menjiwai, melandasi, mendasari, mempengaruhi, menggerakkan, dan menjadi pusat orientasi dan tujuan. </a:t>
            </a:r>
            <a:endParaRPr lang="id-ID" dirty="0"/>
          </a:p>
        </p:txBody>
      </p:sp>
    </p:spTree>
    <p:extLst>
      <p:ext uri="{BB962C8B-B14F-4D97-AF65-F5344CB8AC3E}">
        <p14:creationId xmlns:p14="http://schemas.microsoft.com/office/powerpoint/2010/main" val="2762999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4400" dirty="0" smtClean="0"/>
              <a:t>Model gerakan Muhammadiyah</a:t>
            </a:r>
            <a:endParaRPr lang="id-ID" sz="4400" dirty="0"/>
          </a:p>
        </p:txBody>
      </p:sp>
      <p:sp>
        <p:nvSpPr>
          <p:cNvPr id="3" name="Content Placeholder 2"/>
          <p:cNvSpPr>
            <a:spLocks noGrp="1"/>
          </p:cNvSpPr>
          <p:nvPr>
            <p:ph idx="1"/>
          </p:nvPr>
        </p:nvSpPr>
        <p:spPr/>
        <p:txBody>
          <a:bodyPr>
            <a:normAutofit fontScale="92500"/>
          </a:bodyPr>
          <a:lstStyle/>
          <a:p>
            <a:pPr marL="0" indent="0">
              <a:buNone/>
            </a:pPr>
            <a:r>
              <a:rPr lang="id-ID" dirty="0" smtClean="0"/>
              <a:t>1. Gerakan jamaah dan dakwah jamaah (GJDJ)</a:t>
            </a:r>
          </a:p>
          <a:p>
            <a:pPr marL="0" indent="0">
              <a:buNone/>
            </a:pPr>
            <a:r>
              <a:rPr lang="id-ID" dirty="0" smtClean="0"/>
              <a:t>	Dalam hal ini peran organisasi harus dioptimalkan sebagai upaya untuk menggerakkan dengan melibatkan jamaah.</a:t>
            </a:r>
          </a:p>
          <a:p>
            <a:pPr marL="0" indent="0">
              <a:buNone/>
            </a:pPr>
            <a:r>
              <a:rPr lang="id-ID" dirty="0"/>
              <a:t> </a:t>
            </a:r>
            <a:r>
              <a:rPr lang="id-ID" dirty="0" smtClean="0"/>
              <a:t>       Perhatian utama gerakan GJDJ adalah membina keluarga secara aktif dan melakukan advokasi tehadap segala persoalan yang terjadi diakar rumput. Orientasi dari gerakan ini, adalah membangun basis kehidupan jamaah dengan dakwah </a:t>
            </a:r>
            <a:r>
              <a:rPr lang="id-ID" i="1" dirty="0" smtClean="0"/>
              <a:t>bil haal, dalam bidang pendidikan, sosial, ekonomi, dan kesehatan yang instrumennya dimiliki oleh muhammadiyah</a:t>
            </a:r>
            <a:r>
              <a:rPr lang="id-ID" dirty="0" smtClean="0"/>
              <a:t> </a:t>
            </a:r>
          </a:p>
          <a:p>
            <a:pPr marL="0" indent="0">
              <a:buNone/>
            </a:pPr>
            <a:r>
              <a:rPr lang="id-ID" dirty="0" smtClean="0"/>
              <a:t>2.  Langakah penguatan Jamaah</a:t>
            </a:r>
            <a:endParaRPr lang="id-ID" dirty="0"/>
          </a:p>
        </p:txBody>
      </p:sp>
    </p:spTree>
    <p:extLst>
      <p:ext uri="{BB962C8B-B14F-4D97-AF65-F5344CB8AC3E}">
        <p14:creationId xmlns:p14="http://schemas.microsoft.com/office/powerpoint/2010/main" val="658072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2. Langkah penguata</a:t>
            </a:r>
            <a:endParaRPr lang="id-ID" dirty="0"/>
          </a:p>
        </p:txBody>
      </p:sp>
    </p:spTree>
    <p:extLst>
      <p:ext uri="{BB962C8B-B14F-4D97-AF65-F5344CB8AC3E}">
        <p14:creationId xmlns:p14="http://schemas.microsoft.com/office/powerpoint/2010/main" val="3778544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110</TotalTime>
  <Words>182</Words>
  <Application>Microsoft Office PowerPoint</Application>
  <PresentationFormat>On-screen Show (4:3)</PresentationFormat>
  <Paragraphs>12</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Executive</vt:lpstr>
      <vt:lpstr>Muhammadiyah Sebagai Gerakan Keagamaan</vt:lpstr>
      <vt:lpstr>PowerPoint Presentation</vt:lpstr>
      <vt:lpstr>PowerPoint Presentation</vt:lpstr>
      <vt:lpstr>Model gerakan Muhammadiyah</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Gerakan Islamisasi Di Nusantara</dc:title>
  <dc:creator>Lenovo</dc:creator>
  <cp:lastModifiedBy>Lenovo</cp:lastModifiedBy>
  <cp:revision>23</cp:revision>
  <dcterms:created xsi:type="dcterms:W3CDTF">2020-08-05T14:27:26Z</dcterms:created>
  <dcterms:modified xsi:type="dcterms:W3CDTF">2020-08-06T03:55:05Z</dcterms:modified>
</cp:coreProperties>
</file>