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EBDBE4C5-3826-411C-ADF3-ABAE84B6BC94}"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BE4C5-3826-411C-ADF3-ABAE84B6BC94}"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BDBE4C5-3826-411C-ADF3-ABAE84B6BC94}"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D3C9DE-5408-4024-B9C8-50F7A7A610BB}" type="datetimeFigureOut">
              <a:rPr lang="id-ID" smtClean="0"/>
              <a:pPr/>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EBDBE4C5-3826-411C-ADF3-ABAE84B6BC94}"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D3C9DE-5408-4024-B9C8-50F7A7A610BB}" type="datetimeFigureOut">
              <a:rPr lang="id-ID" smtClean="0"/>
              <a:pPr/>
              <a:t>06/12/2021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BDBE4C5-3826-411C-ADF3-ABAE84B6BC94}"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4" name="Picture 3" descr="D:\Image\UMM\Helyped 1_2.jpg"/>
          <p:cNvPicPr>
            <a:picLocks noGrp="1"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285720" y="428604"/>
            <a:ext cx="3500461" cy="646331"/>
          </a:xfrm>
          <a:prstGeom prst="rect">
            <a:avLst/>
          </a:prstGeom>
          <a:noFill/>
        </p:spPr>
        <p:txBody>
          <a:bodyPr wrap="square" lIns="91440" tIns="45720" rIns="91440" bIns="45720">
            <a:spAutoFit/>
          </a:bodyPr>
          <a:lstStyle/>
          <a:p>
            <a:pPr algn="ctr"/>
            <a:r>
              <a:rPr lang="id-ID"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rush Script MT" pitchFamily="66" charset="0"/>
              </a:rPr>
              <a:t>Matur suun</a:t>
            </a:r>
            <a:endParaRPr lang="en-US"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rush Script MT" pitchFamily="66" charset="0"/>
            </a:endParaRPr>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smtClean="0"/>
              <a:t>Ketiga.Nilai </a:t>
            </a:r>
            <a:r>
              <a:rPr lang="id-ID" dirty="0"/>
              <a:t>kerjasama, (musyawarah ) dengan tetap menjaga sikap kritis baik pada masa Hindia Belanda,Dai Nippon (Jepang ),Orde Lama,orde Baru hingga pasca Orde baru.</a:t>
            </a:r>
          </a:p>
          <a:p>
            <a:r>
              <a:rPr lang="id-ID" dirty="0"/>
              <a:t>Keempat,Nilai </a:t>
            </a:r>
            <a:r>
              <a:rPr lang="id-ID" dirty="0" smtClean="0"/>
              <a:t>Tajdid,yakni </a:t>
            </a:r>
            <a:r>
              <a:rPr lang="id-ID" dirty="0"/>
              <a:t>selalu memelihara dan menghidup-hidupkan prinsip pembaharuan (tajdid ) inovasi dalam menjalankan amal usaha dibidang pendidikan.</a:t>
            </a:r>
          </a:p>
          <a:p>
            <a:r>
              <a:rPr lang="id-ID" dirty="0"/>
              <a:t>Kelima,memelihara kultur memihak kepada kaum duafa dan mustadhafin dengan melakukan proses-proses kreatif sesuai dengan tantangan dan perkembangan yang terjadi pada </a:t>
            </a:r>
            <a:r>
              <a:rPr lang="id-ID" dirty="0" smtClean="0"/>
              <a:t>masyarakat </a:t>
            </a:r>
            <a:r>
              <a:rPr lang="id-ID" dirty="0"/>
              <a:t>Indonesia.</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D.Aspek –Aspek Pendidikan Muhammadiyah</a:t>
            </a:r>
            <a:r>
              <a:rPr lang="id-ID" dirty="0"/>
              <a:t>.</a:t>
            </a:r>
          </a:p>
          <a:p>
            <a:r>
              <a:rPr lang="id-ID" dirty="0"/>
              <a:t>  a.Aspek Pembelajaran.</a:t>
            </a:r>
          </a:p>
          <a:p>
            <a:r>
              <a:rPr lang="id-ID" dirty="0"/>
              <a:t>  b.Aspek pendidik</a:t>
            </a:r>
          </a:p>
          <a:p>
            <a:r>
              <a:rPr lang="id-ID" dirty="0"/>
              <a:t>   c. Aspek persyarikatan.</a:t>
            </a:r>
          </a:p>
          <a:p>
            <a:r>
              <a:rPr lang="id-ID" dirty="0"/>
              <a:t>  d.Aspek Manajerial.</a:t>
            </a:r>
          </a:p>
          <a:p>
            <a:r>
              <a:rPr lang="id-ID" dirty="0"/>
              <a:t>  e.Aspek Kurikulum</a:t>
            </a:r>
          </a:p>
          <a:p>
            <a:r>
              <a:rPr lang="id-ID" dirty="0"/>
              <a:t>   f.Aspek Kemasyarakatan</a:t>
            </a:r>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E.Revitalisasi Kader Muhammadiyah.</a:t>
            </a:r>
            <a:endParaRPr lang="id-ID" dirty="0"/>
          </a:p>
          <a:p>
            <a:r>
              <a:rPr lang="id-ID" dirty="0"/>
              <a:t>Tujuan revitalisasi ialah berkembangnya jumlah kwalitas kader  Muhammadiyah yang berperan aktif dalam persyarikatan, umat bangsa,dan kemanusiaan universal sebagai perwujudan pelaku dakwah dan Tajdid</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r>
              <a:rPr lang="id-ID" b="1" dirty="0"/>
              <a:t>Revitalisasi kader Muhammadiyah antara lain.</a:t>
            </a:r>
            <a:endParaRPr lang="id-ID" dirty="0"/>
          </a:p>
          <a:p>
            <a:pPr lvl="0"/>
            <a:r>
              <a:rPr lang="id-ID" dirty="0" smtClean="0"/>
              <a:t>a.Kompetensi </a:t>
            </a:r>
            <a:r>
              <a:rPr lang="id-ID" dirty="0"/>
              <a:t>keberagamaan ,dicirikan dengan nilai-nilai: Kemurnian aqidah,ketaatan beribadah,keikhlasan ,shidiq,amanah (komitmen ,dan berjiwa gerakan.</a:t>
            </a:r>
          </a:p>
          <a:p>
            <a:pPr lvl="0"/>
            <a:r>
              <a:rPr lang="id-ID" dirty="0" smtClean="0"/>
              <a:t>b.Kompotensi </a:t>
            </a:r>
            <a:r>
              <a:rPr lang="id-ID" dirty="0"/>
              <a:t>akedemik dan intelektual dicirikan dengan dengan nilai-nilai : Fathonah (kecerdasan ),</a:t>
            </a:r>
            <a:r>
              <a:rPr lang="id-ID" dirty="0" smtClean="0"/>
              <a:t>tajdid,istiqomah,etos </a:t>
            </a:r>
            <a:r>
              <a:rPr lang="id-ID" dirty="0"/>
              <a:t>belajar, dan moderat.</a:t>
            </a:r>
          </a:p>
          <a:p>
            <a:r>
              <a:rPr lang="id-ID" dirty="0" smtClean="0"/>
              <a:t>c.Kompotensi </a:t>
            </a:r>
            <a:r>
              <a:rPr lang="id-ID" dirty="0"/>
              <a:t>sosial –kemanusian dan kepeloporan dicirikan dengan nilai-nilai : Kesalihan,kepeduliaan sosial, suka beramal,keteladanan,tablig,inovatif,dan berpikiran maju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.Kompotensi keorganisasian dan kepemimpinan  dicirikan oleh : Pengkhidmatan dan partisipasi aktif dalam peran </a:t>
            </a:r>
            <a:r>
              <a:rPr lang="id-ID" dirty="0" smtClean="0"/>
              <a:t>keummatan,kebangsaan,dan </a:t>
            </a:r>
            <a:r>
              <a:rPr lang="id-ID" dirty="0"/>
              <a:t>kemanusiaan yang universal,menempati </a:t>
            </a:r>
            <a:r>
              <a:rPr lang="id-ID" dirty="0" smtClean="0"/>
              <a:t>posisi </a:t>
            </a:r>
            <a:r>
              <a:rPr lang="id-ID" dirty="0"/>
              <a:t>apapun  dengan </a:t>
            </a:r>
            <a:r>
              <a:rPr lang="id-ID" dirty="0" smtClean="0"/>
              <a:t>semangat ikhlas.berdedikasi,berperestasi</a:t>
            </a:r>
            <a:r>
              <a:rPr lang="id-ID" dirty="0"/>
              <a:t>, dan menghasilkan hal-hal yang terbaik,menjadi bagian  yang menyatu dengan denyut nadi kehidupan </a:t>
            </a:r>
            <a:r>
              <a:rPr lang="id-ID" dirty="0" smtClean="0"/>
              <a:t>persyarikatan</a:t>
            </a:r>
            <a:r>
              <a:rPr lang="id-ID" dirty="0"/>
              <a:t>, umat dan bangsa sebagai wujud menjalankan misi organisasi,berkomitmen dan menjunjung tinggi idologi Muhammadiyah dan mampu bersikap tegas,tetapi arif dalam </a:t>
            </a:r>
            <a:r>
              <a:rPr lang="id-ID" dirty="0" smtClean="0"/>
              <a:t>membela </a:t>
            </a:r>
            <a:r>
              <a:rPr lang="id-ID" dirty="0"/>
              <a:t>serta menegakan prinsip dan kepentingan Persyarikatan,dan mengutamakan misi dan kepentingsan Muhamamdiyah diatas lainnya dengan niat ikhlas dan berkhidmat.</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a:t>F</a:t>
            </a:r>
            <a:r>
              <a:rPr lang="id-ID" b="1" dirty="0"/>
              <a:t> Hakekat Pendidikan Muhammadiyah</a:t>
            </a:r>
            <a:endParaRPr lang="id-ID" dirty="0"/>
          </a:p>
          <a:p>
            <a:r>
              <a:rPr lang="id-ID" dirty="0"/>
              <a:t> Pendidikan Muhammadiyah berkembang pesat karena memiliki model pendidikan  Muhammadiyah didasarkan pada nilai –nilai </a:t>
            </a:r>
            <a:r>
              <a:rPr lang="id-ID" dirty="0" smtClean="0"/>
              <a:t>teretentu.Nilai </a:t>
            </a:r>
            <a:r>
              <a:rPr lang="id-ID" dirty="0"/>
              <a:t>dasar Pendidikan Muhammadiyah. Didasarkan pada lima nilai dasar yakni :</a:t>
            </a:r>
          </a:p>
          <a:p>
            <a:r>
              <a:rPr lang="id-ID" dirty="0"/>
              <a:t>   Pertama, Pendidikan Muhammadiyah dilaksanakan berdasarkan nilai al-Qur’an dan sunnah. Nilai dasar dikembangakan berdasarkan nilai kebenaran,nilai pencerahan,dan nilai budi pekerti yang baik.</a:t>
            </a:r>
          </a:p>
          <a:p>
            <a:r>
              <a:rPr lang="id-ID" dirty="0"/>
              <a:t>Kedua ,nilai Ikhlas.Ikhlas menjadi dasar dalam mencari ridha Allah  SWT.Ikhlas menjadi inspirasi dalam ikhtiar mendirikan dan menjalankan amal usaha dibidang pendidikan.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 Ketiga.nilai kerjasama, (musyawarah ) dengan tetap menjaga sikap kritis baik pada masa Hindia Belanda,Dai Nippon (Jepang ),Orde Lama,orde Baru hingga pasca Orde baru.</a:t>
            </a:r>
          </a:p>
          <a:p>
            <a:r>
              <a:rPr lang="id-ID" dirty="0"/>
              <a:t>Keempat,Nilai </a:t>
            </a:r>
            <a:r>
              <a:rPr lang="id-ID" dirty="0" smtClean="0"/>
              <a:t>Tajdid yakni </a:t>
            </a:r>
            <a:r>
              <a:rPr lang="id-ID" dirty="0"/>
              <a:t>selalu memelihara dan menghidup-hidupkan prinsip pembaharuan (tajdid ) inovasi dalam menjalankan amal usaha dibidang pendidikan.</a:t>
            </a:r>
          </a:p>
          <a:p>
            <a:r>
              <a:rPr lang="id-ID" dirty="0"/>
              <a:t>Kelima,memelihara kultur memihak kepada kaum duafa dan mustadhafin dengan melakukan proses-proses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b="1" dirty="0"/>
              <a:t>G.Pendidikan Muhammadiyah dalam Perspektif Historis dan Sosiologi</a:t>
            </a:r>
            <a:r>
              <a:rPr lang="id-ID" dirty="0"/>
              <a:t>.</a:t>
            </a:r>
          </a:p>
          <a:p>
            <a:r>
              <a:rPr lang="id-ID" dirty="0"/>
              <a:t>Muhammadiyah didirikan  oleh KH Ahmad Dahlan  didasar oleh dua faktor,yaitu faktor internal dan faktor eksternal. Faktor yang berada diluar Islam.Maka Pendidikan Muhammadiyah adalah salah satu faktor internal yang mendasari </a:t>
            </a:r>
            <a:r>
              <a:rPr lang="id-ID" dirty="0" smtClean="0"/>
              <a:t>Muhammadiyah </a:t>
            </a:r>
            <a:r>
              <a:rPr lang="id-ID" dirty="0"/>
              <a:t>didirikan .Pada masa awal Muhammadiyah didirikan  Pada  waktu Muhammadiyah didirikan  lembaga-lembaga pendidikan yang ada dapat dikelompokan menjadi dua kelompok besar sistem pendidikan.Dua sistem pendidikan yang berkembang saat </a:t>
            </a:r>
            <a:r>
              <a:rPr lang="id-ID" dirty="0" smtClean="0"/>
              <a:t>itu.</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Pertama,sistem pendidikan tradisional </a:t>
            </a:r>
          </a:p>
          <a:p>
            <a:r>
              <a:rPr lang="id-ID" dirty="0"/>
              <a:t>Dua sistem pendidikan yang berkembang saat itu </a:t>
            </a:r>
            <a:r>
              <a:rPr lang="id-ID" dirty="0" smtClean="0"/>
              <a:t>adalah </a:t>
            </a:r>
            <a:r>
              <a:rPr lang="id-ID" dirty="0"/>
              <a:t>,pertama ,sistem </a:t>
            </a:r>
            <a:r>
              <a:rPr lang="id-ID" dirty="0" smtClean="0"/>
              <a:t>pendidikan </a:t>
            </a:r>
            <a:r>
              <a:rPr lang="id-ID" dirty="0"/>
              <a:t>tradisional pribumi yang diselenggarakan dalam </a:t>
            </a:r>
            <a:r>
              <a:rPr lang="id-ID" dirty="0" smtClean="0"/>
              <a:t>pondok-pondok </a:t>
            </a:r>
            <a:r>
              <a:rPr lang="id-ID" dirty="0"/>
              <a:t>pesantren dengan kurikulum seadaanya. Pada umumnya seluruh pelajaran dipondok-pondok adalah pelajaran agama.Proses penyelenggaraan pendidikan pada sistem tersebut pada umumnya masih diselenggarakan secara tradisional,dan secara pribadi oleh para guru atau kiyai dengan menggunakan metode sorogan dan weton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Metode weton adalah metode pembelajaran secara Halaqah.Dengan metode ini aktifitas belajar hanya bersifat pasif,membuat catatan tanpa pertanyaan.Membantah penjelasan kiai adalah  tabu. Selain itu metode ini hanya mementingkan kemampuan daya hafal dan membaca tanpa pengertian dan tanpa daya nalar.</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rtl="1"/>
            <a:r>
              <a:rPr lang="id-ID" b="1" dirty="0" smtClean="0"/>
              <a:t>PERTEMUAN KESEPULUH</a:t>
            </a:r>
            <a:endParaRPr lang="id-ID" dirty="0" smtClean="0"/>
          </a:p>
          <a:p>
            <a:pPr algn="ctr" rtl="1"/>
            <a:r>
              <a:rPr lang="id-ID" b="1" dirty="0" smtClean="0"/>
              <a:t>BAB 9</a:t>
            </a:r>
            <a:endParaRPr lang="id-ID" dirty="0" smtClean="0"/>
          </a:p>
          <a:p>
            <a:pPr algn="ctr" rtl="1"/>
            <a:r>
              <a:rPr lang="id-ID" b="1" dirty="0" smtClean="0"/>
              <a:t>MUHAMMADIYAH SEBAGAI GERAKAN PENDIDIKAN</a:t>
            </a:r>
            <a:endParaRPr lang="id-ID" dirty="0" smtClean="0"/>
          </a:p>
          <a:p>
            <a:pPr algn="ctr" rtl="1"/>
            <a:r>
              <a:rPr lang="id-ID" dirty="0" smtClean="0"/>
              <a:t> </a:t>
            </a:r>
          </a:p>
          <a:p>
            <a:pPr algn="ctr"/>
            <a:r>
              <a:rPr lang="id-ID" dirty="0" smtClean="0"/>
              <a:t>VISI DAN MISI PENDIDIKAN  MUHAMMADIYAH.</a:t>
            </a: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Sistem pendidikan kedua adalah pendidikan sekuler yang sepenuhnya dikelola oleh pemerintah kolonial dan pelajaran agama tidak diberikan.Kedua tipe tersebut perbedaaan jauh sekali .Tipe pendidikan pertama menghasilkan pelajar yang minder dan terisolasi dari kehidupan modern,tetapi taat dalam menjalankan perintah agama.Tipe kedua menghasilkan para pelajar yang dinamis dan kreatif serta penuh percaya diri,tetapi tidak tahu agama,bahkan berpandangan negatif terhadap agamaNya</a:t>
            </a:r>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Maka atas dasar  dua sistem pendidikan  tersebut,KH Ahmad Dahlan kemudian mendirikan lembaga pendidikan Muhammadiyah  yang menggabungkan hal-hal yang positif dari dua sistem pendidikan tersebut. KH Ahmad Dahlan,  kemudian mencoba menggabungkan dua aspek </a:t>
            </a:r>
            <a:r>
              <a:rPr lang="id-ID" dirty="0" smtClean="0"/>
              <a:t>yaitu, idologis </a:t>
            </a:r>
            <a:r>
              <a:rPr lang="id-ID" dirty="0"/>
              <a:t>dan praktis.Aspek idologinya mengacu kepada tujuan pendidikan Muhammadiyah,yaitu untuk membentuk manusia yang berakhlak mulia,berpengetahuan komprehensif,baik umum maupun agama,dan memiliki kesadaran yang tinggi untuk bekerja membangun masyarakat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Aspek praktisnya mengacu pada metode belajar,organisasi sekolah,mata pelajaran dan kurikulum yang disesuaikan dengan toeri modern.Maka Hasil dicapai adalah pelajar yang memahami agama dan memahami ilmu pengetahuan modern.sehingga melahirkan manusia yang berakhlak mulia dan mamahami dan mengamalkan ajaran agama dan mengetahui ilmu umum </a:t>
            </a:r>
            <a:endParaRPr lang="id-ID" dirty="0" smtClean="0"/>
          </a:p>
          <a:p>
            <a:r>
              <a:rPr lang="id-ID" dirty="0" smtClean="0"/>
              <a:t>Alhamdulillah </a:t>
            </a:r>
          </a:p>
          <a:p>
            <a:r>
              <a:rPr lang="id-ID" smtClean="0"/>
              <a:t>Wassalamualaikum wr wb.</a:t>
            </a:r>
            <a:endParaRPr lang="id-ID" dirty="0"/>
          </a:p>
          <a:p>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algn="ctr">
              <a:buNone/>
            </a:pPr>
            <a:r>
              <a:rPr lang="id-ID" dirty="0"/>
              <a:t>VISI DAN MISI PENDIDIKAN  </a:t>
            </a:r>
            <a:endParaRPr lang="id-ID" dirty="0" smtClean="0"/>
          </a:p>
          <a:p>
            <a:pPr algn="ctr">
              <a:buNone/>
            </a:pPr>
            <a:r>
              <a:rPr lang="id-ID" dirty="0" smtClean="0"/>
              <a:t>MUHAMMADIYAH</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A</a:t>
            </a:r>
            <a:r>
              <a:rPr lang="id-ID" b="1" dirty="0" smtClean="0"/>
              <a:t>.Rumusan </a:t>
            </a:r>
            <a:r>
              <a:rPr lang="id-ID" b="1" dirty="0"/>
              <a:t>Filsafat  Pendidikan Muhammadiyah</a:t>
            </a:r>
            <a:r>
              <a:rPr lang="id-ID" dirty="0"/>
              <a:t>.</a:t>
            </a:r>
          </a:p>
          <a:p>
            <a:pPr>
              <a:buNone/>
            </a:pPr>
            <a:r>
              <a:rPr lang="id-ID" dirty="0" smtClean="0"/>
              <a:t>    </a:t>
            </a:r>
            <a:r>
              <a:rPr lang="id-ID" dirty="0"/>
              <a:t>Pendidikan Muhammadiyah adalah penyiapan lingkungan yang memungkinkan seseorang tumbuh sebagai manusia yang menyadari kehadiran Allah SWT Sebagai Rabb yang menguasai dan memiliki ilmu pengetahuan,teknologi dan seni.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endParaRPr lang="id-ID" dirty="0" smtClean="0"/>
          </a:p>
          <a:p>
            <a:pPr>
              <a:buNone/>
            </a:pPr>
            <a:r>
              <a:rPr lang="id-ID" dirty="0" smtClean="0"/>
              <a:t>    Dengan kesadaran spiritual (iman) dan penguasaan Ipteks ) seseorang mampu memenuhi kebutuhan  hidupnya secara mandiri,peduli terhadap sesama,menyebar luaskan kemakmuran,mencegah kemunkaran,  ramah terhadap lingkungan,beradab,mewujudkan kesejahteraan dalam kerangka ibadah kepada Allah SWT.</a:t>
            </a:r>
          </a:p>
          <a:p>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B</a:t>
            </a:r>
            <a:r>
              <a:rPr lang="id-ID" b="1" dirty="0" smtClean="0"/>
              <a:t>.Visi </a:t>
            </a:r>
            <a:r>
              <a:rPr lang="id-ID" b="1" dirty="0"/>
              <a:t>dan Misi Pendidikan Muhammadiyah.</a:t>
            </a:r>
            <a:endParaRPr lang="id-ID" dirty="0"/>
          </a:p>
          <a:p>
            <a:pPr>
              <a:buNone/>
            </a:pPr>
            <a:r>
              <a:rPr lang="id-ID" dirty="0"/>
              <a:t> </a:t>
            </a:r>
            <a:r>
              <a:rPr lang="id-ID" dirty="0" smtClean="0"/>
              <a:t>    </a:t>
            </a:r>
            <a:r>
              <a:rPr lang="id-ID" b="1" dirty="0" smtClean="0"/>
              <a:t>Visi </a:t>
            </a:r>
            <a:r>
              <a:rPr lang="id-ID" b="1" dirty="0"/>
              <a:t>Pendidikan Muhammadiy</a:t>
            </a:r>
            <a:r>
              <a:rPr lang="id-ID" dirty="0"/>
              <a:t>a adalah terbentuknya manusia pembelajaran yang bertaqwa,berakhlak mulia, berkemajuan dan unggul dalam ipteks sebagai perwujudan tajdid dakwah amar makruf nahi munkar.</a:t>
            </a:r>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b="1" dirty="0"/>
              <a:t>Misi Pendidikan Muhammadiyah mencakup</a:t>
            </a:r>
            <a:r>
              <a:rPr lang="id-ID" dirty="0"/>
              <a:t>:</a:t>
            </a:r>
          </a:p>
          <a:p>
            <a:pPr>
              <a:buNone/>
            </a:pPr>
            <a:r>
              <a:rPr lang="id-ID" dirty="0"/>
              <a:t>1.Mendidik manusia memiliki kesadaran  adanya  Allah SWT sebagai Rabbnya. (spiritual makrifat )</a:t>
            </a:r>
          </a:p>
          <a:p>
            <a:pPr>
              <a:buNone/>
            </a:pPr>
            <a:r>
              <a:rPr lang="id-ID" dirty="0"/>
              <a:t>2.Membentuk manusia berkemajuan yang memiliki etos tajdid,berpikir cerdas,alternatif dan berwawasan luas.</a:t>
            </a:r>
          </a:p>
          <a:p>
            <a:pPr>
              <a:buNone/>
            </a:pPr>
            <a:r>
              <a:rPr lang="id-ID" dirty="0"/>
              <a:t>3.Mengembangkan potensi manusia,berjiwa,mandiri, beretos kerja keras,wira usaha,kompotitif dan jujur.</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4.Membina peserta didik agar menjadi manusia yang memiliki kecakapan hidup dan ketrampilan sosial,teknologi,informasi dan komunikasi.</a:t>
            </a:r>
          </a:p>
          <a:p>
            <a:r>
              <a:rPr lang="id-ID" dirty="0"/>
              <a:t>5.Membimbing peserta didik agar menjadi manusia yang memiliki jiwa,kemampuan menciptakan dan mengapresiasi karya  seni budaya.</a:t>
            </a:r>
          </a:p>
          <a:p>
            <a:r>
              <a:rPr lang="id-ID" dirty="0"/>
              <a:t>6.Membentuk kader Persyarikatan,umat dan bangsa yang ikhlas,peka,peduli dan bertanggungjawab terhadap kemanusiaan dan lingkungan .</a:t>
            </a:r>
          </a:p>
          <a:p>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C</a:t>
            </a:r>
            <a:r>
              <a:rPr lang="id-ID" b="1" dirty="0"/>
              <a:t>. Konsep Pendidikan Muhamamdiyah.</a:t>
            </a:r>
            <a:endParaRPr lang="id-ID" dirty="0"/>
          </a:p>
          <a:p>
            <a:r>
              <a:rPr lang="id-ID" dirty="0"/>
              <a:t> 1.Nilai dasar Pendidikan Muhammadiyah. Didasarkan pada lima nilai dasar yakni :</a:t>
            </a:r>
          </a:p>
          <a:p>
            <a:r>
              <a:rPr lang="id-ID" dirty="0"/>
              <a:t>   Pertama, Pendidikan Muhammadiyah dilaksanakan berdasarkan nilai al-Qur’an dan sunnah. Nilai dasar dikembangakan berdasarkan nilai kebenaran,nilai pencerahan,dan nilai budi pekerti yang baik.</a:t>
            </a:r>
          </a:p>
          <a:p>
            <a:r>
              <a:rPr lang="id-ID" dirty="0"/>
              <a:t>Kedua ,nilai Ikhlas.Ikhlas menjadi dasar dalam mencari ridha Allah  SWT.Ikhlas menjadi inspirasi dalam ikhtiar mendirikan dan menjalankan amal usaha dibidang pendiidkan.</a:t>
            </a:r>
          </a:p>
          <a:p>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1013</Words>
  <Application>Microsoft Office PowerPoint</Application>
  <PresentationFormat>On-screen Show (4:3)</PresentationFormat>
  <Paragraphs>60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Brush Script MT</vt:lpstr>
      <vt:lpstr>Calibri</vt:lpstr>
      <vt:lpstr>Constantia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XP</dc:creator>
  <cp:lastModifiedBy>SEVEN</cp:lastModifiedBy>
  <cp:revision>23</cp:revision>
  <dcterms:created xsi:type="dcterms:W3CDTF">2019-11-12T21:34:05Z</dcterms:created>
  <dcterms:modified xsi:type="dcterms:W3CDTF">2021-12-06T00:35:35Z</dcterms:modified>
</cp:coreProperties>
</file>