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1"/>
  </p:notesMasterIdLst>
  <p:sldIdLst>
    <p:sldId id="256" r:id="rId2"/>
    <p:sldId id="258" r:id="rId3"/>
    <p:sldId id="260" r:id="rId4"/>
    <p:sldId id="263" r:id="rId5"/>
    <p:sldId id="272" r:id="rId6"/>
    <p:sldId id="262" r:id="rId7"/>
    <p:sldId id="283" r:id="rId8"/>
    <p:sldId id="289" r:id="rId9"/>
    <p:sldId id="292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atrick Hand" panose="020B0604020202020204" charset="0"/>
      <p:regular r:id="rId24"/>
    </p:embeddedFont>
    <p:embeddedFont>
      <p:font typeface="Poller One" panose="020B0604020202020204" charset="0"/>
      <p:regular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DA4BA-CD8A-4FEF-B6CF-F63518C4BC68}">
  <a:tblStyle styleId="{E2DDA4BA-CD8A-4FEF-B6CF-F63518C4BC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1242414e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a1242414e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a1242414e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a1242414e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a1242414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a1242414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a1242414e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a1242414e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a283b70528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a283b70528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2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06500" y="662425"/>
            <a:ext cx="44175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06500" y="2828738"/>
            <a:ext cx="44175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8875" y="3234175"/>
            <a:ext cx="5712773" cy="23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title"/>
          </p:nvPr>
        </p:nvSpPr>
        <p:spPr>
          <a:xfrm>
            <a:off x="1717050" y="1558625"/>
            <a:ext cx="5709900" cy="1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subTitle" idx="1"/>
          </p:nvPr>
        </p:nvSpPr>
        <p:spPr>
          <a:xfrm>
            <a:off x="2549400" y="2813947"/>
            <a:ext cx="40452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86" name="Google Shape;28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294518">
            <a:off x="635575" y="18075"/>
            <a:ext cx="2247900" cy="251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975" y="430688"/>
            <a:ext cx="6477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600" y="4225450"/>
            <a:ext cx="407650" cy="4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525" y="2349813"/>
            <a:ext cx="471050" cy="4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35550">
            <a:off x="7907050" y="3277475"/>
            <a:ext cx="6477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7695">
            <a:off x="522127" y="2478337"/>
            <a:ext cx="801919" cy="79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250" y="3320500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375" y="1516425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35528">
            <a:off x="6676341" y="4224836"/>
            <a:ext cx="408892" cy="40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3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2397" flipH="1">
            <a:off x="8106500" y="3186143"/>
            <a:ext cx="1301430" cy="215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5450" flipH="1">
            <a:off x="7398475" y="3727962"/>
            <a:ext cx="1571773" cy="215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549401">
            <a:off x="8189533" y="93305"/>
            <a:ext cx="1301430" cy="215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66345">
            <a:off x="7668587" y="-594379"/>
            <a:ext cx="1571773" cy="2153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850" y="337038"/>
            <a:ext cx="6477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1750" y="4484350"/>
            <a:ext cx="393450" cy="3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35550">
            <a:off x="8303250" y="3673250"/>
            <a:ext cx="6477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5775" y="572725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35528">
            <a:off x="337016" y="1185186"/>
            <a:ext cx="408892" cy="40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3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-232361" y="3515540"/>
            <a:ext cx="1433335" cy="19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6253">
            <a:off x="7885801" y="3549490"/>
            <a:ext cx="1645601" cy="19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67200">
            <a:off x="504827" y="1066486"/>
            <a:ext cx="430329" cy="42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67203">
            <a:off x="219532" y="349369"/>
            <a:ext cx="529560" cy="5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2513">
            <a:off x="877912" y="258767"/>
            <a:ext cx="326972" cy="322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16266">
            <a:off x="8056325" y="3387375"/>
            <a:ext cx="1825424" cy="21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625327" y="2777888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1625325" y="2339402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4962977" y="2777888"/>
            <a:ext cx="2555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4962975" y="2339402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89008">
            <a:off x="6982658" y="3133178"/>
            <a:ext cx="2091957" cy="286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34408">
            <a:off x="176592" y="2990704"/>
            <a:ext cx="2008467" cy="3323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529475"/>
            <a:ext cx="44001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720000" y="1870350"/>
            <a:ext cx="42366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5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92575" y="551700"/>
            <a:ext cx="6477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2175" y="1607838"/>
            <a:ext cx="471050" cy="4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1975" y="1391725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82621">
            <a:off x="6975125" y="3468583"/>
            <a:ext cx="1707427" cy="233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16266">
            <a:off x="7747650" y="2972400"/>
            <a:ext cx="1825424" cy="21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907821">
            <a:off x="7689413" y="1923200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97767">
            <a:off x="6991550" y="2497550"/>
            <a:ext cx="476850" cy="4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92575" y="1442150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3325" y="551700"/>
            <a:ext cx="278850" cy="27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55599">
            <a:off x="7781800" y="254725"/>
            <a:ext cx="278850" cy="2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720000" y="3450538"/>
            <a:ext cx="3848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720000" y="1457325"/>
            <a:ext cx="5165100" cy="18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5429" y="2946150"/>
            <a:ext cx="2776621" cy="328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850" y="3885162"/>
            <a:ext cx="1779953" cy="2438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1081780" y="2392978"/>
            <a:ext cx="25602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body" idx="1"/>
          </p:nvPr>
        </p:nvSpPr>
        <p:spPr>
          <a:xfrm>
            <a:off x="1081780" y="2877000"/>
            <a:ext cx="25602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 idx="2" hasCustomPrompt="1"/>
          </p:nvPr>
        </p:nvSpPr>
        <p:spPr>
          <a:xfrm>
            <a:off x="1081780" y="1673278"/>
            <a:ext cx="25602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400" y="277600"/>
            <a:ext cx="1412700" cy="158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8611" flipH="1">
            <a:off x="7059867" y="4165581"/>
            <a:ext cx="430329" cy="42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8616" flipH="1">
            <a:off x="7834855" y="3541189"/>
            <a:ext cx="529560" cy="5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01100" flipH="1">
            <a:off x="8092619" y="2978363"/>
            <a:ext cx="326972" cy="32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75684" flipH="1">
            <a:off x="-78612" y="3384098"/>
            <a:ext cx="1815375" cy="2149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5_2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title" idx="2"/>
          </p:nvPr>
        </p:nvSpPr>
        <p:spPr>
          <a:xfrm>
            <a:off x="2254500" y="1615406"/>
            <a:ext cx="59514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2254500" y="1968799"/>
            <a:ext cx="59514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 idx="3" hasCustomPrompt="1"/>
          </p:nvPr>
        </p:nvSpPr>
        <p:spPr>
          <a:xfrm>
            <a:off x="938100" y="1545350"/>
            <a:ext cx="1316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2" name="Google Shape;172;p20"/>
          <p:cNvSpPr txBox="1">
            <a:spLocks noGrp="1"/>
          </p:cNvSpPr>
          <p:nvPr>
            <p:ph type="title" idx="4"/>
          </p:nvPr>
        </p:nvSpPr>
        <p:spPr>
          <a:xfrm>
            <a:off x="2254500" y="2729909"/>
            <a:ext cx="59514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5"/>
          </p:nvPr>
        </p:nvSpPr>
        <p:spPr>
          <a:xfrm>
            <a:off x="2254500" y="3083318"/>
            <a:ext cx="59514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 idx="6" hasCustomPrompt="1"/>
          </p:nvPr>
        </p:nvSpPr>
        <p:spPr>
          <a:xfrm>
            <a:off x="938100" y="2610313"/>
            <a:ext cx="1316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5" name="Google Shape;175;p20"/>
          <p:cNvSpPr txBox="1">
            <a:spLocks noGrp="1"/>
          </p:cNvSpPr>
          <p:nvPr>
            <p:ph type="title" idx="7"/>
          </p:nvPr>
        </p:nvSpPr>
        <p:spPr>
          <a:xfrm>
            <a:off x="2254500" y="3745332"/>
            <a:ext cx="59514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8"/>
          </p:nvPr>
        </p:nvSpPr>
        <p:spPr>
          <a:xfrm>
            <a:off x="2254500" y="4098725"/>
            <a:ext cx="5951400" cy="3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title" idx="9" hasCustomPrompt="1"/>
          </p:nvPr>
        </p:nvSpPr>
        <p:spPr>
          <a:xfrm>
            <a:off x="938100" y="3675277"/>
            <a:ext cx="1316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2397" flipH="1">
            <a:off x="8106500" y="3186143"/>
            <a:ext cx="1301430" cy="2153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5450" flipH="1">
            <a:off x="7398475" y="3727962"/>
            <a:ext cx="1571773" cy="215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96427">
            <a:off x="496075" y="169925"/>
            <a:ext cx="1118050" cy="125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1"/>
          </p:nvPr>
        </p:nvSpPr>
        <p:spPr>
          <a:xfrm>
            <a:off x="2046899" y="2343241"/>
            <a:ext cx="2055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title" idx="2"/>
          </p:nvPr>
        </p:nvSpPr>
        <p:spPr>
          <a:xfrm>
            <a:off x="2046810" y="1927869"/>
            <a:ext cx="20556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3"/>
          </p:nvPr>
        </p:nvSpPr>
        <p:spPr>
          <a:xfrm>
            <a:off x="5041547" y="2343241"/>
            <a:ext cx="2055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title" idx="4"/>
          </p:nvPr>
        </p:nvSpPr>
        <p:spPr>
          <a:xfrm>
            <a:off x="5041476" y="1927869"/>
            <a:ext cx="20556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5"/>
          </p:nvPr>
        </p:nvSpPr>
        <p:spPr>
          <a:xfrm>
            <a:off x="2046799" y="3904677"/>
            <a:ext cx="2055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title" idx="6"/>
          </p:nvPr>
        </p:nvSpPr>
        <p:spPr>
          <a:xfrm>
            <a:off x="2046810" y="3489289"/>
            <a:ext cx="20556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7"/>
          </p:nvPr>
        </p:nvSpPr>
        <p:spPr>
          <a:xfrm>
            <a:off x="5041425" y="3904677"/>
            <a:ext cx="2055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title" idx="8"/>
          </p:nvPr>
        </p:nvSpPr>
        <p:spPr>
          <a:xfrm>
            <a:off x="5041451" y="3489289"/>
            <a:ext cx="20556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39727">
            <a:off x="7791874" y="3708825"/>
            <a:ext cx="1511001" cy="17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331015">
            <a:off x="-295176" y="-287486"/>
            <a:ext cx="1358806" cy="186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48364">
            <a:off x="599235" y="3574759"/>
            <a:ext cx="430329" cy="42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48368">
            <a:off x="232246" y="2805597"/>
            <a:ext cx="529560" cy="5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01349">
            <a:off x="776889" y="2094946"/>
            <a:ext cx="326972" cy="32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67200" flipH="1">
            <a:off x="7944436" y="2820411"/>
            <a:ext cx="430329" cy="42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167203" flipH="1">
            <a:off x="8160200" y="2056819"/>
            <a:ext cx="529560" cy="5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2513" flipH="1">
            <a:off x="7959495" y="1322242"/>
            <a:ext cx="326972" cy="322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ller One"/>
              <a:buNone/>
              <a:defRPr sz="2800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61" r:id="rId6"/>
    <p:sldLayoutId id="2147483665" r:id="rId7"/>
    <p:sldLayoutId id="2147483666" r:id="rId8"/>
    <p:sldLayoutId id="2147483675" r:id="rId9"/>
    <p:sldLayoutId id="2147483679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>
            <a:spLocks noGrp="1"/>
          </p:cNvSpPr>
          <p:nvPr>
            <p:ph type="ctrTitle"/>
          </p:nvPr>
        </p:nvSpPr>
        <p:spPr>
          <a:xfrm>
            <a:off x="3754881" y="463955"/>
            <a:ext cx="4914863" cy="1909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Muhammadiyah Sebagai Gerakan Sosial</a:t>
            </a:r>
            <a:endParaRPr sz="3600" dirty="0"/>
          </a:p>
        </p:txBody>
      </p:sp>
      <p:sp>
        <p:nvSpPr>
          <p:cNvPr id="345" name="Google Shape;345;p42"/>
          <p:cNvSpPr txBox="1">
            <a:spLocks noGrp="1"/>
          </p:cNvSpPr>
          <p:nvPr>
            <p:ph type="subTitle" idx="1"/>
          </p:nvPr>
        </p:nvSpPr>
        <p:spPr>
          <a:xfrm>
            <a:off x="4003562" y="2499183"/>
            <a:ext cx="4838288" cy="967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Clr>
                <a:schemeClr val="dk1"/>
              </a:buClr>
              <a:buSzPts val="1100"/>
            </a:pPr>
            <a:r>
              <a:rPr lang="en-US" dirty="0"/>
              <a:t>Laura Putri </a:t>
            </a:r>
            <a:r>
              <a:rPr lang="en-US" dirty="0" err="1"/>
              <a:t>Anggraini</a:t>
            </a:r>
            <a:r>
              <a:rPr lang="en-US" dirty="0"/>
              <a:t> (201910230311055)</a:t>
            </a: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dirty="0" err="1"/>
              <a:t>Helda</a:t>
            </a:r>
            <a:r>
              <a:rPr lang="en-US" dirty="0"/>
              <a:t> </a:t>
            </a:r>
            <a:r>
              <a:rPr lang="en-US" dirty="0" err="1"/>
              <a:t>Oktavia</a:t>
            </a:r>
            <a:r>
              <a:rPr lang="en-US" dirty="0"/>
              <a:t> </a:t>
            </a:r>
            <a:r>
              <a:rPr lang="en-US" dirty="0" err="1"/>
              <a:t>Mandasari</a:t>
            </a:r>
            <a:r>
              <a:rPr lang="en-US" dirty="0"/>
              <a:t> (201910230311056)</a:t>
            </a:r>
          </a:p>
          <a:p>
            <a:pPr marL="0" indent="0" algn="l">
              <a:buClr>
                <a:schemeClr val="dk1"/>
              </a:buClr>
              <a:buSzPts val="1100"/>
            </a:pPr>
            <a:r>
              <a:rPr lang="en-US" dirty="0"/>
              <a:t>Tiara Indah </a:t>
            </a:r>
            <a:r>
              <a:rPr lang="en-US" dirty="0" err="1"/>
              <a:t>Widyantari</a:t>
            </a:r>
            <a:r>
              <a:rPr lang="en-US" dirty="0"/>
              <a:t> (201910230311060)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346" name="Google Shape;346;p42"/>
          <p:cNvPicPr preferRelativeResize="0"/>
          <p:nvPr/>
        </p:nvPicPr>
        <p:blipFill rotWithShape="1">
          <a:blip r:embed="rId3">
            <a:alphaModFix/>
          </a:blip>
          <a:srcRect l="12103" r="12103"/>
          <a:stretch/>
        </p:blipFill>
        <p:spPr>
          <a:xfrm>
            <a:off x="461700" y="310450"/>
            <a:ext cx="3193301" cy="471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xfrm>
            <a:off x="1717049" y="1320086"/>
            <a:ext cx="5709900" cy="866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Pengantar</a:t>
            </a:r>
            <a:endParaRPr sz="4400" dirty="0"/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1"/>
          </p:nvPr>
        </p:nvSpPr>
        <p:spPr>
          <a:xfrm>
            <a:off x="2288491" y="2186609"/>
            <a:ext cx="4567017" cy="1789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Muhammadiyah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gerakan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sosial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adalah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segala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upaya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dilakukan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oleh Muhammadiyah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bertujuan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mewujudkan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kehidupan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masyarakat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rangka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menegakkan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ajaran-ajaran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Islam.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4250" y="-4"/>
            <a:ext cx="5250026" cy="230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46"/>
          <p:cNvSpPr txBox="1">
            <a:spLocks noGrp="1"/>
          </p:cNvSpPr>
          <p:nvPr>
            <p:ph type="title"/>
          </p:nvPr>
        </p:nvSpPr>
        <p:spPr>
          <a:xfrm>
            <a:off x="443273" y="997951"/>
            <a:ext cx="6122668" cy="494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KONTEKS SEJARAH BANGSA INDONESIA</a:t>
            </a:r>
            <a:endParaRPr sz="1600" dirty="0"/>
          </a:p>
        </p:txBody>
      </p:sp>
      <p:sp>
        <p:nvSpPr>
          <p:cNvPr id="384" name="Google Shape;384;p46"/>
          <p:cNvSpPr txBox="1">
            <a:spLocks noGrp="1"/>
          </p:cNvSpPr>
          <p:nvPr>
            <p:ph type="subTitle" idx="1"/>
          </p:nvPr>
        </p:nvSpPr>
        <p:spPr>
          <a:xfrm>
            <a:off x="443273" y="1464730"/>
            <a:ext cx="6125969" cy="1072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Pada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abad</a:t>
            </a:r>
            <a:r>
              <a:rPr lang="en-US" sz="1600" dirty="0"/>
              <a:t> 20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menyaksikan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perjalanan</a:t>
            </a:r>
            <a:r>
              <a:rPr lang="en-US" sz="1600" dirty="0"/>
              <a:t> </a:t>
            </a:r>
            <a:r>
              <a:rPr lang="en-US" sz="1600" dirty="0" err="1"/>
              <a:t>sejarah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Indonesia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</a:t>
            </a:r>
            <a:r>
              <a:rPr lang="en-US" sz="1600" dirty="0" err="1"/>
              <a:t>perkotaan</a:t>
            </a:r>
            <a:r>
              <a:rPr lang="en-US" sz="1600" dirty="0"/>
              <a:t> </a:t>
            </a:r>
            <a:r>
              <a:rPr lang="en-US" sz="1600" dirty="0" err="1"/>
              <a:t>menggeser</a:t>
            </a:r>
            <a:r>
              <a:rPr lang="en-US" sz="1600" dirty="0"/>
              <a:t> </a:t>
            </a:r>
            <a:r>
              <a:rPr lang="en-US" sz="1600" dirty="0" err="1"/>
              <a:t>peranan</a:t>
            </a:r>
            <a:r>
              <a:rPr lang="en-US" sz="1600" dirty="0"/>
              <a:t> </a:t>
            </a:r>
            <a:r>
              <a:rPr lang="en-US" sz="1600" dirty="0" err="1"/>
              <a:t>komunitas</a:t>
            </a:r>
            <a:r>
              <a:rPr lang="en-US" sz="1600" dirty="0"/>
              <a:t> </a:t>
            </a:r>
            <a:r>
              <a:rPr lang="en-US" sz="1600" dirty="0" err="1"/>
              <a:t>pedesaan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berlangsungnya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.</a:t>
            </a:r>
            <a:endParaRPr lang="en-US" sz="1600" dirty="0">
              <a:latin typeface="Nunito" pitchFamily="2" charset="0"/>
            </a:endParaRPr>
          </a:p>
        </p:txBody>
      </p:sp>
      <p:sp>
        <p:nvSpPr>
          <p:cNvPr id="5" name="Google Shape;383;p46">
            <a:extLst>
              <a:ext uri="{FF2B5EF4-FFF2-40B4-BE49-F238E27FC236}">
                <a16:creationId xmlns:a16="http://schemas.microsoft.com/office/drawing/2014/main" id="{1D0E68A5-EF8D-4A8B-93DB-2A387B0094A4}"/>
              </a:ext>
            </a:extLst>
          </p:cNvPr>
          <p:cNvSpPr txBox="1">
            <a:spLocks/>
          </p:cNvSpPr>
          <p:nvPr/>
        </p:nvSpPr>
        <p:spPr>
          <a:xfrm>
            <a:off x="443273" y="2734804"/>
            <a:ext cx="5548454" cy="49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ller One"/>
              <a:buNone/>
              <a:defRPr sz="14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1600" dirty="0"/>
              <a:t>KAUM SANTRI PENGGERAK PEMBARUAN</a:t>
            </a:r>
          </a:p>
        </p:txBody>
      </p:sp>
      <p:sp>
        <p:nvSpPr>
          <p:cNvPr id="6" name="Google Shape;384;p46">
            <a:extLst>
              <a:ext uri="{FF2B5EF4-FFF2-40B4-BE49-F238E27FC236}">
                <a16:creationId xmlns:a16="http://schemas.microsoft.com/office/drawing/2014/main" id="{CC723144-D5E4-4564-9F1B-1348D0760D3B}"/>
              </a:ext>
            </a:extLst>
          </p:cNvPr>
          <p:cNvSpPr txBox="1">
            <a:spLocks/>
          </p:cNvSpPr>
          <p:nvPr/>
        </p:nvSpPr>
        <p:spPr>
          <a:xfrm>
            <a:off x="443273" y="3058806"/>
            <a:ext cx="6655360" cy="107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1600" dirty="0"/>
              <a:t>Para </a:t>
            </a:r>
            <a:r>
              <a:rPr lang="en-US" sz="1600" dirty="0" err="1"/>
              <a:t>santri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yang paling </a:t>
            </a:r>
            <a:r>
              <a:rPr lang="en-US" sz="1600" dirty="0" err="1"/>
              <a:t>dinamis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sejarah</a:t>
            </a:r>
            <a:r>
              <a:rPr lang="en-US" sz="1600" dirty="0"/>
              <a:t> Indonesia. Di </a:t>
            </a:r>
            <a:r>
              <a:rPr lang="en-US" sz="1600" dirty="0" err="1"/>
              <a:t>abad</a:t>
            </a:r>
            <a:r>
              <a:rPr lang="en-US" sz="1600" dirty="0"/>
              <a:t> 19 </a:t>
            </a:r>
            <a:r>
              <a:rPr lang="en-US" sz="1600" dirty="0" err="1"/>
              <a:t>kebangkitan</a:t>
            </a:r>
            <a:r>
              <a:rPr lang="en-US" sz="1600" dirty="0"/>
              <a:t> agama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pembenahan</a:t>
            </a:r>
            <a:r>
              <a:rPr lang="en-US" sz="1600" dirty="0"/>
              <a:t> </a:t>
            </a:r>
            <a:r>
              <a:rPr lang="en-US" sz="1600" dirty="0" err="1"/>
              <a:t>lembaga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pesantren</a:t>
            </a:r>
            <a:r>
              <a:rPr lang="en-US" sz="1600" dirty="0"/>
              <a:t> dan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tarikaat</a:t>
            </a:r>
            <a:r>
              <a:rPr lang="en-US" sz="1600" dirty="0"/>
              <a:t> Islam </a:t>
            </a:r>
            <a:r>
              <a:rPr lang="en-US" sz="1600" dirty="0" err="1"/>
              <a:t>dipimpin</a:t>
            </a:r>
            <a:r>
              <a:rPr lang="en-US" sz="1600" dirty="0"/>
              <a:t> oleh </a:t>
            </a:r>
            <a:r>
              <a:rPr lang="en-US" sz="1600" dirty="0" err="1"/>
              <a:t>pemuka</a:t>
            </a:r>
            <a:r>
              <a:rPr lang="en-US" sz="1600" dirty="0"/>
              <a:t> agama di </a:t>
            </a:r>
            <a:r>
              <a:rPr lang="en-US" sz="1600" dirty="0" err="1"/>
              <a:t>pedesaan</a:t>
            </a:r>
            <a:r>
              <a:rPr lang="en-US" sz="1600" dirty="0"/>
              <a:t> </a:t>
            </a:r>
            <a:r>
              <a:rPr lang="en-US" sz="1600" dirty="0" err="1"/>
              <a:t>yakni</a:t>
            </a:r>
            <a:r>
              <a:rPr lang="en-US" sz="1600" dirty="0"/>
              <a:t> para Kyai.</a:t>
            </a:r>
            <a:endParaRPr lang="en-US" sz="1600" dirty="0">
              <a:latin typeface="Nunito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9"/>
          <p:cNvSpPr txBox="1">
            <a:spLocks noGrp="1"/>
          </p:cNvSpPr>
          <p:nvPr>
            <p:ph type="title"/>
          </p:nvPr>
        </p:nvSpPr>
        <p:spPr>
          <a:xfrm>
            <a:off x="719999" y="726924"/>
            <a:ext cx="5704863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KH. AHMAD DAHLAN SEORANG SANTRI GOLONGAN MENENGAH</a:t>
            </a:r>
            <a:endParaRPr sz="1600" dirty="0"/>
          </a:p>
        </p:txBody>
      </p:sp>
      <p:sp>
        <p:nvSpPr>
          <p:cNvPr id="409" name="Google Shape;409;p49"/>
          <p:cNvSpPr txBox="1">
            <a:spLocks noGrp="1"/>
          </p:cNvSpPr>
          <p:nvPr>
            <p:ph type="subTitle" idx="1"/>
          </p:nvPr>
        </p:nvSpPr>
        <p:spPr>
          <a:xfrm>
            <a:off x="719999" y="1365024"/>
            <a:ext cx="6234253" cy="1390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100"/>
              <a:buFont typeface="Arial"/>
              <a:buNone/>
            </a:pPr>
            <a:r>
              <a:rPr lang="en-US" sz="1800" dirty="0"/>
              <a:t>Sejarah </a:t>
            </a:r>
            <a:r>
              <a:rPr lang="en-US" sz="1800" dirty="0" err="1"/>
              <a:t>kaum</a:t>
            </a:r>
            <a:r>
              <a:rPr lang="en-US" sz="1800" dirty="0"/>
              <a:t> </a:t>
            </a:r>
            <a:r>
              <a:rPr lang="en-US" sz="1800" dirty="0" err="1"/>
              <a:t>santri</a:t>
            </a:r>
            <a:r>
              <a:rPr lang="en-US" sz="1800" dirty="0"/>
              <a:t> </a:t>
            </a:r>
            <a:r>
              <a:rPr lang="en-US" sz="1800" dirty="0" err="1"/>
              <a:t>golongan</a:t>
            </a:r>
            <a:r>
              <a:rPr lang="en-US" sz="1800" dirty="0"/>
              <a:t> </a:t>
            </a:r>
            <a:r>
              <a:rPr lang="en-US" sz="1800" dirty="0" err="1"/>
              <a:t>menengah</a:t>
            </a:r>
            <a:r>
              <a:rPr lang="en-US" sz="1800" dirty="0"/>
              <a:t>,  </a:t>
            </a:r>
            <a:r>
              <a:rPr lang="en-US" sz="1800" dirty="0" err="1"/>
              <a:t>mengemukakan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kemunduran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para </a:t>
            </a:r>
            <a:r>
              <a:rPr lang="en-US" sz="1800" dirty="0" err="1"/>
              <a:t>santri</a:t>
            </a:r>
            <a:r>
              <a:rPr lang="en-US" sz="1800" dirty="0"/>
              <a:t> </a:t>
            </a:r>
            <a:r>
              <a:rPr lang="en-US" sz="1800" dirty="0" err="1"/>
              <a:t>pengusaha</a:t>
            </a:r>
            <a:r>
              <a:rPr lang="en-US" sz="1800" dirty="0"/>
              <a:t> </a:t>
            </a:r>
            <a:r>
              <a:rPr lang="en-US" sz="1800" dirty="0" err="1"/>
              <a:t>bergabung</a:t>
            </a:r>
            <a:r>
              <a:rPr lang="en-US" sz="1800" dirty="0"/>
              <a:t>  </a:t>
            </a:r>
            <a:r>
              <a:rPr lang="en-US" sz="1800" dirty="0" err="1"/>
              <a:t>ke</a:t>
            </a:r>
            <a:r>
              <a:rPr lang="en-US" sz="1800" dirty="0"/>
              <a:t> Muhammadiyah </a:t>
            </a:r>
            <a:r>
              <a:rPr lang="en-US" sz="1800" dirty="0" err="1"/>
              <a:t>Sedangkan</a:t>
            </a:r>
            <a:r>
              <a:rPr lang="en-US" sz="1800" dirty="0"/>
              <a:t> para </a:t>
            </a:r>
            <a:r>
              <a:rPr lang="en-US" sz="1800" dirty="0" err="1"/>
              <a:t>santri</a:t>
            </a:r>
            <a:r>
              <a:rPr lang="en-US" sz="1800" dirty="0"/>
              <a:t> </a:t>
            </a:r>
            <a:r>
              <a:rPr lang="en-US" sz="1800" dirty="0" err="1"/>
              <a:t>petani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 NU. </a:t>
            </a:r>
          </a:p>
        </p:txBody>
      </p:sp>
      <p:sp>
        <p:nvSpPr>
          <p:cNvPr id="4" name="Google Shape;408;p49">
            <a:extLst>
              <a:ext uri="{FF2B5EF4-FFF2-40B4-BE49-F238E27FC236}">
                <a16:creationId xmlns:a16="http://schemas.microsoft.com/office/drawing/2014/main" id="{2CFA1A41-AA1A-4A75-9FC9-6243E8F194F0}"/>
              </a:ext>
            </a:extLst>
          </p:cNvPr>
          <p:cNvSpPr txBox="1">
            <a:spLocks/>
          </p:cNvSpPr>
          <p:nvPr/>
        </p:nvSpPr>
        <p:spPr>
          <a:xfrm>
            <a:off x="719998" y="2755232"/>
            <a:ext cx="5704863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ller One"/>
              <a:buNone/>
              <a:defRPr sz="28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LATAR BELAKANG KH. AHMAD DAHLAN DAN KH. HASYIM ASY’ARI </a:t>
            </a:r>
          </a:p>
        </p:txBody>
      </p:sp>
      <p:sp>
        <p:nvSpPr>
          <p:cNvPr id="5" name="Google Shape;409;p49">
            <a:extLst>
              <a:ext uri="{FF2B5EF4-FFF2-40B4-BE49-F238E27FC236}">
                <a16:creationId xmlns:a16="http://schemas.microsoft.com/office/drawing/2014/main" id="{A4B413DD-2A2A-4A9A-8A51-801329A78D27}"/>
              </a:ext>
            </a:extLst>
          </p:cNvPr>
          <p:cNvSpPr txBox="1">
            <a:spLocks/>
          </p:cNvSpPr>
          <p:nvPr/>
        </p:nvSpPr>
        <p:spPr>
          <a:xfrm>
            <a:off x="719999" y="3393332"/>
            <a:ext cx="6234253" cy="139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245595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Clr>
                <a:srgbClr val="5B595B"/>
              </a:buClr>
              <a:buSzPts val="1100"/>
              <a:buFont typeface="Arial"/>
              <a:buNone/>
            </a:pPr>
            <a:r>
              <a:rPr lang="en-US" sz="1800" dirty="0" err="1"/>
              <a:t>Pendiri</a:t>
            </a:r>
            <a:r>
              <a:rPr lang="en-US" sz="1800" dirty="0"/>
              <a:t> NU dan Muhammadiyah </a:t>
            </a:r>
            <a:r>
              <a:rPr lang="en-US" sz="1800" dirty="0" err="1"/>
              <a:t>sama-sama</a:t>
            </a:r>
            <a:r>
              <a:rPr lang="en-US" sz="1800" dirty="0"/>
              <a:t> </a:t>
            </a:r>
            <a:r>
              <a:rPr lang="en-US" sz="1800" dirty="0" err="1"/>
              <a:t>mendapat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 </a:t>
            </a:r>
            <a:r>
              <a:rPr lang="en-US" sz="1800" dirty="0" err="1"/>
              <a:t>tradisi</a:t>
            </a:r>
            <a:r>
              <a:rPr lang="en-US" sz="1800" dirty="0"/>
              <a:t> </a:t>
            </a:r>
            <a:r>
              <a:rPr lang="en-US" sz="1800" dirty="0" err="1"/>
              <a:t>pesantren</a:t>
            </a:r>
            <a:r>
              <a:rPr lang="en-US" sz="1800" dirty="0"/>
              <a:t>, </a:t>
            </a:r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pemimpin</a:t>
            </a:r>
            <a:r>
              <a:rPr lang="en-US" sz="1800" dirty="0"/>
              <a:t> NU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tipe</a:t>
            </a:r>
            <a:r>
              <a:rPr lang="en-US" sz="1800" dirty="0"/>
              <a:t> </a:t>
            </a:r>
            <a:r>
              <a:rPr lang="en-US" sz="1800" dirty="0" err="1"/>
              <a:t>kharimastik-otoriter</a:t>
            </a:r>
            <a:r>
              <a:rPr lang="en-US" sz="1800" dirty="0"/>
              <a:t> dan </a:t>
            </a:r>
            <a:r>
              <a:rPr lang="en-US" sz="1800" dirty="0" err="1"/>
              <a:t>pemuka</a:t>
            </a:r>
            <a:r>
              <a:rPr lang="en-US" sz="1800" dirty="0"/>
              <a:t> Muhammadiyah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tipe</a:t>
            </a:r>
            <a:r>
              <a:rPr lang="en-US" sz="1800" dirty="0"/>
              <a:t> </a:t>
            </a:r>
            <a:r>
              <a:rPr lang="en-US" sz="1800" dirty="0" err="1"/>
              <a:t>rasional-demokratik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8"/>
          <p:cNvSpPr txBox="1">
            <a:spLocks noGrp="1"/>
          </p:cNvSpPr>
          <p:nvPr>
            <p:ph type="title" idx="2"/>
          </p:nvPr>
        </p:nvSpPr>
        <p:spPr>
          <a:xfrm>
            <a:off x="1596299" y="366717"/>
            <a:ext cx="6871839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Muhammadiyah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pencerahan</a:t>
            </a:r>
            <a:endParaRPr dirty="0"/>
          </a:p>
        </p:txBody>
      </p:sp>
      <p:sp>
        <p:nvSpPr>
          <p:cNvPr id="506" name="Google Shape;506;p58"/>
          <p:cNvSpPr txBox="1">
            <a:spLocks noGrp="1"/>
          </p:cNvSpPr>
          <p:nvPr>
            <p:ph type="body" idx="1"/>
          </p:nvPr>
        </p:nvSpPr>
        <p:spPr>
          <a:xfrm>
            <a:off x="1596299" y="815517"/>
            <a:ext cx="6609600" cy="68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pencerahan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popular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dan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bersinar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simbolnya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08" name="Google Shape;508;p58"/>
          <p:cNvSpPr txBox="1">
            <a:spLocks noGrp="1"/>
          </p:cNvSpPr>
          <p:nvPr>
            <p:ph type="title" idx="4"/>
          </p:nvPr>
        </p:nvSpPr>
        <p:spPr>
          <a:xfrm>
            <a:off x="1596299" y="1420837"/>
            <a:ext cx="59514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Muhammadiyah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social </a:t>
            </a:r>
            <a:r>
              <a:rPr lang="en-US" dirty="0" err="1"/>
              <a:t>keagamaan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09" name="Google Shape;509;p58"/>
          <p:cNvSpPr txBox="1">
            <a:spLocks noGrp="1"/>
          </p:cNvSpPr>
          <p:nvPr>
            <p:ph type="body" idx="5"/>
          </p:nvPr>
        </p:nvSpPr>
        <p:spPr>
          <a:xfrm>
            <a:off x="1596299" y="2106557"/>
            <a:ext cx="5951400" cy="1501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Muhammadiyah </a:t>
            </a:r>
            <a:r>
              <a:rPr lang="en-US" dirty="0" err="1"/>
              <a:t>melambangkan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kelahirannya</a:t>
            </a:r>
            <a:r>
              <a:rPr lang="en-US" dirty="0"/>
              <a:t>.</a:t>
            </a:r>
          </a:p>
          <a:p>
            <a:pPr marL="285750" indent="-285750"/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dakwah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tabligh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dikir</a:t>
            </a:r>
            <a:r>
              <a:rPr lang="en-US" dirty="0"/>
              <a:t> dan </a:t>
            </a:r>
            <a:r>
              <a:rPr lang="en-US" dirty="0" err="1"/>
              <a:t>wirid</a:t>
            </a:r>
            <a:endParaRPr lang="en-US" dirty="0"/>
          </a:p>
          <a:p>
            <a:pPr marL="285750" indent="-285750"/>
            <a:r>
              <a:rPr lang="en-US" dirty="0"/>
              <a:t>Muhammadiyah </a:t>
            </a:r>
            <a:r>
              <a:rPr lang="en-US" dirty="0" err="1"/>
              <a:t>menentang</a:t>
            </a:r>
            <a:r>
              <a:rPr lang="en-US" dirty="0"/>
              <a:t> </a:t>
            </a:r>
            <a:r>
              <a:rPr lang="en-US" dirty="0" err="1"/>
              <a:t>praktek</a:t>
            </a:r>
            <a:r>
              <a:rPr lang="en-US" dirty="0"/>
              <a:t> tarekat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 dan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syirik</a:t>
            </a:r>
            <a:r>
              <a:rPr lang="en-US" dirty="0"/>
              <a:t>.</a:t>
            </a:r>
          </a:p>
        </p:txBody>
      </p:sp>
      <p:sp>
        <p:nvSpPr>
          <p:cNvPr id="511" name="Google Shape;511;p58"/>
          <p:cNvSpPr txBox="1">
            <a:spLocks noGrp="1"/>
          </p:cNvSpPr>
          <p:nvPr>
            <p:ph type="title" idx="7"/>
          </p:nvPr>
        </p:nvSpPr>
        <p:spPr>
          <a:xfrm>
            <a:off x="1516787" y="3476200"/>
            <a:ext cx="59514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Muhammadiyah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pemurnian</a:t>
            </a:r>
            <a:r>
              <a:rPr lang="en-US" dirty="0"/>
              <a:t> </a:t>
            </a:r>
            <a:r>
              <a:rPr lang="en-US" dirty="0" err="1"/>
              <a:t>islam</a:t>
            </a:r>
            <a:endParaRPr dirty="0"/>
          </a:p>
        </p:txBody>
      </p:sp>
      <p:sp>
        <p:nvSpPr>
          <p:cNvPr id="512" name="Google Shape;512;p58"/>
          <p:cNvSpPr txBox="1">
            <a:spLocks noGrp="1"/>
          </p:cNvSpPr>
          <p:nvPr>
            <p:ph type="body" idx="8"/>
          </p:nvPr>
        </p:nvSpPr>
        <p:spPr>
          <a:xfrm>
            <a:off x="1596299" y="4095008"/>
            <a:ext cx="5951400" cy="1048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Gerakan </a:t>
            </a:r>
            <a:r>
              <a:rPr lang="en-US" dirty="0" err="1"/>
              <a:t>pemurnian</a:t>
            </a:r>
            <a:r>
              <a:rPr lang="en-US" dirty="0"/>
              <a:t> </a:t>
            </a:r>
            <a:r>
              <a:rPr lang="en-US" dirty="0" err="1"/>
              <a:t>ditunjukan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tradisionalis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kalngan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khurafat</a:t>
            </a:r>
            <a:r>
              <a:rPr lang="en-US" dirty="0"/>
              <a:t>. Ahmad Dahlan, </a:t>
            </a:r>
            <a:r>
              <a:rPr lang="en-US" dirty="0" err="1"/>
              <a:t>menanggalkan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linier yang </a:t>
            </a:r>
            <a:r>
              <a:rPr lang="en-US" dirty="0" err="1"/>
              <a:t>dinamis</a:t>
            </a:r>
            <a:r>
              <a:rPr lang="en-US" dirty="0"/>
              <a:t>, </a:t>
            </a:r>
            <a:r>
              <a:rPr lang="en-US" dirty="0" err="1"/>
              <a:t>melihat</a:t>
            </a:r>
            <a:r>
              <a:rPr lang="en-US" dirty="0"/>
              <a:t> dunia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dan </a:t>
            </a:r>
            <a:r>
              <a:rPr lang="en-US" dirty="0" err="1"/>
              <a:t>maju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>
            <a:spLocks noGrp="1"/>
          </p:cNvSpPr>
          <p:nvPr>
            <p:ph type="subTitle" idx="1"/>
          </p:nvPr>
        </p:nvSpPr>
        <p:spPr>
          <a:xfrm>
            <a:off x="833016" y="1195818"/>
            <a:ext cx="5559831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,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mengikis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kiai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santri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pengasuh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asuh</a:t>
            </a:r>
            <a:r>
              <a:rPr lang="en-US" dirty="0"/>
              <a:t>, </a:t>
            </a:r>
            <a:r>
              <a:rPr lang="en-US" dirty="0" err="1"/>
              <a:t>digantikan</a:t>
            </a:r>
            <a:r>
              <a:rPr lang="en-US" dirty="0"/>
              <a:t> oleh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anatara</a:t>
            </a:r>
            <a:r>
              <a:rPr lang="en-US" dirty="0"/>
              <a:t> </a:t>
            </a:r>
            <a:r>
              <a:rPr lang="en-US" dirty="0" err="1"/>
              <a:t>pengurus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99" name="Google Shape;399;p48"/>
          <p:cNvSpPr txBox="1">
            <a:spLocks noGrp="1"/>
          </p:cNvSpPr>
          <p:nvPr>
            <p:ph type="title" idx="2"/>
          </p:nvPr>
        </p:nvSpPr>
        <p:spPr>
          <a:xfrm>
            <a:off x="743715" y="425503"/>
            <a:ext cx="4520048" cy="770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Kritik</a:t>
            </a:r>
            <a:r>
              <a:rPr lang="en-US" sz="2000" dirty="0"/>
              <a:t> </a:t>
            </a:r>
            <a:r>
              <a:rPr lang="en-US" sz="2000" dirty="0" err="1"/>
              <a:t>kaum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endParaRPr sz="2000" dirty="0"/>
          </a:p>
        </p:txBody>
      </p:sp>
      <p:sp>
        <p:nvSpPr>
          <p:cNvPr id="400" name="Google Shape;400;p48"/>
          <p:cNvSpPr txBox="1">
            <a:spLocks noGrp="1"/>
          </p:cNvSpPr>
          <p:nvPr>
            <p:ph type="subTitle" idx="3"/>
          </p:nvPr>
        </p:nvSpPr>
        <p:spPr>
          <a:xfrm>
            <a:off x="2941982" y="3048232"/>
            <a:ext cx="5141237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Muhammadiyah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 dan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puritan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menghapus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cultural </a:t>
            </a:r>
            <a:r>
              <a:rPr lang="en-US" dirty="0" err="1"/>
              <a:t>islam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agraris</a:t>
            </a:r>
            <a:r>
              <a:rPr lang="en-US" dirty="0"/>
              <a:t>.</a:t>
            </a:r>
          </a:p>
        </p:txBody>
      </p:sp>
      <p:sp>
        <p:nvSpPr>
          <p:cNvPr id="401" name="Google Shape;401;p48"/>
          <p:cNvSpPr txBox="1">
            <a:spLocks noGrp="1"/>
          </p:cNvSpPr>
          <p:nvPr>
            <p:ph type="title" idx="4"/>
          </p:nvPr>
        </p:nvSpPr>
        <p:spPr>
          <a:xfrm>
            <a:off x="3198260" y="2231087"/>
            <a:ext cx="5003754" cy="817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Muhammadiyah dan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endParaRPr sz="2000" dirty="0"/>
          </a:p>
        </p:txBody>
      </p:sp>
      <p:pic>
        <p:nvPicPr>
          <p:cNvPr id="402" name="Google Shape;4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76" y="1176626"/>
            <a:ext cx="471050" cy="4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92;p47">
            <a:extLst>
              <a:ext uri="{FF2B5EF4-FFF2-40B4-BE49-F238E27FC236}">
                <a16:creationId xmlns:a16="http://schemas.microsoft.com/office/drawing/2014/main" id="{19DB1C41-133E-4016-84CA-16942D2393C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57524" y="2910178"/>
            <a:ext cx="4405022" cy="270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05;p58">
            <a:extLst>
              <a:ext uri="{FF2B5EF4-FFF2-40B4-BE49-F238E27FC236}">
                <a16:creationId xmlns:a16="http://schemas.microsoft.com/office/drawing/2014/main" id="{853B3B74-CB5C-44F8-9A03-9A7E2F98512B}"/>
              </a:ext>
            </a:extLst>
          </p:cNvPr>
          <p:cNvSpPr txBox="1">
            <a:spLocks/>
          </p:cNvSpPr>
          <p:nvPr/>
        </p:nvSpPr>
        <p:spPr>
          <a:xfrm>
            <a:off x="1580397" y="589797"/>
            <a:ext cx="6871839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oller One"/>
              <a:buNone/>
              <a:defRPr sz="48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/>
              <a:t>Gerakan </a:t>
            </a:r>
            <a:r>
              <a:rPr lang="en-US" sz="2000" dirty="0" err="1"/>
              <a:t>Kualitatif</a:t>
            </a:r>
            <a:r>
              <a:rPr lang="en-US" sz="2000" dirty="0"/>
              <a:t> – </a:t>
            </a:r>
            <a:r>
              <a:rPr lang="en-US" sz="2000" dirty="0" err="1"/>
              <a:t>Kuantitatif</a:t>
            </a:r>
            <a:endParaRPr lang="en-US" sz="2000" dirty="0"/>
          </a:p>
        </p:txBody>
      </p:sp>
      <p:sp>
        <p:nvSpPr>
          <p:cNvPr id="19" name="Google Shape;506;p58">
            <a:extLst>
              <a:ext uri="{FF2B5EF4-FFF2-40B4-BE49-F238E27FC236}">
                <a16:creationId xmlns:a16="http://schemas.microsoft.com/office/drawing/2014/main" id="{CAD90ABA-0362-46A7-A1E1-FE896C9EE6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80397" y="998397"/>
            <a:ext cx="6609600" cy="68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Gerakan Muhammadiyah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melonggarnya</a:t>
            </a:r>
            <a:r>
              <a:rPr lang="en-US" dirty="0"/>
              <a:t>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paternalisme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santri</a:t>
            </a:r>
            <a:r>
              <a:rPr lang="en-US" dirty="0"/>
              <a:t> dan kyai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memudarnya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–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  <a:endParaRPr dirty="0"/>
          </a:p>
        </p:txBody>
      </p:sp>
      <p:sp>
        <p:nvSpPr>
          <p:cNvPr id="20" name="Google Shape;505;p58">
            <a:extLst>
              <a:ext uri="{FF2B5EF4-FFF2-40B4-BE49-F238E27FC236}">
                <a16:creationId xmlns:a16="http://schemas.microsoft.com/office/drawing/2014/main" id="{CC47A175-2602-45A9-82AC-BD123CC4AC8B}"/>
              </a:ext>
            </a:extLst>
          </p:cNvPr>
          <p:cNvSpPr txBox="1">
            <a:spLocks/>
          </p:cNvSpPr>
          <p:nvPr/>
        </p:nvSpPr>
        <p:spPr>
          <a:xfrm>
            <a:off x="1580397" y="1914926"/>
            <a:ext cx="6871839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oller One"/>
              <a:buNone/>
              <a:defRPr sz="48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 err="1"/>
              <a:t>Reaksi</a:t>
            </a:r>
            <a:r>
              <a:rPr lang="en-US" sz="2000" dirty="0"/>
              <a:t> </a:t>
            </a:r>
            <a:r>
              <a:rPr lang="en-US" sz="2000" dirty="0" err="1"/>
              <a:t>Kaum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endParaRPr lang="en-US" sz="2000" dirty="0"/>
          </a:p>
        </p:txBody>
      </p:sp>
      <p:sp>
        <p:nvSpPr>
          <p:cNvPr id="21" name="Google Shape;506;p58">
            <a:extLst>
              <a:ext uri="{FF2B5EF4-FFF2-40B4-BE49-F238E27FC236}">
                <a16:creationId xmlns:a16="http://schemas.microsoft.com/office/drawing/2014/main" id="{4B6C4809-1791-4696-827F-CF53DCC4F9EC}"/>
              </a:ext>
            </a:extLst>
          </p:cNvPr>
          <p:cNvSpPr txBox="1">
            <a:spLocks/>
          </p:cNvSpPr>
          <p:nvPr/>
        </p:nvSpPr>
        <p:spPr>
          <a:xfrm>
            <a:off x="1580397" y="2323526"/>
            <a:ext cx="6609600" cy="68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>
              <a:buFont typeface="Nunito"/>
              <a:buNone/>
            </a:pPr>
            <a:r>
              <a:rPr lang="en-US" dirty="0"/>
              <a:t>NU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paternalism kyai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pada </a:t>
            </a:r>
            <a:r>
              <a:rPr lang="en-US" dirty="0" err="1"/>
              <a:t>madzab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Muhammadiyah yang </a:t>
            </a:r>
            <a:r>
              <a:rPr lang="en-US" dirty="0" err="1"/>
              <a:t>antipaternalisme</a:t>
            </a:r>
            <a:r>
              <a:rPr lang="en-US" dirty="0"/>
              <a:t> dan non </a:t>
            </a:r>
            <a:r>
              <a:rPr lang="en-US" dirty="0" err="1"/>
              <a:t>madzab</a:t>
            </a:r>
            <a:r>
              <a:rPr lang="en-US" dirty="0"/>
              <a:t>.</a:t>
            </a:r>
          </a:p>
        </p:txBody>
      </p:sp>
      <p:sp>
        <p:nvSpPr>
          <p:cNvPr id="26" name="Google Shape;505;p58">
            <a:extLst>
              <a:ext uri="{FF2B5EF4-FFF2-40B4-BE49-F238E27FC236}">
                <a16:creationId xmlns:a16="http://schemas.microsoft.com/office/drawing/2014/main" id="{02733A1A-0A26-480C-AADB-4334ACF5E40F}"/>
              </a:ext>
            </a:extLst>
          </p:cNvPr>
          <p:cNvSpPr txBox="1">
            <a:spLocks/>
          </p:cNvSpPr>
          <p:nvPr/>
        </p:nvSpPr>
        <p:spPr>
          <a:xfrm>
            <a:off x="1580396" y="3100995"/>
            <a:ext cx="6871839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oller One"/>
              <a:buNone/>
              <a:defRPr sz="48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 err="1"/>
              <a:t>Reaksi</a:t>
            </a:r>
            <a:r>
              <a:rPr lang="en-US" sz="2000" dirty="0"/>
              <a:t> </a:t>
            </a:r>
            <a:r>
              <a:rPr lang="en-US" sz="2000" dirty="0" err="1"/>
              <a:t>Kaum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endParaRPr lang="en-US" sz="2000" dirty="0"/>
          </a:p>
        </p:txBody>
      </p:sp>
      <p:sp>
        <p:nvSpPr>
          <p:cNvPr id="27" name="Google Shape;506;p58">
            <a:extLst>
              <a:ext uri="{FF2B5EF4-FFF2-40B4-BE49-F238E27FC236}">
                <a16:creationId xmlns:a16="http://schemas.microsoft.com/office/drawing/2014/main" id="{09026239-943C-460B-9A1A-288B14922714}"/>
              </a:ext>
            </a:extLst>
          </p:cNvPr>
          <p:cNvSpPr txBox="1">
            <a:spLocks/>
          </p:cNvSpPr>
          <p:nvPr/>
        </p:nvSpPr>
        <p:spPr>
          <a:xfrm>
            <a:off x="1580397" y="3599784"/>
            <a:ext cx="6609600" cy="68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>
              <a:buFont typeface="Nunito"/>
              <a:buNone/>
            </a:pPr>
            <a:r>
              <a:rPr lang="en-US" dirty="0"/>
              <a:t>Jika NU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– </a:t>
            </a:r>
            <a:r>
              <a:rPr lang="en-US" dirty="0" err="1"/>
              <a:t>lembaga</a:t>
            </a:r>
            <a:r>
              <a:rPr lang="en-US" dirty="0"/>
              <a:t> dan </a:t>
            </a:r>
            <a:r>
              <a:rPr lang="en-US" dirty="0" err="1"/>
              <a:t>jaringan</a:t>
            </a:r>
            <a:r>
              <a:rPr lang="en-US" dirty="0"/>
              <a:t> lama, </a:t>
            </a:r>
            <a:r>
              <a:rPr lang="en-US" dirty="0" err="1"/>
              <a:t>maka</a:t>
            </a:r>
            <a:r>
              <a:rPr lang="en-US" dirty="0"/>
              <a:t> Muhammadiyah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dan </a:t>
            </a:r>
            <a:r>
              <a:rPr lang="en-US" dirty="0" err="1"/>
              <a:t>tradisi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organis</a:t>
            </a:r>
            <a:r>
              <a:rPr lang="en-US" dirty="0"/>
              <a:t> dan </a:t>
            </a:r>
            <a:r>
              <a:rPr lang="en-US" dirty="0" err="1"/>
              <a:t>asosiasional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505;p58">
            <a:extLst>
              <a:ext uri="{FF2B5EF4-FFF2-40B4-BE49-F238E27FC236}">
                <a16:creationId xmlns:a16="http://schemas.microsoft.com/office/drawing/2014/main" id="{F5F71E9A-9DB6-4A59-9C98-C3A87A6BFF7A}"/>
              </a:ext>
            </a:extLst>
          </p:cNvPr>
          <p:cNvSpPr txBox="1">
            <a:spLocks/>
          </p:cNvSpPr>
          <p:nvPr/>
        </p:nvSpPr>
        <p:spPr>
          <a:xfrm>
            <a:off x="1341858" y="685212"/>
            <a:ext cx="6871839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oller One"/>
              <a:buNone/>
              <a:defRPr sz="48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 err="1"/>
              <a:t>Dampak</a:t>
            </a:r>
            <a:r>
              <a:rPr lang="en-US" sz="2000" dirty="0"/>
              <a:t> Gerakan </a:t>
            </a:r>
            <a:r>
              <a:rPr lang="en-US" sz="2000" dirty="0" err="1"/>
              <a:t>Sosial</a:t>
            </a:r>
            <a:r>
              <a:rPr lang="en-US" sz="2000" dirty="0"/>
              <a:t> Muhammadiyah</a:t>
            </a:r>
          </a:p>
        </p:txBody>
      </p:sp>
      <p:sp>
        <p:nvSpPr>
          <p:cNvPr id="30" name="Google Shape;506;p58">
            <a:extLst>
              <a:ext uri="{FF2B5EF4-FFF2-40B4-BE49-F238E27FC236}">
                <a16:creationId xmlns:a16="http://schemas.microsoft.com/office/drawing/2014/main" id="{C76D128C-FF5D-489D-B4FB-DD11E341A7C4}"/>
              </a:ext>
            </a:extLst>
          </p:cNvPr>
          <p:cNvSpPr txBox="1">
            <a:spLocks/>
          </p:cNvSpPr>
          <p:nvPr/>
        </p:nvSpPr>
        <p:spPr>
          <a:xfrm>
            <a:off x="1341858" y="1093812"/>
            <a:ext cx="6609600" cy="68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23369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unito"/>
              <a:buNone/>
              <a:defRPr sz="21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Muhammadiyah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menyelenggaran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membina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Islam di Indonesia.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Muhammadiyah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“</a:t>
            </a:r>
            <a:r>
              <a:rPr lang="en-US" dirty="0" err="1"/>
              <a:t>sakinah</a:t>
            </a:r>
            <a:r>
              <a:rPr lang="en-US" dirty="0"/>
              <a:t>”,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“</a:t>
            </a:r>
            <a:r>
              <a:rPr lang="en-US" dirty="0" err="1"/>
              <a:t>jamaah</a:t>
            </a:r>
            <a:r>
              <a:rPr lang="en-US" dirty="0"/>
              <a:t>”,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“</a:t>
            </a:r>
            <a:r>
              <a:rPr lang="en-US" dirty="0" err="1"/>
              <a:t>qaryah</a:t>
            </a:r>
            <a:r>
              <a:rPr lang="en-US" dirty="0"/>
              <a:t> </a:t>
            </a:r>
            <a:r>
              <a:rPr lang="en-US" dirty="0" err="1"/>
              <a:t>thayyibah</a:t>
            </a:r>
            <a:r>
              <a:rPr lang="en-US" dirty="0"/>
              <a:t>”,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“</a:t>
            </a:r>
            <a:r>
              <a:rPr lang="en-US" dirty="0" err="1"/>
              <a:t>ummuah</a:t>
            </a:r>
            <a:r>
              <a:rPr lang="en-US" dirty="0"/>
              <a:t>”,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Muhammadiyah.</a:t>
            </a:r>
          </a:p>
        </p:txBody>
      </p:sp>
      <p:sp>
        <p:nvSpPr>
          <p:cNvPr id="31" name="Google Shape;505;p58">
            <a:extLst>
              <a:ext uri="{FF2B5EF4-FFF2-40B4-BE49-F238E27FC236}">
                <a16:creationId xmlns:a16="http://schemas.microsoft.com/office/drawing/2014/main" id="{79830715-C5FC-4814-B35B-F45DE7341FD1}"/>
              </a:ext>
            </a:extLst>
          </p:cNvPr>
          <p:cNvSpPr txBox="1">
            <a:spLocks/>
          </p:cNvSpPr>
          <p:nvPr/>
        </p:nvSpPr>
        <p:spPr>
          <a:xfrm>
            <a:off x="1341857" y="2447662"/>
            <a:ext cx="6871839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Poller One"/>
              <a:buNone/>
              <a:defRPr sz="48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Rumusan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Gerakan </a:t>
            </a:r>
            <a:r>
              <a:rPr lang="en-US" sz="2000" dirty="0" err="1"/>
              <a:t>Sosial</a:t>
            </a:r>
            <a:r>
              <a:rPr lang="en-US" sz="2000" dirty="0"/>
              <a:t> Muhammadiyah	</a:t>
            </a:r>
          </a:p>
        </p:txBody>
      </p:sp>
      <p:sp>
        <p:nvSpPr>
          <p:cNvPr id="32" name="Google Shape;506;p58">
            <a:extLst>
              <a:ext uri="{FF2B5EF4-FFF2-40B4-BE49-F238E27FC236}">
                <a16:creationId xmlns:a16="http://schemas.microsoft.com/office/drawing/2014/main" id="{6578231A-C02D-4C58-ACAA-1EEA59D88944}"/>
              </a:ext>
            </a:extLst>
          </p:cNvPr>
          <p:cNvSpPr txBox="1">
            <a:spLocks/>
          </p:cNvSpPr>
          <p:nvPr/>
        </p:nvSpPr>
        <p:spPr>
          <a:xfrm>
            <a:off x="1341857" y="3237926"/>
            <a:ext cx="6609600" cy="68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>
              <a:buFont typeface="Nunito"/>
              <a:buNone/>
            </a:pPr>
            <a:r>
              <a:rPr lang="en-US" dirty="0"/>
              <a:t>Muhammadiyah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zaman.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Muhammadiyah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diorientasikan</a:t>
            </a:r>
            <a:r>
              <a:rPr lang="en-US" dirty="0"/>
              <a:t> pada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dikelompokkan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kelamin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760;p76">
            <a:extLst>
              <a:ext uri="{FF2B5EF4-FFF2-40B4-BE49-F238E27FC236}">
                <a16:creationId xmlns:a16="http://schemas.microsoft.com/office/drawing/2014/main" id="{25295CA0-D360-4CF9-9D7F-0B6F2A83B513}"/>
              </a:ext>
            </a:extLst>
          </p:cNvPr>
          <p:cNvSpPr txBox="1">
            <a:spLocks/>
          </p:cNvSpPr>
          <p:nvPr/>
        </p:nvSpPr>
        <p:spPr>
          <a:xfrm flipH="1">
            <a:off x="4572000" y="2154000"/>
            <a:ext cx="3852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oller One"/>
              <a:buNone/>
              <a:defRPr sz="2800" b="0" i="0" u="none" strike="noStrike" cap="none">
                <a:solidFill>
                  <a:schemeClr val="lt2"/>
                </a:solidFill>
                <a:latin typeface="Poller One"/>
                <a:ea typeface="Poller One"/>
                <a:cs typeface="Poller One"/>
                <a:sym typeface="Polle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TERIMA KASIH</a:t>
            </a:r>
          </a:p>
        </p:txBody>
      </p:sp>
      <p:pic>
        <p:nvPicPr>
          <p:cNvPr id="42" name="Google Shape;761;p76">
            <a:extLst>
              <a:ext uri="{FF2B5EF4-FFF2-40B4-BE49-F238E27FC236}">
                <a16:creationId xmlns:a16="http://schemas.microsoft.com/office/drawing/2014/main" id="{367802EF-6D57-4693-9DE9-AB46ECA41A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25" y="280550"/>
            <a:ext cx="4310474" cy="4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62;p76">
            <a:extLst>
              <a:ext uri="{FF2B5EF4-FFF2-40B4-BE49-F238E27FC236}">
                <a16:creationId xmlns:a16="http://schemas.microsoft.com/office/drawing/2014/main" id="{F300D267-966E-4199-845C-1AA33F660B8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874" y="2236675"/>
            <a:ext cx="3211573" cy="190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167582"/>
      </p:ext>
    </p:extLst>
  </p:cSld>
  <p:clrMapOvr>
    <a:masterClrMapping/>
  </p:clrMapOvr>
</p:sld>
</file>

<file path=ppt/theme/theme1.xml><?xml version="1.0" encoding="utf-8"?>
<a:theme xmlns:a="http://schemas.openxmlformats.org/drawingml/2006/main" name="Muslim Culture for Pre-K by Slidesgo">
  <a:themeElements>
    <a:clrScheme name="Simple Light">
      <a:dk1>
        <a:srgbClr val="000000"/>
      </a:dk1>
      <a:lt1>
        <a:srgbClr val="FFFFFF"/>
      </a:lt1>
      <a:dk2>
        <a:srgbClr val="28424C"/>
      </a:dk2>
      <a:lt2>
        <a:srgbClr val="3B7691"/>
      </a:lt2>
      <a:accent1>
        <a:srgbClr val="975444"/>
      </a:accent1>
      <a:accent2>
        <a:srgbClr val="E0B58C"/>
      </a:accent2>
      <a:accent3>
        <a:srgbClr val="F9EBE4"/>
      </a:accent3>
      <a:accent4>
        <a:srgbClr val="FFFFFF"/>
      </a:accent4>
      <a:accent5>
        <a:srgbClr val="FFFFFF"/>
      </a:accent5>
      <a:accent6>
        <a:srgbClr val="FFFFFF"/>
      </a:accent6>
      <a:hlink>
        <a:srgbClr val="3B76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On-screen Show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Roboto</vt:lpstr>
      <vt:lpstr>Times New Roman</vt:lpstr>
      <vt:lpstr>Lato</vt:lpstr>
      <vt:lpstr>Open Sans</vt:lpstr>
      <vt:lpstr>Poller One</vt:lpstr>
      <vt:lpstr>Roboto Condensed Light</vt:lpstr>
      <vt:lpstr>Nunito</vt:lpstr>
      <vt:lpstr>Arial</vt:lpstr>
      <vt:lpstr>Patrick Hand</vt:lpstr>
      <vt:lpstr>Muslim Culture for Pre-K by Slidesgo</vt:lpstr>
      <vt:lpstr>Muhammadiyah Sebagai Gerakan Sosial</vt:lpstr>
      <vt:lpstr>Pengantar</vt:lpstr>
      <vt:lpstr>KONTEKS SEJARAH BANGSA INDONESIA</vt:lpstr>
      <vt:lpstr>KH. AHMAD DAHLAN SEORANG SANTRI GOLONGAN MENENGAH</vt:lpstr>
      <vt:lpstr>Muhammadiyah sebagai gerakan pencerahan</vt:lpstr>
      <vt:lpstr>Kritik kaum tradisional terhadap muhammadiyah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Muhammadiyah Sebagai Gerakan Sosial</dc:title>
  <cp:lastModifiedBy>tiaraindah52@gmail.com</cp:lastModifiedBy>
  <cp:revision>1</cp:revision>
  <dcterms:modified xsi:type="dcterms:W3CDTF">2021-12-07T14:20:45Z</dcterms:modified>
</cp:coreProperties>
</file>