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68" d="100"/>
          <a:sy n="68" d="100"/>
        </p:scale>
        <p:origin x="6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0DDD6F-E26A-4B95-AAEE-526CFCC34AF4}" type="datetimeFigureOut">
              <a:rPr lang="id-ID" smtClean="0"/>
              <a:t>13/12/2021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1412993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0DDD6F-E26A-4B95-AAEE-526CFCC34AF4}" type="datetimeFigureOut">
              <a:rPr lang="id-ID" smtClean="0"/>
              <a:t>13/12/2021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752465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0DDD6F-E26A-4B95-AAEE-526CFCC34AF4}" type="datetimeFigureOut">
              <a:rPr lang="id-ID" smtClean="0"/>
              <a:t>13/12/2021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2641AA-619E-4C43-8F75-2825F45F188B}" type="slidenum">
              <a:rPr lang="id-ID" smtClean="0"/>
              <a:t>‹#›</a:t>
            </a:fld>
            <a:endParaRPr lang="id-ID"/>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69689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0DDD6F-E26A-4B95-AAEE-526CFCC34AF4}" type="datetimeFigureOut">
              <a:rPr lang="id-ID" smtClean="0"/>
              <a:t>13/12/2021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37789748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0DDD6F-E26A-4B95-AAEE-526CFCC34AF4}" type="datetimeFigureOut">
              <a:rPr lang="id-ID" smtClean="0"/>
              <a:t>13/12/2021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2641AA-619E-4C43-8F75-2825F45F188B}" type="slidenum">
              <a:rPr lang="id-ID" smtClean="0"/>
              <a:t>‹#›</a:t>
            </a:fld>
            <a:endParaRPr lang="id-ID"/>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6734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0DDD6F-E26A-4B95-AAEE-526CFCC34AF4}" type="datetimeFigureOut">
              <a:rPr lang="id-ID" smtClean="0"/>
              <a:t>13/12/2021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636778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0DDD6F-E26A-4B95-AAEE-526CFCC34AF4}" type="datetimeFigureOut">
              <a:rPr lang="id-ID" smtClean="0"/>
              <a:t>13/12/2021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2637376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0DDD6F-E26A-4B95-AAEE-526CFCC34AF4}" type="datetimeFigureOut">
              <a:rPr lang="id-ID" smtClean="0"/>
              <a:t>13/12/2021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993418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0DDD6F-E26A-4B95-AAEE-526CFCC34AF4}" type="datetimeFigureOut">
              <a:rPr lang="id-ID" smtClean="0"/>
              <a:t>13/12/2021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1418101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0DDD6F-E26A-4B95-AAEE-526CFCC34AF4}" type="datetimeFigureOut">
              <a:rPr lang="id-ID" smtClean="0"/>
              <a:t>13/12/2021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541682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0DDD6F-E26A-4B95-AAEE-526CFCC34AF4}" type="datetimeFigureOut">
              <a:rPr lang="id-ID" smtClean="0"/>
              <a:t>13/12/2021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282613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0DDD6F-E26A-4B95-AAEE-526CFCC34AF4}" type="datetimeFigureOut">
              <a:rPr lang="id-ID" smtClean="0"/>
              <a:t>13/12/2021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4208415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0DDD6F-E26A-4B95-AAEE-526CFCC34AF4}" type="datetimeFigureOut">
              <a:rPr lang="id-ID" smtClean="0"/>
              <a:t>13/12/2021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393654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0DDD6F-E26A-4B95-AAEE-526CFCC34AF4}" type="datetimeFigureOut">
              <a:rPr lang="id-ID" smtClean="0"/>
              <a:t>13/12/2021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968693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DDD6F-E26A-4B95-AAEE-526CFCC34AF4}" type="datetimeFigureOut">
              <a:rPr lang="id-ID" smtClean="0"/>
              <a:t>13/12/2021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3786281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DDD6F-E26A-4B95-AAEE-526CFCC34AF4}" type="datetimeFigureOut">
              <a:rPr lang="id-ID" smtClean="0"/>
              <a:t>13/12/2021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E2641AA-619E-4C43-8F75-2825F45F188B}" type="slidenum">
              <a:rPr lang="id-ID" smtClean="0"/>
              <a:t>‹#›</a:t>
            </a:fld>
            <a:endParaRPr lang="id-ID"/>
          </a:p>
        </p:txBody>
      </p:sp>
    </p:spTree>
    <p:extLst>
      <p:ext uri="{BB962C8B-B14F-4D97-AF65-F5344CB8AC3E}">
        <p14:creationId xmlns:p14="http://schemas.microsoft.com/office/powerpoint/2010/main" val="3232105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E0DDD6F-E26A-4B95-AAEE-526CFCC34AF4}" type="datetimeFigureOut">
              <a:rPr lang="id-ID" smtClean="0"/>
              <a:t>13/12/2021</a:t>
            </a:fld>
            <a:endParaRPr lang="id-ID"/>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E2641AA-619E-4C43-8F75-2825F45F188B}" type="slidenum">
              <a:rPr lang="id-ID" smtClean="0"/>
              <a:t>‹#›</a:t>
            </a:fld>
            <a:endParaRPr lang="id-ID"/>
          </a:p>
        </p:txBody>
      </p:sp>
    </p:spTree>
    <p:extLst>
      <p:ext uri="{BB962C8B-B14F-4D97-AF65-F5344CB8AC3E}">
        <p14:creationId xmlns:p14="http://schemas.microsoft.com/office/powerpoint/2010/main" val="28755314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id-ID"/>
          </a:p>
        </p:txBody>
      </p:sp>
      <p:sp>
        <p:nvSpPr>
          <p:cNvPr id="3" name="Subtitle 2"/>
          <p:cNvSpPr>
            <a:spLocks noGrp="1"/>
          </p:cNvSpPr>
          <p:nvPr>
            <p:ph type="subTitle" idx="1"/>
          </p:nvPr>
        </p:nvSpPr>
        <p:spPr/>
        <p:txBody>
          <a:bodyPr/>
          <a:lstStyle/>
          <a:p>
            <a:r>
              <a:rPr lang="id-ID" dirty="0"/>
              <a:t>BAB 8</a:t>
            </a:r>
          </a:p>
          <a:p>
            <a:r>
              <a:rPr lang="id-ID" dirty="0"/>
              <a:t>MUHAMMADIYAH SEBAGAI  GERAKAN SSOSIAL</a:t>
            </a:r>
          </a:p>
        </p:txBody>
      </p:sp>
    </p:spTree>
    <p:extLst>
      <p:ext uri="{BB962C8B-B14F-4D97-AF65-F5344CB8AC3E}">
        <p14:creationId xmlns:p14="http://schemas.microsoft.com/office/powerpoint/2010/main" val="3671276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rtl="1"/>
            <a:r>
              <a:rPr lang="id-ID" dirty="0"/>
              <a:t>Sang kiai dan para muridnya berbondong –bondong mendatangi tempat-tempat dimana banyak orang-orang miskin dan anak-anak yatim.Mereka kemudian membawanya  kaum duafah tersebut kesuraunya,memberi mereka makan,memberi pakaian dan memberi pendidikan </a:t>
            </a:r>
          </a:p>
          <a:p>
            <a:pPr rtl="1"/>
            <a:r>
              <a:rPr lang="id-ID" dirty="0"/>
              <a:t> Ceritra terkenal tentang pengajian surat </a:t>
            </a:r>
            <a:r>
              <a:rPr lang="id-ID" dirty="0" smtClean="0"/>
              <a:t>Al-Ma’un </a:t>
            </a:r>
            <a:r>
              <a:rPr lang="id-ID" dirty="0"/>
              <a:t>oleh KH Ahmad Dahlan kepada muridnya  menjadi landasan kuat akan berkembangnya prinsip”Beramal ilmiah,berilmu amaliah “</a:t>
            </a:r>
          </a:p>
          <a:p>
            <a:endParaRPr lang="id-ID" dirty="0"/>
          </a:p>
        </p:txBody>
      </p:sp>
    </p:spTree>
    <p:extLst>
      <p:ext uri="{BB962C8B-B14F-4D97-AF65-F5344CB8AC3E}">
        <p14:creationId xmlns:p14="http://schemas.microsoft.com/office/powerpoint/2010/main" val="3668038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pPr rtl="1"/>
            <a:r>
              <a:rPr lang="id-ID" dirty="0"/>
              <a:t>Seorang muslim dikatakan shaleh dalam menjalankan Ibadah,apabila melahirkan Akhlakul Karimah dari kepekaan sosial terhadap lingkungan </a:t>
            </a:r>
            <a:r>
              <a:rPr lang="id-ID" dirty="0" smtClean="0"/>
              <a:t>sekitarnya. Bahkan </a:t>
            </a:r>
            <a:r>
              <a:rPr lang="id-ID" dirty="0"/>
              <a:t>orang tidak mempedulikan anak yatim dan orang miskin dianggap pendusta </a:t>
            </a:r>
            <a:r>
              <a:rPr lang="id-ID" dirty="0" smtClean="0"/>
              <a:t>Agama,ajaran </a:t>
            </a:r>
            <a:r>
              <a:rPr lang="id-ID" dirty="0"/>
              <a:t>sosial yang dipepulerkan  dengan istilah teologi Al-Maun mengandung empat nilai yakni :</a:t>
            </a:r>
          </a:p>
          <a:p>
            <a:endParaRPr lang="id-ID" dirty="0"/>
          </a:p>
        </p:txBody>
      </p:sp>
    </p:spTree>
    <p:extLst>
      <p:ext uri="{BB962C8B-B14F-4D97-AF65-F5344CB8AC3E}">
        <p14:creationId xmlns:p14="http://schemas.microsoft.com/office/powerpoint/2010/main" val="2234253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rtl="1"/>
            <a:r>
              <a:rPr lang="id-ID" dirty="0" smtClean="0"/>
              <a:t>a.Nilai </a:t>
            </a:r>
            <a:r>
              <a:rPr lang="id-ID" dirty="0"/>
              <a:t>religi dan Nilai Iman</a:t>
            </a:r>
          </a:p>
          <a:p>
            <a:pPr rtl="1"/>
            <a:r>
              <a:rPr lang="id-ID" dirty="0"/>
              <a:t>Lihat Q.S Al-Baqorah 2 : 177</a:t>
            </a:r>
          </a:p>
          <a:p>
            <a:pPr rtl="1"/>
            <a:r>
              <a:rPr lang="id-ID" dirty="0"/>
              <a:t>b.Nilai belas kasihan dan nilai Rahmah.</a:t>
            </a:r>
          </a:p>
          <a:p>
            <a:pPr rtl="1"/>
            <a:r>
              <a:rPr lang="id-ID" dirty="0"/>
              <a:t>Hadits Rasululah saw</a:t>
            </a:r>
          </a:p>
          <a:p>
            <a:pPr rtl="1"/>
            <a:r>
              <a:rPr lang="id-ID" dirty="0"/>
              <a:t>c.Nilai syukur </a:t>
            </a:r>
          </a:p>
          <a:p>
            <a:pPr rtl="1"/>
            <a:r>
              <a:rPr lang="id-ID" dirty="0"/>
              <a:t> Lihat surat Ibrahim 14 : 7</a:t>
            </a:r>
          </a:p>
          <a:p>
            <a:pPr rtl="1"/>
            <a:r>
              <a:rPr lang="id-ID" dirty="0"/>
              <a:t>d.Nilai tolong menolong</a:t>
            </a:r>
          </a:p>
          <a:p>
            <a:r>
              <a:rPr lang="id-ID" dirty="0"/>
              <a:t>Lihat Qur’an surat al-maidah 5 : 2 </a:t>
            </a:r>
          </a:p>
        </p:txBody>
      </p:sp>
    </p:spTree>
    <p:extLst>
      <p:ext uri="{BB962C8B-B14F-4D97-AF65-F5344CB8AC3E}">
        <p14:creationId xmlns:p14="http://schemas.microsoft.com/office/powerpoint/2010/main" val="2381401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rtl="1"/>
            <a:r>
              <a:rPr lang="id-ID" dirty="0"/>
              <a:t>B.Gerakan Peduli pada Fakir Miskin dan Anak Yatim.</a:t>
            </a:r>
          </a:p>
          <a:p>
            <a:pPr rtl="1"/>
            <a:r>
              <a:rPr lang="id-ID" dirty="0"/>
              <a:t>Istilah Fakir dalam kamus bahasa Indonesia diartikan sebagai orang yang sangat kekurangan.Miskin diartikan tidak berharta benda ,serba kekurangan (berpengasilan rendah)Dalam bahasa Arab,kata miskin  berakar kata dari sakanah yang berarti diam atau tenang .Orang miskin disebut miskin karena ia lebih </a:t>
            </a:r>
            <a:r>
              <a:rPr lang="id-ID" dirty="0" smtClean="0"/>
              <a:t>banyak </a:t>
            </a:r>
            <a:r>
              <a:rPr lang="id-ID" dirty="0"/>
              <a:t>diam.Seperti halnya kenapa keluarga bahagia disebut keluarga sakinah, karena keduanya </a:t>
            </a:r>
            <a:r>
              <a:rPr lang="id-ID" dirty="0" smtClean="0"/>
              <a:t>merasa </a:t>
            </a:r>
            <a:r>
              <a:rPr lang="id-ID" dirty="0"/>
              <a:t>tenang tentram atau diam terhadap pasangannya,keduanya tidak kemana-mana</a:t>
            </a:r>
            <a:r>
              <a:rPr lang="id-ID" dirty="0" smtClean="0"/>
              <a:t>.</a:t>
            </a:r>
          </a:p>
          <a:p>
            <a:pPr rtl="1"/>
            <a:r>
              <a:rPr lang="id-ID" dirty="0" smtClean="0"/>
              <a:t>Lihat Qur’an s.atTaubah ayat 60 dansurat Arrum ayat 21.</a:t>
            </a:r>
            <a:endParaRPr lang="id-ID" dirty="0"/>
          </a:p>
          <a:p>
            <a:endParaRPr lang="id-ID" dirty="0"/>
          </a:p>
        </p:txBody>
      </p:sp>
    </p:spTree>
    <p:extLst>
      <p:ext uri="{BB962C8B-B14F-4D97-AF65-F5344CB8AC3E}">
        <p14:creationId xmlns:p14="http://schemas.microsoft.com/office/powerpoint/2010/main" val="1149286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rtl="1"/>
            <a:r>
              <a:rPr lang="id-ID" dirty="0"/>
              <a:t>C Bentuk bnetuk Gerakan Sosial Kemanusiaan Muhammadiyah.</a:t>
            </a:r>
          </a:p>
          <a:p>
            <a:pPr rtl="1"/>
            <a:r>
              <a:rPr lang="id-ID" dirty="0"/>
              <a:t>1.Pelayanan Penddidikan.</a:t>
            </a:r>
          </a:p>
          <a:p>
            <a:pPr rtl="1"/>
            <a:r>
              <a:rPr lang="id-ID" dirty="0"/>
              <a:t>2.Pelayanan Kesehatan</a:t>
            </a:r>
          </a:p>
          <a:p>
            <a:pPr rtl="1"/>
            <a:r>
              <a:rPr lang="id-ID" dirty="0"/>
              <a:t>3.Pelayanan Sosial</a:t>
            </a:r>
          </a:p>
          <a:p>
            <a:endParaRPr lang="id-ID" dirty="0"/>
          </a:p>
        </p:txBody>
      </p:sp>
    </p:spTree>
    <p:extLst>
      <p:ext uri="{BB962C8B-B14F-4D97-AF65-F5344CB8AC3E}">
        <p14:creationId xmlns:p14="http://schemas.microsoft.com/office/powerpoint/2010/main" val="3550126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r>
              <a:rPr lang="id-ID" dirty="0"/>
              <a:t>Muhammadiyah melalui MPM (Majlis Pemberdayaan masyarakat ) melaksanakan program petani,pendam[pingan usaha-usaha Mikro  dan pemberdayaan masyarakat miskin yang dilakukan berbagai usaha mikro,dan pemberdayaan masyarakat miskin yang dilakukan berbagai usaha bentuk  kegiatan antara lain:</a:t>
            </a:r>
          </a:p>
          <a:p>
            <a:endParaRPr lang="id-ID" dirty="0"/>
          </a:p>
        </p:txBody>
      </p:sp>
    </p:spTree>
    <p:extLst>
      <p:ext uri="{BB962C8B-B14F-4D97-AF65-F5344CB8AC3E}">
        <p14:creationId xmlns:p14="http://schemas.microsoft.com/office/powerpoint/2010/main" val="1241483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rtl="1"/>
            <a:r>
              <a:rPr lang="id-ID" dirty="0"/>
              <a:t>a.Pemberdayaan petani,yaitu pembinaan tata cara tanam yang menggunakan pupuk,organik,pelatiham dan penyediaan fasilitator pemberdayaan serta penyadaran fungsi penting pupuk organik,dan lain-lain.</a:t>
            </a:r>
          </a:p>
          <a:p>
            <a:pPr rtl="1"/>
            <a:r>
              <a:rPr lang="id-ID" dirty="0"/>
              <a:t>b.Pemberdayaan kelompok,usaha mikro.MPM melakukan pendampingan terhadap kelompok usaha </a:t>
            </a:r>
            <a:r>
              <a:rPr lang="id-ID" dirty="0" smtClean="0"/>
              <a:t>mikro,misalnya </a:t>
            </a:r>
            <a:r>
              <a:rPr lang="id-ID" dirty="0"/>
              <a:t>kelompok perempuan petani kakao ,kelompok petani diTasik Malaya,  dan kelompok industri rumah tangga dll.</a:t>
            </a:r>
          </a:p>
          <a:p>
            <a:pPr rtl="1"/>
            <a:r>
              <a:rPr lang="id-ID" dirty="0"/>
              <a:t>c.Pemberdayaan kelompok miskin kota MPM </a:t>
            </a:r>
            <a:r>
              <a:rPr lang="id-ID" dirty="0" smtClean="0"/>
              <a:t>membuat </a:t>
            </a:r>
            <a:r>
              <a:rPr lang="id-ID" dirty="0"/>
              <a:t>pilot project pemberdayaan pengemudi becak dll.</a:t>
            </a:r>
          </a:p>
        </p:txBody>
      </p:sp>
    </p:spTree>
    <p:extLst>
      <p:ext uri="{BB962C8B-B14F-4D97-AF65-F5344CB8AC3E}">
        <p14:creationId xmlns:p14="http://schemas.microsoft.com/office/powerpoint/2010/main" val="4214755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rtl="1"/>
            <a:r>
              <a:rPr lang="id-ID" dirty="0"/>
              <a:t>c.Pemberdayaan kelompok miskin kota MPM </a:t>
            </a:r>
            <a:r>
              <a:rPr lang="id-ID" dirty="0" smtClean="0"/>
              <a:t>membuat </a:t>
            </a:r>
            <a:r>
              <a:rPr lang="id-ID" dirty="0"/>
              <a:t>pilot project pemberdayaan pengemudi becak dll.</a:t>
            </a:r>
          </a:p>
          <a:p>
            <a:pPr rtl="1"/>
            <a:r>
              <a:rPr lang="id-ID" dirty="0"/>
              <a:t>D.Dalam gerakan peduli anak yatim Muhammadiyah aktif </a:t>
            </a:r>
            <a:r>
              <a:rPr lang="id-ID" dirty="0" smtClean="0"/>
              <a:t>mendirikan Panti </a:t>
            </a:r>
            <a:r>
              <a:rPr lang="id-ID" dirty="0"/>
              <a:t>asuhan dibeberapa daerah  dan merevitalisasi panti asuhan  diberbagai daerah  dan merevitalisasi </a:t>
            </a:r>
            <a:r>
              <a:rPr lang="id-ID" dirty="0" smtClean="0"/>
              <a:t>panti </a:t>
            </a:r>
            <a:r>
              <a:rPr lang="id-ID" dirty="0"/>
              <a:t>asuhan dan lembaga-lembaga lainnya  guna meningkat </a:t>
            </a:r>
            <a:r>
              <a:rPr lang="id-ID" dirty="0" smtClean="0"/>
              <a:t>pelayanan </a:t>
            </a:r>
            <a:r>
              <a:rPr lang="id-ID" dirty="0"/>
              <a:t>dan </a:t>
            </a:r>
            <a:r>
              <a:rPr lang="id-ID" dirty="0" smtClean="0"/>
              <a:t>kepedulian </a:t>
            </a:r>
            <a:r>
              <a:rPr lang="id-ID" dirty="0"/>
              <a:t>pada </a:t>
            </a:r>
            <a:r>
              <a:rPr lang="id-ID" dirty="0" smtClean="0"/>
              <a:t>anak </a:t>
            </a:r>
            <a:r>
              <a:rPr lang="id-ID" dirty="0"/>
              <a:t>yatim.</a:t>
            </a:r>
          </a:p>
          <a:p>
            <a:pPr rtl="1"/>
            <a:r>
              <a:rPr lang="id-ID" dirty="0"/>
              <a:t> Kelahiran panti asuhan adalah buah dari pengalaman atas pemahaman  KH Ahmad Dahlan mengenai pentingnya memperhatikan dan menyantuni  anak-anak terlantar,sebagaimana terkandung dalam Al-Qur’an surat Al-Ma’un ayat 1-4 </a:t>
            </a:r>
          </a:p>
        </p:txBody>
      </p:sp>
    </p:spTree>
    <p:extLst>
      <p:ext uri="{BB962C8B-B14F-4D97-AF65-F5344CB8AC3E}">
        <p14:creationId xmlns:p14="http://schemas.microsoft.com/office/powerpoint/2010/main" val="130568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rtl="1"/>
            <a:r>
              <a:rPr lang="id-ID" dirty="0"/>
              <a:t>E.Lahirnya LAZISMU sangat membantu  dan menolong korban bencana Alam kerban </a:t>
            </a:r>
            <a:r>
              <a:rPr lang="id-ID" dirty="0" smtClean="0"/>
              <a:t>COVId 19  </a:t>
            </a:r>
            <a:r>
              <a:rPr lang="id-ID" dirty="0"/>
              <a:t>yang digerakan </a:t>
            </a:r>
            <a:r>
              <a:rPr lang="id-ID" dirty="0" smtClean="0"/>
              <a:t>anak-anak </a:t>
            </a:r>
            <a:r>
              <a:rPr lang="id-ID" dirty="0"/>
              <a:t>Muda Muhammadiyah dikota-kota atau korban Banjir dll.</a:t>
            </a:r>
          </a:p>
          <a:p>
            <a:pPr rtl="1"/>
            <a:r>
              <a:rPr lang="id-ID" dirty="0"/>
              <a:t>Inilah peran Muhammadiyah dalam rangka membantu pemerintah untuk meringankan beban masyarakat dalam rangka </a:t>
            </a:r>
            <a:r>
              <a:rPr lang="id-ID" dirty="0" smtClean="0"/>
              <a:t>Dakwah </a:t>
            </a:r>
            <a:r>
              <a:rPr lang="id-ID" dirty="0"/>
              <a:t>Islam amar makruf dan Nahi Munkar</a:t>
            </a:r>
            <a:r>
              <a:rPr lang="id-ID" dirty="0" smtClean="0"/>
              <a:t>.</a:t>
            </a:r>
          </a:p>
          <a:p>
            <a:pPr rtl="1"/>
            <a:r>
              <a:rPr lang="id-ID" dirty="0"/>
              <a:t>.Dan melaksanakan amanah UUD 1945 pasal 34  yaitu fakir miskin dan anak-anak terlantar dipelihara oleh Negara</a:t>
            </a:r>
          </a:p>
          <a:p>
            <a:pPr marL="0" indent="0">
              <a:buNone/>
            </a:pPr>
            <a:r>
              <a:rPr lang="id-ID" dirty="0" smtClean="0"/>
              <a:t> Lihat </a:t>
            </a:r>
            <a:r>
              <a:rPr lang="id-ID" dirty="0"/>
              <a:t>surat Ali Imran ayat 104 dan Ali Imran ayat 110.</a:t>
            </a:r>
          </a:p>
        </p:txBody>
      </p:sp>
    </p:spTree>
    <p:extLst>
      <p:ext uri="{BB962C8B-B14F-4D97-AF65-F5344CB8AC3E}">
        <p14:creationId xmlns:p14="http://schemas.microsoft.com/office/powerpoint/2010/main" val="3353454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.Nilai –Nilai dan Ajaran sosial kemanusiaan dalam perpektif Muhammadiyah (Fikih Al-Maun )</a:t>
            </a:r>
          </a:p>
          <a:p>
            <a:r>
              <a:rPr lang="id-ID" dirty="0"/>
              <a:t>1.Nilai Kemanusiaan</a:t>
            </a:r>
          </a:p>
          <a:p>
            <a:r>
              <a:rPr lang="id-ID" dirty="0"/>
              <a:t> Manusia mempunyai nilai universal tampa dibatasi  oleh keyakinan,wilayah, etnis dan jenis kelamin.Nilai inilah nilai kemuliaan yang disandang oleh setiap anak cucu Adam didalam Al-Qur’an surah </a:t>
            </a:r>
            <a:r>
              <a:rPr lang="id-ID" dirty="0" smtClean="0"/>
              <a:t>al-Isra’ayat </a:t>
            </a:r>
            <a:r>
              <a:rPr lang="id-ID" dirty="0"/>
              <a:t>70 secara deskriptif telah dijelaskan :</a:t>
            </a:r>
          </a:p>
          <a:p>
            <a:endParaRPr lang="id-ID" dirty="0"/>
          </a:p>
        </p:txBody>
      </p:sp>
    </p:spTree>
    <p:extLst>
      <p:ext uri="{BB962C8B-B14F-4D97-AF65-F5344CB8AC3E}">
        <p14:creationId xmlns:p14="http://schemas.microsoft.com/office/powerpoint/2010/main" val="172552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r"/>
            <a:r>
              <a:rPr lang="ar-SA" sz="2000" dirty="0">
                <a:latin typeface="Arial" panose="020B0604020202020204" pitchFamily="34" charset="0"/>
                <a:ea typeface="Arial Unicode MS" panose="020B0604020202020204" pitchFamily="34" charset="-128"/>
                <a:cs typeface="Arial" panose="020B0604020202020204" pitchFamily="34" charset="0"/>
              </a:rPr>
              <a:t>وَلَقَدْ كَرَّمْنَا بَنِي آدَمَ وَحَمَلْنَاهُمْ فِي الْبَرِّ وَالْبَحْرِ وَرَزَقْنَاهُمْ مِنَ الطَّيِّبَاتِ وَفَضَّلْنَاهُمْ عَلَى كَثِيرٍ مِمَّنْ خَلَقْنَا تَفْضِيلا</a:t>
            </a:r>
            <a:endParaRPr lang="id-ID" sz="2000" dirty="0">
              <a:latin typeface="Arial" panose="020B0604020202020204" pitchFamily="34" charset="0"/>
              <a:ea typeface="Arial Unicode MS" panose="020B0604020202020204" pitchFamily="34" charset="-128"/>
              <a:cs typeface="Arial" panose="020B0604020202020204" pitchFamily="34" charset="0"/>
            </a:endParaRPr>
          </a:p>
          <a:p>
            <a:pPr rtl="1"/>
            <a:r>
              <a:rPr lang="id-ID" dirty="0"/>
              <a:t>Dan sesungguhnya telah Kami muliakan anak-anak Adam, Kami angkut mereka di daratan dan di lautan, Kami beri mereka rezeki dari yang baik-baik dan Kami lebihkan mereka dengan kelebihan yang sempurna atas kebanyakan makhluk yang telah Kami ciptakan.</a:t>
            </a:r>
          </a:p>
          <a:p>
            <a:endParaRPr lang="id-ID" dirty="0"/>
          </a:p>
        </p:txBody>
      </p:sp>
    </p:spTree>
    <p:extLst>
      <p:ext uri="{BB962C8B-B14F-4D97-AF65-F5344CB8AC3E}">
        <p14:creationId xmlns:p14="http://schemas.microsoft.com/office/powerpoint/2010/main" val="1670087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r>
              <a:rPr lang="id-ID" dirty="0"/>
              <a:t>Secara kulktural,kemuliaan dapat diperoleh melalui banyak cara,diantaranya:manusia dapat dianggap mulia karena ilmunya,itulah sebabnya orang berilmu biasa disebut  al-mukarram.Manusia dapat dianggap mulia karena hartanya,itulah sebabnya  orang kaya biasanya dihormati.Manusia dapat dianggap mulia karena jabatannya, itulah sebabnya pejabat biasanya dihormati.</a:t>
            </a:r>
          </a:p>
        </p:txBody>
      </p:sp>
    </p:spTree>
    <p:extLst>
      <p:ext uri="{BB962C8B-B14F-4D97-AF65-F5344CB8AC3E}">
        <p14:creationId xmlns:p14="http://schemas.microsoft.com/office/powerpoint/2010/main" val="2525689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Tetapi kemuliaan tersebut bukanlah kemuliaan yang dimaksud  didalam Al-Qur’an Kemuliaan  tersebut dapat membawa nilai apabila diikuti dengan sifat lain </a:t>
            </a:r>
            <a:r>
              <a:rPr lang="id-ID" dirty="0" smtClean="0"/>
              <a:t>misalnya </a:t>
            </a:r>
            <a:r>
              <a:rPr lang="id-ID" dirty="0"/>
              <a:t>ilmuwan mempunyai nilai apa bila ia mengajarkan dan mengamalkan ilmunya.orang kaya dianggap mempunyai nilai apabila ia menjadikan darmawan Pejabat dianggap mempunya nilai apabila ia menjalankan kepemimpinannya dengan adil.</a:t>
            </a:r>
          </a:p>
        </p:txBody>
      </p:sp>
    </p:spTree>
    <p:extLst>
      <p:ext uri="{BB962C8B-B14F-4D97-AF65-F5344CB8AC3E}">
        <p14:creationId xmlns:p14="http://schemas.microsoft.com/office/powerpoint/2010/main" val="454011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a:xfrm>
            <a:off x="677334" y="2062115"/>
            <a:ext cx="8596668" cy="3880773"/>
          </a:xfrm>
        </p:spPr>
        <p:txBody>
          <a:bodyPr>
            <a:normAutofit/>
          </a:bodyPr>
          <a:lstStyle/>
          <a:p>
            <a:pPr rtl="1"/>
            <a:r>
              <a:rPr lang="id-ID" dirty="0"/>
              <a:t>Secara subtansial, kemuilaan manusia itu melekat pada fitrah itulah sebabnya pada ayat lain dalam Al-Qur’an surat al -Hujurat ayat 13 disebutkan bahwa: </a:t>
            </a:r>
          </a:p>
          <a:p>
            <a:pPr algn="r" rtl="1"/>
            <a:r>
              <a:rPr lang="ar-SA" sz="2400" dirty="0">
                <a:latin typeface="Arial" panose="020B0604020202020204" pitchFamily="34" charset="0"/>
                <a:cs typeface="Arial" panose="020B0604020202020204" pitchFamily="34" charset="0"/>
              </a:rPr>
              <a:t>يَا أَيُّهَا النَّاسُ إِنَّا خَلَقْنَاكُمْ مِنْ ذَكَرٍ وَأُنْثَى وَجَعَلْنَاكُمْ شُعُوبًا وَقَبَائِلَ لِتَعَارَفُوا إِنَّ أَكْرَمَكُمْ عِنْدَ اللَّهِ أَتْقَاكُمْ إِنَّ اللَّهَ عَلِيمٌ خَبِيرٌ</a:t>
            </a:r>
            <a:r>
              <a:rPr lang="id-ID" sz="2400" dirty="0">
                <a:latin typeface="Arial" panose="020B0604020202020204" pitchFamily="34" charset="0"/>
                <a:cs typeface="Arial" panose="020B0604020202020204" pitchFamily="34" charset="0"/>
              </a:rPr>
              <a:t>: </a:t>
            </a:r>
          </a:p>
          <a:p>
            <a:pPr rtl="1"/>
            <a:r>
              <a:rPr lang="id-ID" dirty="0"/>
              <a:t>Hai manusia, sesungguhnya Kami menciptakan kamu dari seorang laki-laki dan seorang perempuan dan menjadikan kamu berbangsa-bangsa dan bersuku-suku supaya kamu saling kenal mengenal. Sesungguhnya orang yang paling mulia di antara kamu di sisi Allah ialah orang yang paling bertakwa di antara kamu. Sesungguhnya Allah Maha Mengetahui lagi Maha Mengenal.</a:t>
            </a:r>
          </a:p>
        </p:txBody>
      </p:sp>
    </p:spTree>
    <p:extLst>
      <p:ext uri="{BB962C8B-B14F-4D97-AF65-F5344CB8AC3E}">
        <p14:creationId xmlns:p14="http://schemas.microsoft.com/office/powerpoint/2010/main" val="2671560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rtl="1"/>
            <a:r>
              <a:rPr lang="id-ID" dirty="0"/>
              <a:t> Manusia adalah makhluk yang mulia,Indikator kemuliaan  seseorang dapat dilihat  dari lima  aspek  antara lain :</a:t>
            </a:r>
          </a:p>
          <a:p>
            <a:pPr rtl="1"/>
            <a:r>
              <a:rPr lang="id-ID" dirty="0"/>
              <a:t> a.Hubungan dirinya dengan  Tuhan.</a:t>
            </a:r>
          </a:p>
          <a:p>
            <a:pPr rtl="1"/>
            <a:r>
              <a:rPr lang="id-ID" dirty="0"/>
              <a:t>b. Hubungan manusia dengan alam lingkungan.</a:t>
            </a:r>
          </a:p>
          <a:p>
            <a:pPr rtl="1"/>
            <a:r>
              <a:rPr lang="id-ID" dirty="0"/>
              <a:t>c.Hubungan dirinya dengan masyarakaat.</a:t>
            </a:r>
          </a:p>
          <a:p>
            <a:pPr rtl="1"/>
            <a:r>
              <a:rPr lang="id-ID" dirty="0"/>
              <a:t>d.Hubungan dirinya dengan keluaraga.</a:t>
            </a:r>
          </a:p>
          <a:p>
            <a:pPr rtl="1"/>
            <a:r>
              <a:rPr lang="id-ID" dirty="0"/>
              <a:t>c.Hubungan dengan dirinya sendiri .</a:t>
            </a:r>
          </a:p>
          <a:p>
            <a:r>
              <a:rPr lang="id-ID" dirty="0"/>
              <a:t>2.Ajaran sosial Kemanusiaan dalam Muhammadiyah</a:t>
            </a:r>
          </a:p>
        </p:txBody>
      </p:sp>
    </p:spTree>
    <p:extLst>
      <p:ext uri="{BB962C8B-B14F-4D97-AF65-F5344CB8AC3E}">
        <p14:creationId xmlns:p14="http://schemas.microsoft.com/office/powerpoint/2010/main" val="1812849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pPr rtl="1"/>
            <a:r>
              <a:rPr lang="id-ID" dirty="0"/>
              <a:t>2.Ajaran sosial Kemanusiaan dalam Muhammadiyah.</a:t>
            </a:r>
          </a:p>
          <a:p>
            <a:pPr rtl="1"/>
            <a:r>
              <a:rPr lang="id-ID" dirty="0"/>
              <a:t> Muhammadiyah menjadi pelopor gerakan  sosial  atau pembelaan kaum mustadafiin di Indonesia,sebuah entitas yang tetap  menjadi ruh perjalanan gerakan sepanjang masa.</a:t>
            </a:r>
          </a:p>
          <a:p>
            <a:r>
              <a:rPr lang="id-ID" dirty="0"/>
              <a:t> Pendiri Muhammadiayah KH  </a:t>
            </a:r>
            <a:r>
              <a:rPr lang="id-ID" dirty="0" smtClean="0"/>
              <a:t>Ahmad </a:t>
            </a:r>
            <a:r>
              <a:rPr lang="id-ID" dirty="0"/>
              <a:t>Dahlan membina  sebuah pengajian.”Materi </a:t>
            </a:r>
            <a:r>
              <a:rPr lang="id-ID" dirty="0" smtClean="0"/>
              <a:t>pengajian, sudah </a:t>
            </a:r>
            <a:r>
              <a:rPr lang="id-ID" dirty="0"/>
              <a:t>beberapa bulan membahas surat al –Maun .Sampai pada suatu  hari salah seorang murid bertanya kepada kiyai  Dahlan.”Pak Kiai,pengajian nya kok membahas  surat al-Maun terus,kapan membahas surat lain?</a:t>
            </a:r>
          </a:p>
        </p:txBody>
      </p:sp>
    </p:spTree>
    <p:extLst>
      <p:ext uri="{BB962C8B-B14F-4D97-AF65-F5344CB8AC3E}">
        <p14:creationId xmlns:p14="http://schemas.microsoft.com/office/powerpoint/2010/main" val="770192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?.Lantas Kiai Dahlan pun balik bertanya ;””Sudahkah kamu mengamalkan surat ini ?”</a:t>
            </a:r>
            <a:r>
              <a:rPr lang="id-ID" dirty="0" smtClean="0"/>
              <a:t>Simurid </a:t>
            </a:r>
            <a:r>
              <a:rPr lang="id-ID" dirty="0"/>
              <a:t>menjawab .”Sudah Kiai,saya sudah  menggunakan surat ini dalam shalat saya,dan sudah membacanya berulang-ulang dirumah”’Bukan begitu....”kata sang kiai.”Sudahkah kamu mengamalkan kandungan surat ini? Sudahkah kamu peduli pada anak yatim disekitarmu?sudahkah kamu memberi santunan terhadap orang miskin disekitarmu? Kalau belum,berarti kamu belum benar-benar  mengamalkan surat ini</a:t>
            </a:r>
          </a:p>
        </p:txBody>
      </p:sp>
    </p:spTree>
    <p:extLst>
      <p:ext uri="{BB962C8B-B14F-4D97-AF65-F5344CB8AC3E}">
        <p14:creationId xmlns:p14="http://schemas.microsoft.com/office/powerpoint/2010/main" val="7757174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TotalTime>
  <Words>967</Words>
  <Application>Microsoft Office PowerPoint</Application>
  <PresentationFormat>Widescreen</PresentationFormat>
  <Paragraphs>56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 Unicode MS</vt:lpstr>
      <vt:lpstr>Arial</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SEVEN</dc:creator>
  <cp:lastModifiedBy>SEVEN</cp:lastModifiedBy>
  <cp:revision>15</cp:revision>
  <dcterms:created xsi:type="dcterms:W3CDTF">2021-12-13T03:01:14Z</dcterms:created>
  <dcterms:modified xsi:type="dcterms:W3CDTF">2021-12-13T03:42:33Z</dcterms:modified>
</cp:coreProperties>
</file>