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2" r:id="rId2"/>
    <p:sldId id="321" r:id="rId3"/>
    <p:sldId id="322" r:id="rId4"/>
    <p:sldId id="323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charset="0"/>
        <a:ea typeface="华文细黑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FF99CC"/>
    <a:srgbClr val="008000"/>
    <a:srgbClr val="996600"/>
    <a:srgbClr val="FF0066"/>
    <a:srgbClr val="FF6699"/>
    <a:srgbClr val="FFCC99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1" autoAdjust="0"/>
    <p:restoredTop sz="94548" autoAdjust="0"/>
  </p:normalViewPr>
  <p:slideViewPr>
    <p:cSldViewPr snapToGrid="0">
      <p:cViewPr varScale="1">
        <p:scale>
          <a:sx n="78" d="100"/>
          <a:sy n="78" d="100"/>
        </p:scale>
        <p:origin x="137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US" altLang="zh-CN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/>
            </a:lvl1pPr>
          </a:lstStyle>
          <a:p>
            <a:endParaRPr lang="en-US" altLang="zh-C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538590A0-43E4-49B8-938F-D7F54B90256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3373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华文细黑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华文细黑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华文细黑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华文细黑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华文细黑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Documents and Settings\chris\Desktop\TODO EVEERYDAY\0630\图\shenghuozajin2_0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08425"/>
            <a:ext cx="31115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  <a:prstGeom prst="rect">
            <a:avLst/>
          </a:prstGeom>
        </p:spPr>
        <p:txBody>
          <a:bodyPr/>
          <a:lstStyle>
            <a:lvl1pPr algn="l">
              <a:buClr>
                <a:srgbClr val="FFFFFF"/>
              </a:buCl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 sz="3500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675099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693988" y="1600200"/>
            <a:ext cx="6326187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27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9750" y="1341438"/>
            <a:ext cx="3956050" cy="4784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3956050" cy="4784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018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628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9543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43213" y="404813"/>
            <a:ext cx="5832475" cy="692150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1298575"/>
            <a:ext cx="8207375" cy="48275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342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0513" y="260350"/>
            <a:ext cx="2057400" cy="5865813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260350"/>
            <a:ext cx="6019800" cy="5865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515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7" descr="shenghuozajin2_02501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10100"/>
            <a:ext cx="1916113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Round Same Side Corner Rectangle 28"/>
          <p:cNvSpPr/>
          <p:nvPr/>
        </p:nvSpPr>
        <p:spPr bwMode="auto">
          <a:xfrm>
            <a:off x="476250" y="276225"/>
            <a:ext cx="8191500" cy="6275388"/>
          </a:xfrm>
          <a:prstGeom prst="round2SameRect">
            <a:avLst/>
          </a:prstGeom>
          <a:solidFill>
            <a:srgbClr val="FFFF00">
              <a:alpha val="2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</p:sldLayoutIdLs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华文细黑" pitchFamily="2" charset="-122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华文细黑" pitchFamily="2" charset="-122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华文细黑" pitchFamily="2" charset="-122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华文细黑" pitchFamily="2" charset="-122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华文细黑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ea typeface="黑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华文细黑" pitchFamily="2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华文细黑" pitchFamily="2" charset="-122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华文细黑" pitchFamily="2" charset="-122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n"/>
        <a:defRPr sz="1400">
          <a:solidFill>
            <a:schemeClr val="tx1"/>
          </a:solidFill>
          <a:latin typeface="+mn-lt"/>
          <a:ea typeface="华文细黑" pitchFamily="2" charset="-122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华文细黑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127199" y="2164070"/>
            <a:ext cx="48006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latin typeface="Bodoni MT Black" pitchFamily="18" charset="0"/>
              </a:rPr>
              <a:t>RAGAM ILMIAH DAN NON ILMIAH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Sistematika</a:t>
            </a:r>
            <a:r>
              <a:rPr lang="en-US" b="1" dirty="0"/>
              <a:t> </a:t>
            </a:r>
            <a:r>
              <a:rPr lang="en-US" b="1" dirty="0" err="1"/>
              <a:t>Penulisan</a:t>
            </a:r>
            <a:r>
              <a:rPr lang="en-US" b="1" dirty="0"/>
              <a:t> </a:t>
            </a:r>
            <a:r>
              <a:rPr lang="en-US" b="1" dirty="0" err="1"/>
              <a:t>Karya</a:t>
            </a:r>
            <a:r>
              <a:rPr lang="en-US" b="1" dirty="0"/>
              <a:t> </a:t>
            </a:r>
            <a:r>
              <a:rPr lang="en-US" b="1" dirty="0" err="1"/>
              <a:t>Tulis</a:t>
            </a:r>
            <a:r>
              <a:rPr lang="en-US" b="1" dirty="0"/>
              <a:t> </a:t>
            </a:r>
            <a:r>
              <a:rPr lang="en-US" b="1" dirty="0" err="1"/>
              <a:t>Ilmiah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6713" y="1014413"/>
            <a:ext cx="6326187" cy="4525963"/>
          </a:xfrm>
        </p:spPr>
        <p:txBody>
          <a:bodyPr/>
          <a:lstStyle/>
          <a:p>
            <a:pPr marL="12700" indent="0">
              <a:buClrTx/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>
                <a:latin typeface="Garamond" charset="0"/>
              </a:rPr>
              <a:t>JUDUL</a:t>
            </a:r>
          </a:p>
          <a:p>
            <a:pPr marL="12700" indent="0">
              <a:buClr>
                <a:srgbClr val="FFFFFF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 err="1">
                <a:latin typeface="Garamond" charset="0"/>
              </a:rPr>
              <a:t>Pernyataan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mengenai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maksud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penulisan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karya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ilmiah</a:t>
            </a:r>
            <a:endParaRPr lang="en-US" sz="1800" dirty="0">
              <a:latin typeface="Garamond" charset="0"/>
            </a:endParaRPr>
          </a:p>
          <a:p>
            <a:pPr marL="12700" indent="0">
              <a:buClr>
                <a:srgbClr val="FFFFFF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 err="1">
                <a:latin typeface="Garamond" charset="0"/>
              </a:rPr>
              <a:t>Nama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kedudukan</a:t>
            </a:r>
            <a:r>
              <a:rPr lang="en-US" sz="1800" dirty="0">
                <a:latin typeface="Garamond" charset="0"/>
              </a:rPr>
              <a:t> Tim </a:t>
            </a:r>
            <a:r>
              <a:rPr lang="en-US" sz="1800" dirty="0" err="1">
                <a:latin typeface="Garamond" charset="0"/>
              </a:rPr>
              <a:t>pembimbing</a:t>
            </a:r>
            <a:r>
              <a:rPr lang="en-US" sz="1800" dirty="0">
                <a:latin typeface="Garamond" charset="0"/>
              </a:rPr>
              <a:t> (</a:t>
            </a:r>
            <a:r>
              <a:rPr lang="en-US" sz="1800" dirty="0" err="1">
                <a:latin typeface="Garamond" charset="0"/>
              </a:rPr>
              <a:t>jika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diperlukan</a:t>
            </a:r>
            <a:r>
              <a:rPr lang="en-US" sz="1800" dirty="0">
                <a:latin typeface="Garamond" charset="0"/>
              </a:rPr>
              <a:t>)</a:t>
            </a:r>
          </a:p>
          <a:p>
            <a:pPr marL="12700" indent="0">
              <a:buClr>
                <a:srgbClr val="FFFFFF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 err="1">
                <a:latin typeface="Garamond" charset="0"/>
              </a:rPr>
              <a:t>Pernyataan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tentang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keaslian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karya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ilmiah</a:t>
            </a:r>
            <a:r>
              <a:rPr lang="en-US" sz="1800" dirty="0">
                <a:latin typeface="Garamond" charset="0"/>
              </a:rPr>
              <a:t> (</a:t>
            </a:r>
            <a:r>
              <a:rPr lang="en-US" sz="1800" dirty="0" err="1">
                <a:latin typeface="Garamond" charset="0"/>
              </a:rPr>
              <a:t>jika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diperlukan</a:t>
            </a:r>
            <a:r>
              <a:rPr lang="en-US" sz="1800" dirty="0">
                <a:latin typeface="Garamond" charset="0"/>
              </a:rPr>
              <a:t>)</a:t>
            </a:r>
          </a:p>
          <a:p>
            <a:pPr marL="12700" indent="0">
              <a:buClr>
                <a:srgbClr val="FFFFFF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>
                <a:latin typeface="Garamond" charset="0"/>
              </a:rPr>
              <a:t>Kata </a:t>
            </a:r>
            <a:r>
              <a:rPr lang="en-US" sz="1800" dirty="0" err="1">
                <a:latin typeface="Garamond" charset="0"/>
              </a:rPr>
              <a:t>pengantar</a:t>
            </a:r>
            <a:r>
              <a:rPr lang="en-US" sz="1800" dirty="0">
                <a:latin typeface="Garamond" charset="0"/>
              </a:rPr>
              <a:t> (</a:t>
            </a:r>
            <a:r>
              <a:rPr lang="en-US" sz="1800" dirty="0" err="1">
                <a:latin typeface="Garamond" charset="0"/>
              </a:rPr>
              <a:t>tidak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lebih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dari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satu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halaman</a:t>
            </a:r>
            <a:r>
              <a:rPr lang="en-US" sz="1800" dirty="0">
                <a:latin typeface="Garamond" charset="0"/>
              </a:rPr>
              <a:t>)</a:t>
            </a:r>
          </a:p>
          <a:p>
            <a:pPr marL="12700" indent="0">
              <a:spcBef>
                <a:spcPts val="13"/>
              </a:spcBef>
              <a:buClr>
                <a:srgbClr val="FFFFFF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 err="1">
                <a:latin typeface="Garamond" charset="0"/>
              </a:rPr>
              <a:t>Daftar</a:t>
            </a:r>
            <a:r>
              <a:rPr lang="en-US" sz="1800" dirty="0">
                <a:latin typeface="Garamond" charset="0"/>
              </a:rPr>
              <a:t> Isi</a:t>
            </a:r>
          </a:p>
          <a:p>
            <a:pPr marL="12700" indent="0">
              <a:buClr>
                <a:srgbClr val="FFFFFF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 err="1">
                <a:latin typeface="Garamond" charset="0"/>
              </a:rPr>
              <a:t>Daftar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Tabel</a:t>
            </a:r>
            <a:r>
              <a:rPr lang="en-US" sz="1800" dirty="0">
                <a:latin typeface="Garamond" charset="0"/>
              </a:rPr>
              <a:t> (</a:t>
            </a:r>
            <a:r>
              <a:rPr lang="en-US" sz="1800" dirty="0" err="1">
                <a:latin typeface="Garamond" charset="0"/>
              </a:rPr>
              <a:t>jika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ada</a:t>
            </a:r>
            <a:r>
              <a:rPr lang="en-US" sz="1800" dirty="0">
                <a:latin typeface="Garamond" charset="0"/>
              </a:rPr>
              <a:t>)</a:t>
            </a:r>
          </a:p>
          <a:p>
            <a:pPr marL="12700" indent="0">
              <a:buClr>
                <a:srgbClr val="FFFFFF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 err="1">
                <a:latin typeface="Garamond" charset="0"/>
              </a:rPr>
              <a:t>Daftar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Gambar</a:t>
            </a:r>
            <a:r>
              <a:rPr lang="en-US" sz="1800" dirty="0">
                <a:latin typeface="Garamond" charset="0"/>
              </a:rPr>
              <a:t> (</a:t>
            </a:r>
            <a:r>
              <a:rPr lang="en-US" sz="1800" dirty="0" err="1">
                <a:latin typeface="Garamond" charset="0"/>
              </a:rPr>
              <a:t>jika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ada</a:t>
            </a:r>
            <a:r>
              <a:rPr lang="en-US" sz="1800" dirty="0">
                <a:latin typeface="Garamond" charset="0"/>
              </a:rPr>
              <a:t>)</a:t>
            </a:r>
          </a:p>
          <a:p>
            <a:pPr marL="12700" indent="0">
              <a:buClr>
                <a:srgbClr val="FFFFFF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 err="1">
                <a:latin typeface="Garamond" charset="0"/>
              </a:rPr>
              <a:t>Daftar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Lampiran</a:t>
            </a:r>
            <a:r>
              <a:rPr lang="en-US" sz="1800" dirty="0">
                <a:latin typeface="Garamond" charset="0"/>
              </a:rPr>
              <a:t> (</a:t>
            </a:r>
            <a:r>
              <a:rPr lang="en-US" sz="1800" dirty="0" err="1">
                <a:latin typeface="Garamond" charset="0"/>
              </a:rPr>
              <a:t>jika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ada</a:t>
            </a:r>
            <a:r>
              <a:rPr lang="en-US" sz="1800" dirty="0">
                <a:latin typeface="Garamond" charset="0"/>
              </a:rPr>
              <a:t>)</a:t>
            </a:r>
          </a:p>
          <a:p>
            <a:pPr marL="334963" indent="-322263">
              <a:buClr>
                <a:srgbClr val="FFFFFF"/>
              </a:buClr>
              <a:buSzPct val="100000"/>
              <a:buFont typeface="Times New Roman" pitchFamily="16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>
                <a:latin typeface="Garamond" charset="0"/>
              </a:rPr>
              <a:t>Bab I. </a:t>
            </a:r>
            <a:r>
              <a:rPr lang="en-US" sz="1800" dirty="0" err="1">
                <a:latin typeface="Garamond" charset="0"/>
              </a:rPr>
              <a:t>Pendahuluan</a:t>
            </a:r>
            <a:endParaRPr lang="en-US" sz="1800" dirty="0">
              <a:latin typeface="Garamond" charset="0"/>
            </a:endParaRPr>
          </a:p>
          <a:p>
            <a:pPr marL="334963" indent="-322263">
              <a:lnSpc>
                <a:spcPct val="79000"/>
              </a:lnSpc>
              <a:spcBef>
                <a:spcPts val="438"/>
              </a:spcBef>
              <a:buClr>
                <a:srgbClr val="FFFFFF"/>
              </a:buClr>
              <a:buSzPct val="100000"/>
              <a:buFont typeface="Times New Roman" pitchFamily="16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>
                <a:latin typeface="Garamond" charset="0"/>
              </a:rPr>
              <a:t>Bab II. </a:t>
            </a:r>
            <a:r>
              <a:rPr lang="en-US" sz="1800" dirty="0" err="1">
                <a:latin typeface="Garamond" charset="0"/>
              </a:rPr>
              <a:t>Kajian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Pustaka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Kerangka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Teoritis</a:t>
            </a:r>
            <a:r>
              <a:rPr lang="en-US" sz="1800" dirty="0">
                <a:latin typeface="Garamond" charset="0"/>
              </a:rPr>
              <a:t> (</a:t>
            </a:r>
            <a:r>
              <a:rPr lang="en-US" sz="1800" dirty="0" err="1">
                <a:latin typeface="Garamond" charset="0"/>
              </a:rPr>
              <a:t>diberi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judul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sesuai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dengan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isi</a:t>
            </a:r>
            <a:r>
              <a:rPr lang="en-US" sz="1800" dirty="0">
                <a:latin typeface="Garamond" charset="0"/>
              </a:rPr>
              <a:t>/</a:t>
            </a:r>
            <a:r>
              <a:rPr lang="en-US" sz="1800" dirty="0" err="1">
                <a:latin typeface="Garamond" charset="0"/>
              </a:rPr>
              <a:t>teori</a:t>
            </a:r>
            <a:r>
              <a:rPr lang="en-US" sz="1800" dirty="0">
                <a:latin typeface="Garamond" charset="0"/>
              </a:rPr>
              <a:t>  yang </a:t>
            </a:r>
            <a:r>
              <a:rPr lang="en-US" sz="1800" dirty="0" err="1">
                <a:latin typeface="Garamond" charset="0"/>
              </a:rPr>
              <a:t>dibahas</a:t>
            </a:r>
            <a:r>
              <a:rPr lang="en-US" sz="1800" dirty="0">
                <a:latin typeface="Garamond" charset="0"/>
              </a:rPr>
              <a:t>)</a:t>
            </a:r>
          </a:p>
          <a:p>
            <a:pPr marL="334963" indent="-322263">
              <a:spcBef>
                <a:spcPts val="13"/>
              </a:spcBef>
              <a:buClr>
                <a:srgbClr val="FFFFFF"/>
              </a:buClr>
              <a:buSzPct val="100000"/>
              <a:buFont typeface="Times New Roman" pitchFamily="16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>
                <a:latin typeface="Garamond" charset="0"/>
              </a:rPr>
              <a:t>Bab III. </a:t>
            </a:r>
            <a:r>
              <a:rPr lang="en-US" sz="1800" dirty="0" err="1">
                <a:latin typeface="Garamond" charset="0"/>
              </a:rPr>
              <a:t>Metode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endParaRPr lang="en-US" sz="1800" dirty="0">
              <a:latin typeface="Garamond" charset="0"/>
            </a:endParaRPr>
          </a:p>
          <a:p>
            <a:pPr marL="334963" indent="-322263">
              <a:buClr>
                <a:srgbClr val="FFFFFF"/>
              </a:buClr>
              <a:buSzPct val="100000"/>
              <a:buFont typeface="Times New Roman" pitchFamily="16" charset="0"/>
              <a:buAutoNum type="arabicPeriod" startAt="14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>
                <a:latin typeface="Garamond" charset="0"/>
              </a:rPr>
              <a:t>Bab IV. </a:t>
            </a:r>
            <a:r>
              <a:rPr lang="en-US" sz="1800" dirty="0" err="1">
                <a:latin typeface="Garamond" charset="0"/>
              </a:rPr>
              <a:t>Hasil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Pembahasan</a:t>
            </a:r>
            <a:endParaRPr lang="en-US" sz="1800" dirty="0">
              <a:latin typeface="Garamond" charset="0"/>
            </a:endParaRPr>
          </a:p>
          <a:p>
            <a:pPr marL="334963" indent="-322263">
              <a:buClr>
                <a:srgbClr val="FFFFFF"/>
              </a:buClr>
              <a:buSzPct val="100000"/>
              <a:buFont typeface="Times New Roman" pitchFamily="16" charset="0"/>
              <a:buAutoNum type="arabicPeriod" startAt="14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>
                <a:latin typeface="Garamond" charset="0"/>
              </a:rPr>
              <a:t>Bab V. </a:t>
            </a:r>
            <a:r>
              <a:rPr lang="en-US" sz="1800" dirty="0" err="1">
                <a:latin typeface="Garamond" charset="0"/>
              </a:rPr>
              <a:t>Kesimpulan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Rekomendasi</a:t>
            </a:r>
            <a:r>
              <a:rPr lang="en-US" sz="1800" dirty="0">
                <a:latin typeface="Garamond" charset="0"/>
              </a:rPr>
              <a:t> (saran)</a:t>
            </a:r>
          </a:p>
          <a:p>
            <a:pPr marL="12700" indent="0">
              <a:spcBef>
                <a:spcPts val="13"/>
              </a:spcBef>
              <a:buClr>
                <a:srgbClr val="FFFFFF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  <a:defRPr/>
            </a:pPr>
            <a:r>
              <a:rPr lang="en-US" sz="1800" dirty="0" err="1">
                <a:latin typeface="Garamond" charset="0"/>
              </a:rPr>
              <a:t>Daftar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Lampiran</a:t>
            </a:r>
            <a:endParaRPr lang="en-US" sz="1800" dirty="0">
              <a:latin typeface="Garamond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58944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137" y="742951"/>
            <a:ext cx="7077075" cy="5126038"/>
          </a:xfrm>
        </p:spPr>
        <p:txBody>
          <a:bodyPr/>
          <a:lstStyle/>
          <a:p>
            <a:pPr marL="430213" indent="-419100" algn="ctr">
              <a:spcBef>
                <a:spcPts val="100"/>
              </a:spcBef>
              <a:buClr>
                <a:srgbClr val="FFFFFF"/>
              </a:buClr>
              <a:buSzPct val="100000"/>
              <a:buFont typeface="Times New Roman" pitchFamily="16" charset="0"/>
              <a:buAutoNum type="arabicPeriod" startAt="10"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b="1" dirty="0">
                <a:latin typeface="Garamond" charset="0"/>
              </a:rPr>
              <a:t>BAB I. PENDAHULUAN</a:t>
            </a:r>
          </a:p>
          <a:p>
            <a:pPr>
              <a:lnSpc>
                <a:spcPct val="80000"/>
              </a:lnSpc>
              <a:spcBef>
                <a:spcPts val="488"/>
              </a:spcBef>
              <a:buFont typeface="Wingdings" panose="05000000000000000000" pitchFamily="2" charset="2"/>
              <a:buChar char="q"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Berisi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uraian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tentang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pendahuluan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merupakan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bagian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awal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dari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skripsi</a:t>
            </a:r>
            <a:r>
              <a:rPr lang="en-US" sz="1800" dirty="0">
                <a:latin typeface="Garamond" charset="0"/>
              </a:rPr>
              <a:t>,  </a:t>
            </a:r>
            <a:r>
              <a:rPr lang="en-US" sz="1800" dirty="0" err="1">
                <a:latin typeface="Garamond" charset="0"/>
              </a:rPr>
              <a:t>tesis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disertasi</a:t>
            </a:r>
            <a:r>
              <a:rPr lang="en-US" sz="1800" dirty="0">
                <a:latin typeface="Garamond" charset="0"/>
              </a:rPr>
              <a:t>. </a:t>
            </a:r>
            <a:r>
              <a:rPr lang="en-US" sz="1800" dirty="0" err="1">
                <a:latin typeface="Garamond" charset="0"/>
              </a:rPr>
              <a:t>Pendahuluan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berisi</a:t>
            </a:r>
            <a:r>
              <a:rPr lang="en-US" sz="1800" dirty="0">
                <a:latin typeface="Garamond" charset="0"/>
              </a:rPr>
              <a:t>: </a:t>
            </a:r>
            <a:r>
              <a:rPr lang="en-US" sz="1800" dirty="0" err="1">
                <a:latin typeface="Garamond" charset="0"/>
              </a:rPr>
              <a:t>Latar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belakang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analisis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rumusan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tujuan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kegunaan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asumsi</a:t>
            </a:r>
            <a:r>
              <a:rPr lang="en-US" sz="1800" dirty="0">
                <a:latin typeface="Garamond" charset="0"/>
              </a:rPr>
              <a:t>,  </a:t>
            </a:r>
            <a:r>
              <a:rPr lang="en-US" sz="1800" dirty="0" err="1">
                <a:latin typeface="Garamond" charset="0"/>
              </a:rPr>
              <a:t>hipotesis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metode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secara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garis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besar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beserta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teknik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pengumpulan</a:t>
            </a:r>
            <a:r>
              <a:rPr lang="en-US" sz="1800" dirty="0">
                <a:latin typeface="Garamond" charset="0"/>
              </a:rPr>
              <a:t> data 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pendekatannya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lokasi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sampel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27025"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Bab I </a:t>
            </a:r>
            <a:r>
              <a:rPr lang="en-US" sz="1800" dirty="0" err="1">
                <a:latin typeface="Garamond" charset="0"/>
              </a:rPr>
              <a:t>terdiri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dari</a:t>
            </a:r>
            <a:r>
              <a:rPr lang="en-US" sz="1800" dirty="0">
                <a:latin typeface="Garamond" charset="0"/>
              </a:rPr>
              <a:t>:</a:t>
            </a:r>
          </a:p>
          <a:p>
            <a:pPr marL="550863" lvl="1" indent="-223838">
              <a:buClr>
                <a:srgbClr val="FFFFFF"/>
              </a:buClr>
              <a:buSzPct val="100000"/>
              <a:buFont typeface="Times New Roman" pitchFamily="16" charset="0"/>
              <a:buAutoNum type="alphaLcPeriod"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 err="1">
                <a:latin typeface="Garamond" charset="0"/>
              </a:rPr>
              <a:t>Latar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Belakang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Masalah</a:t>
            </a:r>
            <a:endParaRPr lang="en-US" dirty="0">
              <a:latin typeface="Garamond" charset="0"/>
            </a:endParaRPr>
          </a:p>
          <a:p>
            <a:pPr marL="574675" lvl="1" indent="-247650">
              <a:buClr>
                <a:srgbClr val="FFFFFF"/>
              </a:buClr>
              <a:buSzPct val="100000"/>
              <a:buFont typeface="Times New Roman" pitchFamily="16" charset="0"/>
              <a:buAutoNum type="alphaLcPeriod"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 err="1">
                <a:latin typeface="Garamond" charset="0"/>
              </a:rPr>
              <a:t>Rumusan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Masalah</a:t>
            </a:r>
            <a:endParaRPr lang="en-US" dirty="0">
              <a:latin typeface="Garamond" charset="0"/>
            </a:endParaRPr>
          </a:p>
          <a:p>
            <a:pPr marL="552450" lvl="1" indent="-225425">
              <a:buClr>
                <a:srgbClr val="FFFFFF"/>
              </a:buClr>
              <a:buSzPct val="100000"/>
              <a:buFont typeface="Times New Roman" pitchFamily="16" charset="0"/>
              <a:buAutoNum type="alphaLcPeriod"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 err="1">
                <a:latin typeface="Garamond" charset="0"/>
              </a:rPr>
              <a:t>Tujuan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Penelitian</a:t>
            </a:r>
            <a:endParaRPr lang="en-US" dirty="0">
              <a:latin typeface="Garamond" charset="0"/>
            </a:endParaRPr>
          </a:p>
          <a:p>
            <a:pPr marL="573088" lvl="1" indent="-244475">
              <a:spcBef>
                <a:spcPts val="13"/>
              </a:spcBef>
              <a:buClr>
                <a:srgbClr val="FFFFFF"/>
              </a:buClr>
              <a:buSzPct val="100000"/>
              <a:buFont typeface="Times New Roman" pitchFamily="16" charset="0"/>
              <a:buAutoNum type="alphaLcPeriod"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 err="1">
                <a:latin typeface="Garamond" charset="0"/>
              </a:rPr>
              <a:t>Asumsi</a:t>
            </a:r>
            <a:r>
              <a:rPr lang="en-US" dirty="0">
                <a:latin typeface="Garamond" charset="0"/>
              </a:rPr>
              <a:t> (</a:t>
            </a:r>
            <a:r>
              <a:rPr lang="en-US" dirty="0" err="1">
                <a:latin typeface="Garamond" charset="0"/>
              </a:rPr>
              <a:t>jika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ada</a:t>
            </a:r>
            <a:r>
              <a:rPr lang="en-US" dirty="0">
                <a:latin typeface="Garamond" charset="0"/>
              </a:rPr>
              <a:t>)</a:t>
            </a:r>
          </a:p>
          <a:p>
            <a:pPr marL="552450" lvl="1" indent="-225425">
              <a:buClr>
                <a:srgbClr val="FFFFFF"/>
              </a:buClr>
              <a:buSzPct val="100000"/>
              <a:buFont typeface="Times New Roman" pitchFamily="16" charset="0"/>
              <a:buAutoNum type="alphaLcPeriod"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 err="1">
                <a:latin typeface="Garamond" charset="0"/>
              </a:rPr>
              <a:t>Hipotesis</a:t>
            </a:r>
            <a:endParaRPr lang="en-US" dirty="0">
              <a:latin typeface="Garamond" charset="0"/>
            </a:endParaRPr>
          </a:p>
          <a:p>
            <a:pPr marL="528638" lvl="1" indent="-200025">
              <a:buClr>
                <a:srgbClr val="FFFFFF"/>
              </a:buClr>
              <a:buSzPct val="100000"/>
              <a:buFont typeface="Times New Roman" pitchFamily="16" charset="0"/>
              <a:buAutoNum type="alphaLcPeriod"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 err="1">
                <a:latin typeface="Garamond" charset="0"/>
              </a:rPr>
              <a:t>Metode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Penelitian</a:t>
            </a:r>
            <a:endParaRPr lang="en-US" dirty="0">
              <a:latin typeface="Garamond" charset="0"/>
            </a:endParaRPr>
          </a:p>
          <a:p>
            <a:pPr marL="560388" lvl="1" indent="-233363">
              <a:buClr>
                <a:srgbClr val="FFFFFF"/>
              </a:buClr>
              <a:buSzPct val="100000"/>
              <a:buFont typeface="Times New Roman" pitchFamily="16" charset="0"/>
              <a:buAutoNum type="alphaLcPeriod"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 err="1">
                <a:latin typeface="Garamond" charset="0"/>
              </a:rPr>
              <a:t>Lokasi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Sampel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Penelitian</a:t>
            </a:r>
            <a:endParaRPr lang="en-US" dirty="0">
              <a:latin typeface="Garamond" charset="0"/>
            </a:endParaRPr>
          </a:p>
          <a:p>
            <a:pPr marL="430213" indent="-419100">
              <a:spcBef>
                <a:spcPts val="38"/>
              </a:spcBef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pPr marL="0" indent="0" algn="just"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	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83115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1" y="274638"/>
            <a:ext cx="7405687" cy="6354762"/>
          </a:xfrm>
        </p:spPr>
        <p:txBody>
          <a:bodyPr/>
          <a:lstStyle/>
          <a:p>
            <a:pPr marL="0" indent="0" algn="just"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a. </a:t>
            </a:r>
            <a:r>
              <a:rPr lang="en-US" sz="1800" b="1" dirty="0" err="1">
                <a:latin typeface="Garamond" charset="0"/>
              </a:rPr>
              <a:t>Latar</a:t>
            </a:r>
            <a:r>
              <a:rPr lang="en-US" sz="1800" b="1" dirty="0">
                <a:latin typeface="Garamond" charset="0"/>
              </a:rPr>
              <a:t> </a:t>
            </a:r>
            <a:r>
              <a:rPr lang="en-US" sz="1800" b="1" dirty="0" err="1">
                <a:latin typeface="Garamond" charset="0"/>
              </a:rPr>
              <a:t>Belakang</a:t>
            </a:r>
            <a:r>
              <a:rPr lang="en-US" sz="1800" b="1" dirty="0">
                <a:latin typeface="Garamond" charset="0"/>
              </a:rPr>
              <a:t> </a:t>
            </a:r>
            <a:r>
              <a:rPr lang="en-US" sz="1800" b="1" dirty="0" err="1">
                <a:latin typeface="Garamond" charset="0"/>
              </a:rPr>
              <a:t>Masalah</a:t>
            </a:r>
            <a:endParaRPr lang="en-US" sz="1800" b="1" dirty="0">
              <a:latin typeface="Garamond" charset="0"/>
            </a:endParaRPr>
          </a:p>
          <a:p>
            <a:pPr marL="185738" indent="0" algn="just">
              <a:lnSpc>
                <a:spcPts val="1913"/>
              </a:lnSpc>
              <a:spcBef>
                <a:spcPts val="463"/>
              </a:spcBef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Menjelaskan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alasan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mengapa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diteliti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itu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timbul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merupakan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hal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penting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untuk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diteliti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dari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segi</a:t>
            </a:r>
            <a:r>
              <a:rPr lang="en-US" sz="1800" dirty="0">
                <a:latin typeface="Garamond" charset="0"/>
              </a:rPr>
              <a:t>: </a:t>
            </a:r>
            <a:r>
              <a:rPr lang="en-US" sz="1800" dirty="0" err="1">
                <a:latin typeface="Garamond" charset="0"/>
              </a:rPr>
              <a:t>profesi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pengembangan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ilmu</a:t>
            </a:r>
            <a:r>
              <a:rPr lang="en-US" sz="1800" dirty="0">
                <a:latin typeface="Garamond" charset="0"/>
              </a:rPr>
              <a:t>, 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kepentingan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pembangunan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0" indent="0" algn="just">
              <a:lnSpc>
                <a:spcPts val="1913"/>
              </a:lnSpc>
              <a:spcBef>
                <a:spcPts val="463"/>
              </a:spcBef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pPr marL="263525">
              <a:spcBef>
                <a:spcPts val="100"/>
              </a:spcBef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Hal-</a:t>
            </a:r>
            <a:r>
              <a:rPr lang="en-US" sz="1800" dirty="0" err="1">
                <a:latin typeface="Garamond" charset="0"/>
              </a:rPr>
              <a:t>hal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perlu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disajikan</a:t>
            </a:r>
            <a:r>
              <a:rPr lang="en-US" sz="1800" dirty="0">
                <a:latin typeface="Garamond" charset="0"/>
              </a:rPr>
              <a:t>:</a:t>
            </a:r>
          </a:p>
          <a:p>
            <a:pPr marL="349250" indent="-336550">
              <a:lnSpc>
                <a:spcPts val="1913"/>
              </a:lnSpc>
              <a:spcBef>
                <a:spcPts val="463"/>
              </a:spcBef>
              <a:buClr>
                <a:srgbClr val="00FF99"/>
              </a:buClr>
              <a:buSzPct val="100000"/>
              <a:buFont typeface="Garamond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Alasan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rasional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esensial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membuat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merasa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resah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sekiranya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tersebut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tidak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diteliti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49250" indent="-336550">
              <a:lnSpc>
                <a:spcPts val="2150"/>
              </a:lnSpc>
              <a:spcBef>
                <a:spcPts val="25"/>
              </a:spcBef>
              <a:buClr>
                <a:srgbClr val="00FF99"/>
              </a:buClr>
              <a:buSzPct val="100000"/>
              <a:buFont typeface="Garamond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Gejala-gejala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kesenjangan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ada</a:t>
            </a:r>
            <a:r>
              <a:rPr lang="en-US" sz="1800" dirty="0">
                <a:latin typeface="Garamond" charset="0"/>
              </a:rPr>
              <a:t> di </a:t>
            </a:r>
            <a:r>
              <a:rPr lang="en-US" sz="1800" dirty="0" err="1">
                <a:latin typeface="Garamond" charset="0"/>
              </a:rPr>
              <a:t>lapangan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sebagai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dasar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pemikiran</a:t>
            </a:r>
            <a:endParaRPr lang="en-US" sz="1800" dirty="0">
              <a:latin typeface="Garamond" charset="0"/>
            </a:endParaRPr>
          </a:p>
          <a:p>
            <a:pPr marL="6350" indent="0">
              <a:lnSpc>
                <a:spcPts val="2150"/>
              </a:lnSpc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	</a:t>
            </a:r>
            <a:r>
              <a:rPr lang="en-US" sz="1800" dirty="0" err="1">
                <a:latin typeface="Garamond" charset="0"/>
              </a:rPr>
              <a:t>untuk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memunculkan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permasalahan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49250" indent="-336550">
              <a:lnSpc>
                <a:spcPts val="2150"/>
              </a:lnSpc>
              <a:buClr>
                <a:srgbClr val="00FF99"/>
              </a:buClr>
              <a:buSzPct val="100000"/>
              <a:buFont typeface="Garamond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Kerugian-kerugian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mungkin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timbul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seandainya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tersebut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tidak</a:t>
            </a:r>
            <a:endParaRPr lang="en-US" sz="1800" dirty="0">
              <a:latin typeface="Garamond" charset="0"/>
            </a:endParaRPr>
          </a:p>
          <a:p>
            <a:pPr marL="6350" indent="0">
              <a:lnSpc>
                <a:spcPts val="2150"/>
              </a:lnSpc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	</a:t>
            </a:r>
            <a:r>
              <a:rPr lang="en-US" sz="1800" dirty="0" err="1">
                <a:latin typeface="Garamond" charset="0"/>
              </a:rPr>
              <a:t>diteliti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49250" indent="-336550">
              <a:lnSpc>
                <a:spcPct val="80000"/>
              </a:lnSpc>
              <a:spcBef>
                <a:spcPts val="488"/>
              </a:spcBef>
              <a:buClr>
                <a:srgbClr val="00FF99"/>
              </a:buClr>
              <a:buSzPct val="100000"/>
              <a:buFont typeface="Garamond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Keuntungan-keuntungan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mungkin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diperoleh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seandainya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tersebut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diteliti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49250" indent="-336550">
              <a:lnSpc>
                <a:spcPts val="1913"/>
              </a:lnSpc>
              <a:spcBef>
                <a:spcPts val="463"/>
              </a:spcBef>
              <a:buClr>
                <a:srgbClr val="00FF99"/>
              </a:buClr>
              <a:buSzPct val="100000"/>
              <a:buFont typeface="Garamond" charset="0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Penjelasan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singkat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tentang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kedudukan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posisi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diteliti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dalam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ruang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lingkup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bidang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studi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ditekuni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oleh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49250" indent="-33655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pPr marL="0" indent="0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Untuk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dapat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menuliskan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hal-hal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tersebut</a:t>
            </a:r>
            <a:r>
              <a:rPr lang="en-US" sz="1800" dirty="0">
                <a:latin typeface="Garamond" charset="0"/>
              </a:rPr>
              <a:t> di </a:t>
            </a:r>
            <a:r>
              <a:rPr lang="en-US" sz="1800" dirty="0" err="1">
                <a:latin typeface="Garamond" charset="0"/>
              </a:rPr>
              <a:t>atas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penulis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dituntut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untuk</a:t>
            </a:r>
            <a:r>
              <a:rPr lang="en-US" sz="1800" dirty="0">
                <a:latin typeface="Garamond" charset="0"/>
              </a:rPr>
              <a:t>:</a:t>
            </a:r>
          </a:p>
          <a:p>
            <a:pPr marL="349250" indent="-84138">
              <a:lnSpc>
                <a:spcPct val="80000"/>
              </a:lnSpc>
              <a:spcBef>
                <a:spcPts val="488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Memahami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memaknai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gejala-gejala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muncul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dalam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dunia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pendidikan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serta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memiliki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pengetahuan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luas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terpadu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mengenai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teori-teori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hasil-hasil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terdahulu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terkait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0" indent="0" algn="just">
              <a:lnSpc>
                <a:spcPts val="1913"/>
              </a:lnSpc>
              <a:spcBef>
                <a:spcPts val="463"/>
              </a:spcBef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93457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542925"/>
            <a:ext cx="7677150" cy="5554663"/>
          </a:xfrm>
        </p:spPr>
        <p:txBody>
          <a:bodyPr/>
          <a:lstStyle/>
          <a:p>
            <a:pPr marL="12700" algn="just">
              <a:spcBef>
                <a:spcPts val="400"/>
              </a:spcBef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b. </a:t>
            </a:r>
            <a:r>
              <a:rPr lang="en-US" sz="1800" b="1" dirty="0" err="1">
                <a:latin typeface="Garamond" charset="0"/>
              </a:rPr>
              <a:t>Rumusan</a:t>
            </a:r>
            <a:r>
              <a:rPr lang="en-US" sz="1800" b="1" dirty="0">
                <a:latin typeface="Garamond" charset="0"/>
              </a:rPr>
              <a:t> </a:t>
            </a:r>
            <a:r>
              <a:rPr lang="en-US" sz="1800" b="1" dirty="0" err="1">
                <a:latin typeface="Garamond" charset="0"/>
              </a:rPr>
              <a:t>Masalah</a:t>
            </a:r>
            <a:endParaRPr lang="en-US" sz="1800" b="1" dirty="0">
              <a:latin typeface="Garamond" charset="0"/>
            </a:endParaRPr>
          </a:p>
          <a:p>
            <a:pPr marL="300038" algn="just">
              <a:lnSpc>
                <a:spcPct val="90000"/>
              </a:lnSpc>
              <a:spcBef>
                <a:spcPts val="588"/>
              </a:spcBef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	</a:t>
            </a:r>
            <a:r>
              <a:rPr lang="en-US" sz="1800" dirty="0" err="1">
                <a:latin typeface="Garamond" charset="0"/>
              </a:rPr>
              <a:t>Merupakan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pertanyaan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lengkap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rinci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mengenai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ruang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lingkup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permasalahan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diteliti</a:t>
            </a:r>
            <a:r>
              <a:rPr lang="en-US" sz="1800" dirty="0">
                <a:latin typeface="Garamond" charset="0"/>
              </a:rPr>
              <a:t>, yang </a:t>
            </a:r>
            <a:r>
              <a:rPr lang="en-US" sz="1800" dirty="0" err="1">
                <a:latin typeface="Garamond" charset="0"/>
              </a:rPr>
              <a:t>didasarkan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pada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pembatasan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00038" indent="-58738">
              <a:lnSpc>
                <a:spcPct val="90000"/>
              </a:lnSpc>
              <a:spcBef>
                <a:spcPts val="563"/>
              </a:spcBef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Rumusan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menggambarkan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apa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lakukan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sejak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dari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pengkajian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teori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perumusan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hipotesis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pemilihan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rancangan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penentuan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variabel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peneltian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metode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pemilihan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teknik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analisis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. </a:t>
            </a:r>
            <a:r>
              <a:rPr lang="en-US" sz="1800" dirty="0" err="1">
                <a:latin typeface="Garamond" charset="0"/>
              </a:rPr>
              <a:t>Kegiatan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ditujukan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untuk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menjawab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pertanyaan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pada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rumusan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00038" indent="-58738">
              <a:spcBef>
                <a:spcPts val="13"/>
              </a:spcBef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pPr marL="12700"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Petunjuk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umum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perlu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diperhatikan</a:t>
            </a:r>
            <a:r>
              <a:rPr lang="en-US" sz="1800" dirty="0">
                <a:latin typeface="Garamond" charset="0"/>
              </a:rPr>
              <a:t>:</a:t>
            </a:r>
          </a:p>
          <a:p>
            <a:pPr marL="12700" indent="0">
              <a:lnSpc>
                <a:spcPts val="2725"/>
              </a:lnSpc>
              <a:spcBef>
                <a:spcPts val="300"/>
              </a:spcBef>
              <a:buClr>
                <a:srgbClr val="FFFFFF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Rumuskan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secara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jelas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singkat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termasuk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konsep-konsep</a:t>
            </a:r>
            <a:endParaRPr lang="en-US" sz="1800" dirty="0">
              <a:latin typeface="Garamond" charset="0"/>
            </a:endParaRPr>
          </a:p>
          <a:p>
            <a:pPr marL="300038">
              <a:lnSpc>
                <a:spcPts val="2725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yang </a:t>
            </a:r>
            <a:r>
              <a:rPr lang="en-US" sz="1800" dirty="0" err="1">
                <a:latin typeface="Garamond" charset="0"/>
              </a:rPr>
              <a:t>digunakan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298450" indent="-285750">
              <a:lnSpc>
                <a:spcPts val="2575"/>
              </a:lnSpc>
              <a:spcBef>
                <a:spcPts val="638"/>
              </a:spcBef>
              <a:buClr>
                <a:srgbClr val="FFFFFF"/>
              </a:buClr>
              <a:buSzPct val="100000"/>
              <a:buFont typeface="Times New Roman" pitchFamily="16" charset="0"/>
              <a:buAutoNum type="arabicPeriod" startAt="2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harus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dibatasi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bagian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mana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digarap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mengapa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bagian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itu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muncul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296863" indent="-284163">
              <a:lnSpc>
                <a:spcPts val="2725"/>
              </a:lnSpc>
              <a:spcBef>
                <a:spcPts val="263"/>
              </a:spcBef>
              <a:buClr>
                <a:srgbClr val="FFFFFF"/>
              </a:buClr>
              <a:buSzPct val="100000"/>
              <a:buFont typeface="Times New Roman" pitchFamily="16" charset="0"/>
              <a:buAutoNum type="arabicPeriod" startAt="2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dinyatakan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dengan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kalimat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tanya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singkat</a:t>
            </a:r>
            <a:r>
              <a:rPr lang="en-US" sz="1800" dirty="0">
                <a:latin typeface="Garamond" charset="0"/>
              </a:rPr>
              <a:t>,</a:t>
            </a:r>
          </a:p>
          <a:p>
            <a:pPr marL="300038">
              <a:lnSpc>
                <a:spcPts val="2725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jelas</a:t>
            </a:r>
            <a:r>
              <a:rPr lang="en-US" sz="1800" dirty="0">
                <a:latin typeface="Garamond" charset="0"/>
              </a:rPr>
              <a:t> (</a:t>
            </a:r>
            <a:r>
              <a:rPr lang="en-US" sz="1800" dirty="0" err="1">
                <a:latin typeface="Garamond" charset="0"/>
              </a:rPr>
              <a:t>tidak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membingungkan</a:t>
            </a:r>
            <a:r>
              <a:rPr lang="en-US" sz="1800" dirty="0">
                <a:latin typeface="Garamond" charset="0"/>
              </a:rPr>
              <a:t>)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operasional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46928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151" y="542926"/>
            <a:ext cx="7334250" cy="5368925"/>
          </a:xfrm>
        </p:spPr>
        <p:txBody>
          <a:bodyPr/>
          <a:lstStyle/>
          <a:p>
            <a:pPr marL="12700">
              <a:spcBef>
                <a:spcPts val="100"/>
              </a:spcBef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c. </a:t>
            </a:r>
            <a:r>
              <a:rPr lang="en-US" sz="1800" b="1" dirty="0" err="1">
                <a:latin typeface="Garamond" charset="0"/>
              </a:rPr>
              <a:t>Tujuan</a:t>
            </a:r>
            <a:r>
              <a:rPr lang="en-US" sz="1800" b="1" dirty="0">
                <a:latin typeface="Garamond" charset="0"/>
              </a:rPr>
              <a:t> </a:t>
            </a:r>
            <a:r>
              <a:rPr lang="en-US" sz="1800" b="1" dirty="0" err="1">
                <a:latin typeface="Garamond" charset="0"/>
              </a:rPr>
              <a:t>Penelitian</a:t>
            </a:r>
            <a:endParaRPr lang="en-US" sz="1800" b="1" dirty="0">
              <a:latin typeface="Garamond" charset="0"/>
            </a:endParaRPr>
          </a:p>
          <a:p>
            <a:pPr marL="300038">
              <a:lnSpc>
                <a:spcPts val="1913"/>
              </a:lnSpc>
              <a:spcBef>
                <a:spcPts val="463"/>
              </a:spcBef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	</a:t>
            </a:r>
            <a:r>
              <a:rPr lang="en-US" sz="1800" dirty="0" err="1">
                <a:latin typeface="Garamond" charset="0"/>
              </a:rPr>
              <a:t>Menyajikan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hasil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ingin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dicapai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setelah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selesai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dilakukan</a:t>
            </a:r>
            <a:r>
              <a:rPr lang="en-US" sz="1800" dirty="0">
                <a:latin typeface="Garamond" charset="0"/>
              </a:rPr>
              <a:t>. </a:t>
            </a:r>
            <a:r>
              <a:rPr lang="en-US" sz="1800" dirty="0" err="1">
                <a:latin typeface="Garamond" charset="0"/>
              </a:rPr>
              <a:t>Tujuan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harus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konsisten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dengan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rumusan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mencerminkan</a:t>
            </a:r>
            <a:r>
              <a:rPr lang="en-US" sz="1800" dirty="0">
                <a:latin typeface="Garamond" charset="0"/>
              </a:rPr>
              <a:t> proses  </a:t>
            </a:r>
            <a:r>
              <a:rPr lang="en-US" sz="1800" dirty="0" err="1">
                <a:latin typeface="Garamond" charset="0"/>
              </a:rPr>
              <a:t>penelitiannya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00038"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pPr marL="200025">
              <a:spcBef>
                <a:spcPts val="13"/>
              </a:spcBef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Tujuan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terdiri</a:t>
            </a:r>
            <a:r>
              <a:rPr lang="en-US" sz="1800" dirty="0">
                <a:latin typeface="Garamond" charset="0"/>
              </a:rPr>
              <a:t>: </a:t>
            </a:r>
            <a:r>
              <a:rPr lang="en-US" sz="1800" dirty="0" err="1">
                <a:latin typeface="Garamond" charset="0"/>
              </a:rPr>
              <a:t>tujuan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umum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tujuan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khusus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00038" indent="-114300">
              <a:lnSpc>
                <a:spcPts val="2150"/>
              </a:lnSpc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i="1" dirty="0" err="1">
                <a:latin typeface="Garamond" charset="0"/>
              </a:rPr>
              <a:t>Tujuan</a:t>
            </a:r>
            <a:r>
              <a:rPr lang="en-US" sz="1800" i="1" dirty="0">
                <a:latin typeface="Garamond" charset="0"/>
              </a:rPr>
              <a:t> </a:t>
            </a:r>
            <a:r>
              <a:rPr lang="en-US" sz="1800" i="1" dirty="0" err="1">
                <a:latin typeface="Garamond" charset="0"/>
              </a:rPr>
              <a:t>umum</a:t>
            </a:r>
            <a:r>
              <a:rPr lang="en-US" sz="1800" i="1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menggambarkan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secara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singkat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apa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ingin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dicapai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melalui</a:t>
            </a:r>
            <a:endParaRPr lang="en-US" sz="1800" dirty="0">
              <a:latin typeface="Garamond" charset="0"/>
            </a:endParaRPr>
          </a:p>
          <a:p>
            <a:pPr marL="300038" indent="-114300">
              <a:lnSpc>
                <a:spcPts val="2150"/>
              </a:lnSpc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dinyatakan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dalam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satu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kalimat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185738" indent="0">
              <a:lnSpc>
                <a:spcPct val="80000"/>
              </a:lnSpc>
              <a:spcBef>
                <a:spcPts val="488"/>
              </a:spcBef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i="1" dirty="0" err="1">
                <a:latin typeface="Garamond" charset="0"/>
              </a:rPr>
              <a:t>Tujuan</a:t>
            </a:r>
            <a:r>
              <a:rPr lang="en-US" sz="1800" i="1" dirty="0">
                <a:latin typeface="Garamond" charset="0"/>
              </a:rPr>
              <a:t> </a:t>
            </a:r>
            <a:r>
              <a:rPr lang="en-US" sz="1800" i="1" dirty="0" err="1">
                <a:latin typeface="Garamond" charset="0"/>
              </a:rPr>
              <a:t>khusus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merupakan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rincian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tujuan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umum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lebih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spesifik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dirumuskan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dalam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beberapa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butir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pertanyaan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spesifik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mengacu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kepada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pertanyaan-pertanyaan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00038" indent="-96838">
              <a:spcBef>
                <a:spcPts val="38"/>
              </a:spcBef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pPr marL="12700" indent="-12700"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c. </a:t>
            </a:r>
            <a:r>
              <a:rPr lang="en-US" sz="1800" dirty="0" err="1">
                <a:latin typeface="Garamond" charset="0"/>
              </a:rPr>
              <a:t>Asumsi</a:t>
            </a:r>
            <a:endParaRPr lang="en-US" sz="1800" dirty="0">
              <a:latin typeface="Garamond" charset="0"/>
            </a:endParaRPr>
          </a:p>
          <a:p>
            <a:pPr marL="300038" indent="-96838">
              <a:lnSpc>
                <a:spcPct val="80000"/>
              </a:lnSpc>
              <a:spcBef>
                <a:spcPts val="488"/>
              </a:spcBef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Suatu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mempunyai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asumsi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mungkin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juga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tidak</a:t>
            </a:r>
            <a:r>
              <a:rPr lang="en-US" sz="1800" dirty="0">
                <a:latin typeface="Garamond" charset="0"/>
              </a:rPr>
              <a:t>. </a:t>
            </a:r>
            <a:r>
              <a:rPr lang="en-US" sz="1800" dirty="0" err="1">
                <a:latin typeface="Garamond" charset="0"/>
              </a:rPr>
              <a:t>Fungsi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asumsi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sebagai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titik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awal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dimulainya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merupakan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landasan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untuk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perumusan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hipotesis</a:t>
            </a:r>
            <a:r>
              <a:rPr lang="en-US" sz="1800" dirty="0">
                <a:latin typeface="Garamond" charset="0"/>
              </a:rPr>
              <a:t>. </a:t>
            </a:r>
            <a:r>
              <a:rPr lang="en-US" sz="1800" dirty="0" err="1">
                <a:latin typeface="Garamond" charset="0"/>
              </a:rPr>
              <a:t>Asumsi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dapat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berupa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teori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evideni-evidensi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dapat</a:t>
            </a:r>
            <a:r>
              <a:rPr lang="en-US" sz="1800" dirty="0">
                <a:latin typeface="Garamond" charset="0"/>
              </a:rPr>
              <a:t>  pula </a:t>
            </a:r>
            <a:r>
              <a:rPr lang="en-US" sz="1800" dirty="0" err="1">
                <a:latin typeface="Garamond" charset="0"/>
              </a:rPr>
              <a:t>pemikiran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sendiri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merupakan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sesuatu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dianggap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benar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tidak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perlu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dipersoalkan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dibuktikan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kebenarannya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200025" indent="-96838">
              <a:lnSpc>
                <a:spcPts val="2150"/>
              </a:lnSpc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Asumsi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dirumuskan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dalam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bentuk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kalimat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deklaratif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bukan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kalimat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tanya</a:t>
            </a:r>
            <a:r>
              <a:rPr lang="en-US" sz="1800" dirty="0">
                <a:latin typeface="Garamond" charset="0"/>
              </a:rPr>
              <a:t>,</a:t>
            </a:r>
          </a:p>
          <a:p>
            <a:pPr marL="300038" indent="-96838">
              <a:lnSpc>
                <a:spcPts val="2150"/>
              </a:lnSpc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suruhan</a:t>
            </a:r>
            <a:r>
              <a:rPr lang="en-US" sz="1800" dirty="0">
                <a:latin typeface="Garamond" charset="0"/>
              </a:rPr>
              <a:t>, saran,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harapan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41415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1" y="671513"/>
            <a:ext cx="7662862" cy="5426075"/>
          </a:xfrm>
        </p:spPr>
        <p:txBody>
          <a:bodyPr/>
          <a:lstStyle/>
          <a:p>
            <a:pPr marL="12700" indent="0">
              <a:spcBef>
                <a:spcPts val="100"/>
              </a:spcBef>
              <a:buClr>
                <a:srgbClr val="FFFFFF"/>
              </a:buClr>
              <a:buSzPct val="100000"/>
              <a:buNone/>
              <a:tabLst>
                <a:tab pos="5111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d. </a:t>
            </a:r>
            <a:r>
              <a:rPr lang="en-US" sz="1800" b="1" dirty="0" err="1">
                <a:latin typeface="Garamond" charset="0"/>
              </a:rPr>
              <a:t>Hipotesis</a:t>
            </a:r>
            <a:endParaRPr lang="en-US" sz="1800" b="1" dirty="0">
              <a:latin typeface="Garamond" charset="0"/>
            </a:endParaRPr>
          </a:p>
          <a:p>
            <a:pPr marL="300038">
              <a:lnSpc>
                <a:spcPct val="80000"/>
              </a:lnSpc>
              <a:spcBef>
                <a:spcPts val="488"/>
              </a:spcBef>
              <a:tabLst>
                <a:tab pos="5111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Merupakan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jawaban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sementara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terhadap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diajukan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</a:t>
            </a:r>
            <a:r>
              <a:rPr lang="en-US" sz="1800" dirty="0">
                <a:latin typeface="Garamond" charset="0"/>
              </a:rPr>
              <a:t>.  </a:t>
            </a:r>
            <a:r>
              <a:rPr lang="en-US" sz="1800" dirty="0" err="1">
                <a:latin typeface="Garamond" charset="0"/>
              </a:rPr>
              <a:t>Hipotesis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dijabarkan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dari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landasan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teori</a:t>
            </a:r>
            <a:r>
              <a:rPr lang="en-US" sz="1800" dirty="0">
                <a:latin typeface="Garamond" charset="0"/>
              </a:rPr>
              <a:t>/</a:t>
            </a:r>
            <a:r>
              <a:rPr lang="en-US" sz="1800" dirty="0" err="1">
                <a:latin typeface="Garamond" charset="0"/>
              </a:rPr>
              <a:t>tinjauan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pustaka</a:t>
            </a:r>
            <a:r>
              <a:rPr lang="en-US" sz="1800" dirty="0">
                <a:latin typeface="Garamond" charset="0"/>
              </a:rPr>
              <a:t>. </a:t>
            </a:r>
            <a:r>
              <a:rPr lang="en-US" sz="1800" dirty="0" err="1">
                <a:latin typeface="Garamond" charset="0"/>
              </a:rPr>
              <a:t>Melalui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ilmiah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hipotesis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diuji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kebenarannya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diperoleh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hasil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apakah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hipotesis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ditolak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diterima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00038">
              <a:spcBef>
                <a:spcPts val="38"/>
              </a:spcBef>
              <a:tabLst>
                <a:tab pos="5111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pPr marL="73025" indent="0">
              <a:spcBef>
                <a:spcPts val="13"/>
              </a:spcBef>
              <a:buClr>
                <a:srgbClr val="FFFFFF"/>
              </a:buClr>
              <a:buSzPct val="100000"/>
              <a:buNone/>
              <a:tabLst>
                <a:tab pos="5111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e. </a:t>
            </a:r>
            <a:r>
              <a:rPr lang="en-US" sz="1800" b="1" dirty="0" err="1">
                <a:latin typeface="Garamond" charset="0"/>
              </a:rPr>
              <a:t>Metode</a:t>
            </a:r>
            <a:r>
              <a:rPr lang="en-US" sz="1800" b="1" dirty="0">
                <a:latin typeface="Garamond" charset="0"/>
              </a:rPr>
              <a:t> </a:t>
            </a:r>
            <a:r>
              <a:rPr lang="en-US" sz="1800" b="1" dirty="0" err="1">
                <a:latin typeface="Garamond" charset="0"/>
              </a:rPr>
              <a:t>Penelitian</a:t>
            </a:r>
            <a:endParaRPr lang="en-US" sz="1800" b="1" dirty="0">
              <a:latin typeface="Garamond" charset="0"/>
            </a:endParaRPr>
          </a:p>
          <a:p>
            <a:pPr marL="300038" indent="-96838">
              <a:lnSpc>
                <a:spcPct val="80000"/>
              </a:lnSpc>
              <a:spcBef>
                <a:spcPts val="488"/>
              </a:spcBef>
              <a:tabLst>
                <a:tab pos="5111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Disajikan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pada</a:t>
            </a:r>
            <a:r>
              <a:rPr lang="en-US" sz="1800" dirty="0">
                <a:latin typeface="Garamond" charset="0"/>
              </a:rPr>
              <a:t> Bab </a:t>
            </a:r>
            <a:r>
              <a:rPr lang="en-US" sz="1800" dirty="0" err="1">
                <a:latin typeface="Garamond" charset="0"/>
              </a:rPr>
              <a:t>Pendahuluan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secara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garis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besar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pembahasan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secara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rinci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lengkap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disajikan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pada</a:t>
            </a:r>
            <a:r>
              <a:rPr lang="en-US" sz="1800" dirty="0">
                <a:latin typeface="Garamond" charset="0"/>
              </a:rPr>
              <a:t> Bab III. </a:t>
            </a:r>
            <a:r>
              <a:rPr lang="en-US" sz="1800" dirty="0" err="1">
                <a:latin typeface="Garamond" charset="0"/>
              </a:rPr>
              <a:t>Bagian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ini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menjelaskan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secara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singkat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jenis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(</a:t>
            </a:r>
            <a:r>
              <a:rPr lang="en-US" sz="1800" dirty="0" err="1">
                <a:latin typeface="Garamond" charset="0"/>
              </a:rPr>
              <a:t>historis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deskriptif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eksperimental</a:t>
            </a:r>
            <a:r>
              <a:rPr lang="en-US" sz="1800" dirty="0">
                <a:latin typeface="Garamond" charset="0"/>
              </a:rPr>
              <a:t>), </a:t>
            </a:r>
            <a:r>
              <a:rPr lang="en-US" sz="1800" dirty="0" err="1">
                <a:latin typeface="Garamond" charset="0"/>
              </a:rPr>
              <a:t>instrumen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teknik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pengumpulan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datanya</a:t>
            </a:r>
            <a:r>
              <a:rPr lang="en-US" sz="1800" dirty="0">
                <a:latin typeface="Garamond" charset="0"/>
              </a:rPr>
              <a:t> (</a:t>
            </a:r>
            <a:r>
              <a:rPr lang="en-US" sz="1800" dirty="0" err="1">
                <a:latin typeface="Garamond" charset="0"/>
              </a:rPr>
              <a:t>misalnya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tes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tulis</a:t>
            </a:r>
            <a:r>
              <a:rPr lang="en-US" sz="1800" dirty="0">
                <a:latin typeface="Garamond" charset="0"/>
              </a:rPr>
              <a:t>/</a:t>
            </a:r>
            <a:r>
              <a:rPr lang="en-US" sz="1800" dirty="0" err="1">
                <a:latin typeface="Garamond" charset="0"/>
              </a:rPr>
              <a:t>lisan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tindakan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angket</a:t>
            </a:r>
            <a:r>
              <a:rPr lang="en-US" sz="1800" dirty="0">
                <a:latin typeface="Garamond" charset="0"/>
              </a:rPr>
              <a:t>,  </a:t>
            </a:r>
            <a:r>
              <a:rPr lang="en-US" sz="1800" dirty="0" err="1">
                <a:latin typeface="Garamond" charset="0"/>
              </a:rPr>
              <a:t>wawancara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observasi</a:t>
            </a:r>
            <a:r>
              <a:rPr lang="en-US" sz="1800" dirty="0">
                <a:latin typeface="Garamond" charset="0"/>
              </a:rPr>
              <a:t>), </a:t>
            </a:r>
            <a:r>
              <a:rPr lang="en-US" sz="1800" dirty="0" err="1">
                <a:latin typeface="Garamond" charset="0"/>
              </a:rPr>
              <a:t>kalau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perlu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dapat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disajikan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pendekatan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akan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digunakan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dalam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00038" indent="-96838">
              <a:spcBef>
                <a:spcPts val="38"/>
              </a:spcBef>
              <a:tabLst>
                <a:tab pos="5111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pPr marL="12700" indent="0">
              <a:buClr>
                <a:srgbClr val="FFFFFF"/>
              </a:buClr>
              <a:buSzPct val="100000"/>
              <a:buNone/>
              <a:tabLst>
                <a:tab pos="5111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f. </a:t>
            </a:r>
            <a:r>
              <a:rPr lang="en-US" sz="1800" b="1" dirty="0" err="1">
                <a:latin typeface="Garamond" charset="0"/>
              </a:rPr>
              <a:t>Lokasi</a:t>
            </a:r>
            <a:r>
              <a:rPr lang="en-US" sz="1800" b="1" dirty="0">
                <a:latin typeface="Garamond" charset="0"/>
              </a:rPr>
              <a:t> </a:t>
            </a:r>
            <a:r>
              <a:rPr lang="en-US" sz="1800" b="1" dirty="0" err="1">
                <a:latin typeface="Garamond" charset="0"/>
              </a:rPr>
              <a:t>dan</a:t>
            </a:r>
            <a:r>
              <a:rPr lang="en-US" sz="1800" b="1" dirty="0">
                <a:latin typeface="Garamond" charset="0"/>
              </a:rPr>
              <a:t> </a:t>
            </a:r>
            <a:r>
              <a:rPr lang="en-US" sz="1800" b="1" dirty="0" err="1">
                <a:latin typeface="Garamond" charset="0"/>
              </a:rPr>
              <a:t>Sampel</a:t>
            </a:r>
            <a:r>
              <a:rPr lang="en-US" sz="1800" b="1" dirty="0">
                <a:latin typeface="Garamond" charset="0"/>
              </a:rPr>
              <a:t> </a:t>
            </a:r>
            <a:r>
              <a:rPr lang="en-US" sz="1800" b="1" dirty="0" err="1">
                <a:latin typeface="Garamond" charset="0"/>
              </a:rPr>
              <a:t>Penelitian</a:t>
            </a:r>
            <a:endParaRPr lang="en-US" sz="1800" b="1" dirty="0">
              <a:latin typeface="Garamond" charset="0"/>
            </a:endParaRPr>
          </a:p>
          <a:p>
            <a:pPr marL="300038" indent="-96838">
              <a:lnSpc>
                <a:spcPct val="80000"/>
              </a:lnSpc>
              <a:spcBef>
                <a:spcPts val="488"/>
              </a:spcBef>
              <a:tabLst>
                <a:tab pos="5111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Cantumkan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lokasi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subyek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populasi</a:t>
            </a:r>
            <a:r>
              <a:rPr lang="en-US" sz="1800" dirty="0">
                <a:latin typeface="Garamond" charset="0"/>
              </a:rPr>
              <a:t>/</a:t>
            </a:r>
            <a:r>
              <a:rPr lang="en-US" sz="1800" dirty="0" err="1">
                <a:latin typeface="Garamond" charset="0"/>
              </a:rPr>
              <a:t>sampel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dilengkapi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dengan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alasan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rasionalnya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untuk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memperoleh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informasi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sejauh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mana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generalisasi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keberlakuan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kesimpulan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sebuah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83256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3513" y="260350"/>
            <a:ext cx="6316662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8713" y="657227"/>
            <a:ext cx="7177087" cy="5683250"/>
          </a:xfrm>
        </p:spPr>
        <p:txBody>
          <a:bodyPr/>
          <a:lstStyle/>
          <a:p>
            <a:pPr marL="11113" indent="0" algn="ctr">
              <a:spcBef>
                <a:spcPts val="100"/>
              </a:spcBef>
              <a:buClr>
                <a:srgbClr val="FFFFFF"/>
              </a:buClr>
              <a:buSzPct val="100000"/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b="1" dirty="0">
                <a:latin typeface="Garamond" charset="0"/>
              </a:rPr>
              <a:t>   BAB II. KAJIAN PUSTAKA/KERANGKA TEORITIS</a:t>
            </a:r>
          </a:p>
          <a:p>
            <a:pPr marL="11113" indent="0" algn="ctr">
              <a:spcBef>
                <a:spcPts val="100"/>
              </a:spcBef>
              <a:buClr>
                <a:srgbClr val="FFFFFF"/>
              </a:buClr>
              <a:buSzPct val="100000"/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b="1" dirty="0">
              <a:latin typeface="Garamond" charset="0"/>
            </a:endParaRPr>
          </a:p>
          <a:p>
            <a:pPr marL="300038">
              <a:lnSpc>
                <a:spcPts val="1913"/>
              </a:lnSpc>
              <a:spcBef>
                <a:spcPts val="463"/>
              </a:spcBef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Berisi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penjelasan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menunjukkan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kedudukan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dalam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bidang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ilmu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diteliti</a:t>
            </a:r>
            <a:r>
              <a:rPr lang="en-US" sz="1800" dirty="0">
                <a:latin typeface="Garamond" charset="0"/>
              </a:rPr>
              <a:t>. </a:t>
            </a:r>
            <a:r>
              <a:rPr lang="en-US" sz="1800" dirty="0" err="1">
                <a:latin typeface="Garamond" charset="0"/>
              </a:rPr>
              <a:t>Fungsi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lainnya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sebagai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landasan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teoritik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dalam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analisis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temuan</a:t>
            </a:r>
            <a:r>
              <a:rPr lang="en-US" sz="1800" dirty="0">
                <a:latin typeface="Garamond" charset="0"/>
              </a:rPr>
              <a:t>. Bab II </a:t>
            </a:r>
            <a:r>
              <a:rPr lang="en-US" sz="1800" dirty="0" err="1">
                <a:latin typeface="Garamond" charset="0"/>
              </a:rPr>
              <a:t>memuat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komponen</a:t>
            </a:r>
            <a:r>
              <a:rPr lang="en-US" sz="1800" dirty="0">
                <a:latin typeface="Garamond" charset="0"/>
              </a:rPr>
              <a:t>:</a:t>
            </a:r>
          </a:p>
          <a:p>
            <a:pPr marL="328612" lvl="1" indent="0">
              <a:spcBef>
                <a:spcPts val="25"/>
              </a:spcBef>
              <a:buClr>
                <a:srgbClr val="FFFFFF"/>
              </a:buClr>
              <a:buSzPct val="100000"/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>
                <a:latin typeface="Garamond" charset="0"/>
              </a:rPr>
              <a:t>a. </a:t>
            </a:r>
            <a:r>
              <a:rPr lang="en-US" dirty="0" err="1">
                <a:latin typeface="Garamond" charset="0"/>
              </a:rPr>
              <a:t>Teori-teori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utama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turunannya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dalam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bidang</a:t>
            </a:r>
            <a:r>
              <a:rPr lang="en-US" dirty="0">
                <a:latin typeface="Garamond" charset="0"/>
              </a:rPr>
              <a:t> yang  </a:t>
            </a:r>
            <a:r>
              <a:rPr lang="en-US" dirty="0" err="1">
                <a:latin typeface="Garamond" charset="0"/>
              </a:rPr>
              <a:t>dikaji</a:t>
            </a:r>
            <a:r>
              <a:rPr lang="en-US" dirty="0">
                <a:latin typeface="Garamond" charset="0"/>
              </a:rPr>
              <a:t>.</a:t>
            </a:r>
          </a:p>
          <a:p>
            <a:pPr marL="328612" lvl="1" indent="0">
              <a:spcBef>
                <a:spcPts val="13"/>
              </a:spcBef>
              <a:buClr>
                <a:srgbClr val="FFFFFF"/>
              </a:buClr>
              <a:buSzPct val="100000"/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>
                <a:latin typeface="Garamond" charset="0"/>
              </a:rPr>
              <a:t>b. </a:t>
            </a:r>
            <a:r>
              <a:rPr lang="en-US" dirty="0" err="1">
                <a:latin typeface="Garamond" charset="0"/>
              </a:rPr>
              <a:t>Penelitian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terdahulu</a:t>
            </a:r>
            <a:r>
              <a:rPr lang="en-US" dirty="0">
                <a:latin typeface="Garamond" charset="0"/>
              </a:rPr>
              <a:t> yang </a:t>
            </a:r>
            <a:r>
              <a:rPr lang="en-US" dirty="0" err="1">
                <a:latin typeface="Garamond" charset="0"/>
              </a:rPr>
              <a:t>relevan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dengan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bidang</a:t>
            </a:r>
            <a:r>
              <a:rPr lang="en-US" dirty="0">
                <a:latin typeface="Garamond" charset="0"/>
              </a:rPr>
              <a:t>  yang </a:t>
            </a:r>
            <a:r>
              <a:rPr lang="en-US" dirty="0" err="1">
                <a:latin typeface="Garamond" charset="0"/>
              </a:rPr>
              <a:t>diteliti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antara</a:t>
            </a:r>
            <a:r>
              <a:rPr lang="en-US" dirty="0">
                <a:latin typeface="Garamond" charset="0"/>
              </a:rPr>
              <a:t> lain: </a:t>
            </a:r>
            <a:r>
              <a:rPr lang="en-US" dirty="0" err="1">
                <a:latin typeface="Garamond" charset="0"/>
              </a:rPr>
              <a:t>prosedur</a:t>
            </a:r>
            <a:r>
              <a:rPr lang="en-US" dirty="0">
                <a:latin typeface="Garamond" charset="0"/>
              </a:rPr>
              <a:t>, </a:t>
            </a:r>
            <a:r>
              <a:rPr lang="en-US" dirty="0" err="1">
                <a:latin typeface="Garamond" charset="0"/>
              </a:rPr>
              <a:t>subyek</a:t>
            </a:r>
            <a:r>
              <a:rPr lang="en-US" dirty="0">
                <a:latin typeface="Garamond" charset="0"/>
              </a:rPr>
              <a:t>, </a:t>
            </a:r>
            <a:r>
              <a:rPr lang="en-US" dirty="0" err="1">
                <a:latin typeface="Garamond" charset="0"/>
              </a:rPr>
              <a:t>dan</a:t>
            </a:r>
            <a:r>
              <a:rPr lang="en-US" dirty="0">
                <a:latin typeface="Garamond" charset="0"/>
              </a:rPr>
              <a:t>  </a:t>
            </a:r>
            <a:r>
              <a:rPr lang="en-US" dirty="0" err="1">
                <a:latin typeface="Garamond" charset="0"/>
              </a:rPr>
              <a:t>temuannya</a:t>
            </a:r>
            <a:r>
              <a:rPr lang="en-US" dirty="0">
                <a:latin typeface="Garamond" charset="0"/>
              </a:rPr>
              <a:t>.</a:t>
            </a:r>
          </a:p>
          <a:p>
            <a:pPr marL="327025" lvl="1" indent="0">
              <a:buClr>
                <a:srgbClr val="FFFFFF"/>
              </a:buClr>
              <a:buSzPct val="100000"/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>
                <a:latin typeface="Garamond" charset="0"/>
              </a:rPr>
              <a:t>c. </a:t>
            </a:r>
            <a:r>
              <a:rPr lang="en-US" dirty="0" err="1">
                <a:latin typeface="Garamond" charset="0"/>
              </a:rPr>
              <a:t>Posisi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teoritik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peneliti</a:t>
            </a:r>
            <a:r>
              <a:rPr lang="en-US" dirty="0">
                <a:latin typeface="Garamond" charset="0"/>
              </a:rPr>
              <a:t> yang </a:t>
            </a:r>
            <a:r>
              <a:rPr lang="en-US" dirty="0" err="1">
                <a:latin typeface="Garamond" charset="0"/>
              </a:rPr>
              <a:t>berkenaan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dengan</a:t>
            </a:r>
            <a:r>
              <a:rPr lang="en-US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diteliti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517525"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pPr marL="174625" indent="0">
              <a:spcBef>
                <a:spcPts val="25"/>
              </a:spcBef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pPr marL="200025"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Alternatif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penulisan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judul</a:t>
            </a:r>
            <a:r>
              <a:rPr lang="en-US" sz="1800" dirty="0">
                <a:latin typeface="Garamond" charset="0"/>
              </a:rPr>
              <a:t> Bab II: </a:t>
            </a:r>
            <a:r>
              <a:rPr lang="en-US" sz="1800" dirty="0" err="1">
                <a:latin typeface="Garamond" charset="0"/>
              </a:rPr>
              <a:t>Kajian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Pustaka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Landasan</a:t>
            </a:r>
            <a:endParaRPr lang="en-US" sz="1800" dirty="0">
              <a:latin typeface="Garamond" charset="0"/>
            </a:endParaRPr>
          </a:p>
          <a:p>
            <a:pPr marL="0" indent="0"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pPr marL="357188" indent="0">
              <a:lnSpc>
                <a:spcPct val="80000"/>
              </a:lnSpc>
              <a:spcBef>
                <a:spcPts val="488"/>
              </a:spcBef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Teoritik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Kajian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Teoritik</a:t>
            </a:r>
            <a:r>
              <a:rPr lang="en-US" sz="1800" dirty="0">
                <a:latin typeface="Garamond" charset="0"/>
              </a:rPr>
              <a:t>. </a:t>
            </a:r>
            <a:r>
              <a:rPr lang="en-US" sz="1800" dirty="0" err="1">
                <a:latin typeface="Garamond" charset="0"/>
              </a:rPr>
              <a:t>Dapat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disajikan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dalam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dua</a:t>
            </a:r>
            <a:r>
              <a:rPr lang="en-US" sz="1800" dirty="0">
                <a:latin typeface="Garamond" charset="0"/>
              </a:rPr>
              <a:t> sub-</a:t>
            </a:r>
            <a:r>
              <a:rPr lang="en-US" sz="1800" dirty="0" err="1">
                <a:latin typeface="Garamond" charset="0"/>
              </a:rPr>
              <a:t>bab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yaitu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uraian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tentang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teori-teori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hasil-hasil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terdahulu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relevan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dengan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penjelasan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rinci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tentang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teori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digunakan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dalam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0981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1" y="274638"/>
            <a:ext cx="6977062" cy="5554663"/>
          </a:xfrm>
        </p:spPr>
        <p:txBody>
          <a:bodyPr/>
          <a:lstStyle/>
          <a:p>
            <a:pPr marL="12700" indent="0" algn="ctr">
              <a:spcBef>
                <a:spcPts val="100"/>
              </a:spcBef>
              <a:buClr>
                <a:srgbClr val="FFFFFF"/>
              </a:buClr>
              <a:buSzPct val="100000"/>
              <a:buNone/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r>
              <a:rPr lang="en-US" b="1" dirty="0">
                <a:latin typeface="Garamond" charset="0"/>
              </a:rPr>
              <a:t>BAB III. METODE PENELITIAN  </a:t>
            </a:r>
          </a:p>
          <a:p>
            <a:pPr marL="12700" indent="0">
              <a:spcBef>
                <a:spcPts val="100"/>
              </a:spcBef>
              <a:buClr>
                <a:srgbClr val="FFFFFF"/>
              </a:buClr>
              <a:buSzPct val="100000"/>
              <a:buNone/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r>
              <a:rPr lang="en-US" dirty="0" err="1">
                <a:latin typeface="Garamond" charset="0"/>
              </a:rPr>
              <a:t>Memuat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beberapa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komponen</a:t>
            </a:r>
            <a:r>
              <a:rPr lang="en-US" dirty="0">
                <a:latin typeface="Garamond" charset="0"/>
              </a:rPr>
              <a:t>:</a:t>
            </a:r>
          </a:p>
          <a:p>
            <a:pPr marL="12700" indent="0">
              <a:spcBef>
                <a:spcPts val="100"/>
              </a:spcBef>
              <a:buClr>
                <a:srgbClr val="FFFFFF"/>
              </a:buClr>
              <a:buSzPct val="100000"/>
              <a:buNone/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r>
              <a:rPr lang="en-US" dirty="0">
                <a:latin typeface="Garamond" charset="0"/>
              </a:rPr>
              <a:t>1) </a:t>
            </a:r>
            <a:r>
              <a:rPr lang="en-US" dirty="0" err="1">
                <a:latin typeface="Garamond" charset="0"/>
              </a:rPr>
              <a:t>Desain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lokasi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subyek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populasi</a:t>
            </a:r>
            <a:r>
              <a:rPr lang="en-US" dirty="0">
                <a:latin typeface="Garamond" charset="0"/>
              </a:rPr>
              <a:t>/</a:t>
            </a:r>
            <a:r>
              <a:rPr lang="en-US" dirty="0" err="1">
                <a:latin typeface="Garamond" charset="0"/>
              </a:rPr>
              <a:t>sampel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penelitian</a:t>
            </a:r>
            <a:r>
              <a:rPr lang="en-US" dirty="0">
                <a:latin typeface="Garamond" charset="0"/>
              </a:rPr>
              <a:t>, </a:t>
            </a:r>
            <a:r>
              <a:rPr lang="en-US" dirty="0" err="1">
                <a:latin typeface="Garamond" charset="0"/>
              </a:rPr>
              <a:t>serta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cara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pemilihan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sampel</a:t>
            </a:r>
            <a:r>
              <a:rPr lang="en-US" dirty="0">
                <a:latin typeface="Garamond" charset="0"/>
              </a:rPr>
              <a:t>.</a:t>
            </a:r>
          </a:p>
          <a:p>
            <a:pPr marL="12700" indent="0">
              <a:spcBef>
                <a:spcPts val="100"/>
              </a:spcBef>
              <a:buClr>
                <a:srgbClr val="FFFFFF"/>
              </a:buClr>
              <a:buSzPct val="100000"/>
              <a:buNone/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r>
              <a:rPr lang="en-US" dirty="0">
                <a:latin typeface="Garamond" charset="0"/>
              </a:rPr>
              <a:t>2) </a:t>
            </a:r>
            <a:r>
              <a:rPr lang="en-US" dirty="0" err="1">
                <a:latin typeface="Garamond" charset="0"/>
              </a:rPr>
              <a:t>Definisi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Operasional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dari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variabel</a:t>
            </a:r>
            <a:r>
              <a:rPr lang="en-US" dirty="0">
                <a:latin typeface="Garamond" charset="0"/>
              </a:rPr>
              <a:t> yang </a:t>
            </a:r>
            <a:r>
              <a:rPr lang="en-US" dirty="0" err="1">
                <a:latin typeface="Garamond" charset="0"/>
              </a:rPr>
              <a:t>terlibat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dalam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penelitian</a:t>
            </a:r>
            <a:r>
              <a:rPr lang="en-US" dirty="0">
                <a:latin typeface="Garamond" charset="0"/>
              </a:rPr>
              <a:t>.</a:t>
            </a:r>
          </a:p>
          <a:p>
            <a:pPr marL="12700" indent="0">
              <a:spcBef>
                <a:spcPts val="100"/>
              </a:spcBef>
              <a:buClr>
                <a:srgbClr val="FFFFFF"/>
              </a:buClr>
              <a:buSzPct val="100000"/>
              <a:buNone/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r>
              <a:rPr lang="en-US" dirty="0">
                <a:latin typeface="Garamond" charset="0"/>
              </a:rPr>
              <a:t>3) </a:t>
            </a:r>
            <a:r>
              <a:rPr lang="en-US" dirty="0" err="1">
                <a:latin typeface="Garamond" charset="0"/>
              </a:rPr>
              <a:t>Instrumen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penelitian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misalnya</a:t>
            </a:r>
            <a:r>
              <a:rPr lang="en-US" dirty="0">
                <a:latin typeface="Garamond" charset="0"/>
              </a:rPr>
              <a:t>, </a:t>
            </a:r>
            <a:r>
              <a:rPr lang="en-US" dirty="0" err="1">
                <a:latin typeface="Garamond" charset="0"/>
              </a:rPr>
              <a:t>tes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lembar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observasi</a:t>
            </a:r>
            <a:r>
              <a:rPr lang="en-US" dirty="0">
                <a:latin typeface="Garamond" charset="0"/>
              </a:rPr>
              <a:t>, </a:t>
            </a:r>
            <a:r>
              <a:rPr lang="en-US" dirty="0" err="1">
                <a:latin typeface="Garamond" charset="0"/>
              </a:rPr>
              <a:t>angket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atau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skala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sikap</a:t>
            </a:r>
            <a:r>
              <a:rPr lang="en-US" dirty="0">
                <a:latin typeface="Garamond" charset="0"/>
              </a:rPr>
              <a:t>/</a:t>
            </a:r>
            <a:r>
              <a:rPr lang="en-US" dirty="0" err="1">
                <a:latin typeface="Garamond" charset="0"/>
              </a:rPr>
              <a:t>pendapat</a:t>
            </a:r>
            <a:r>
              <a:rPr lang="en-US" dirty="0">
                <a:latin typeface="Garamond" charset="0"/>
              </a:rPr>
              <a:t>/</a:t>
            </a:r>
            <a:r>
              <a:rPr lang="en-US" dirty="0" err="1">
                <a:latin typeface="Garamond" charset="0"/>
              </a:rPr>
              <a:t>pandangan</a:t>
            </a:r>
            <a:r>
              <a:rPr lang="en-US" dirty="0">
                <a:latin typeface="Garamond" charset="0"/>
              </a:rPr>
              <a:t>.</a:t>
            </a:r>
          </a:p>
          <a:p>
            <a:pPr marL="12700" indent="0">
              <a:spcBef>
                <a:spcPts val="100"/>
              </a:spcBef>
              <a:buClr>
                <a:srgbClr val="FFFFFF"/>
              </a:buClr>
              <a:buSzPct val="100000"/>
              <a:buNone/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r>
              <a:rPr lang="en-US" dirty="0">
                <a:latin typeface="Garamond" charset="0"/>
              </a:rPr>
              <a:t>4) Proses </a:t>
            </a:r>
            <a:r>
              <a:rPr lang="en-US" dirty="0" err="1">
                <a:latin typeface="Garamond" charset="0"/>
              </a:rPr>
              <a:t>pengembangan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instrumen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antara</a:t>
            </a:r>
            <a:r>
              <a:rPr lang="en-US" dirty="0">
                <a:latin typeface="Garamond" charset="0"/>
              </a:rPr>
              <a:t> lain: </a:t>
            </a:r>
            <a:r>
              <a:rPr lang="en-US" dirty="0" err="1">
                <a:latin typeface="Garamond" charset="0"/>
              </a:rPr>
              <a:t>pengujian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validitas</a:t>
            </a:r>
            <a:r>
              <a:rPr lang="en-US" dirty="0">
                <a:latin typeface="Garamond" charset="0"/>
              </a:rPr>
              <a:t>,  </a:t>
            </a:r>
            <a:r>
              <a:rPr lang="en-US" dirty="0" err="1">
                <a:latin typeface="Garamond" charset="0"/>
              </a:rPr>
              <a:t>reliabilitas</a:t>
            </a:r>
            <a:r>
              <a:rPr lang="en-US" dirty="0">
                <a:latin typeface="Garamond" charset="0"/>
              </a:rPr>
              <a:t>, </a:t>
            </a:r>
            <a:r>
              <a:rPr lang="en-US" dirty="0" err="1">
                <a:latin typeface="Garamond" charset="0"/>
              </a:rPr>
              <a:t>daya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beda</a:t>
            </a:r>
            <a:r>
              <a:rPr lang="en-US" dirty="0">
                <a:latin typeface="Garamond" charset="0"/>
              </a:rPr>
              <a:t>, </a:t>
            </a:r>
            <a:r>
              <a:rPr lang="en-US" dirty="0" err="1">
                <a:latin typeface="Garamond" charset="0"/>
              </a:rPr>
              <a:t>dan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karakteristik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lainnya</a:t>
            </a:r>
            <a:r>
              <a:rPr lang="en-US" dirty="0">
                <a:latin typeface="Garamond" charset="0"/>
              </a:rPr>
              <a:t>.</a:t>
            </a:r>
          </a:p>
          <a:p>
            <a:pPr marL="12700" indent="0">
              <a:spcBef>
                <a:spcPts val="100"/>
              </a:spcBef>
              <a:buClr>
                <a:srgbClr val="FFFFFF"/>
              </a:buClr>
              <a:buSzPct val="100000"/>
              <a:buNone/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r>
              <a:rPr lang="en-US" dirty="0">
                <a:latin typeface="Garamond" charset="0"/>
              </a:rPr>
              <a:t>5) </a:t>
            </a:r>
            <a:r>
              <a:rPr lang="en-US" dirty="0" err="1">
                <a:latin typeface="Garamond" charset="0"/>
              </a:rPr>
              <a:t>Teknik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pengumpulan</a:t>
            </a:r>
            <a:r>
              <a:rPr lang="en-US" dirty="0">
                <a:latin typeface="Garamond" charset="0"/>
              </a:rPr>
              <a:t> data </a:t>
            </a:r>
            <a:r>
              <a:rPr lang="en-US" dirty="0" err="1">
                <a:latin typeface="Garamond" charset="0"/>
              </a:rPr>
              <a:t>dan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alasan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rasionalnya</a:t>
            </a:r>
            <a:r>
              <a:rPr lang="en-US" dirty="0">
                <a:latin typeface="Garamond" charset="0"/>
              </a:rPr>
              <a:t>. </a:t>
            </a:r>
            <a:r>
              <a:rPr lang="en-US" dirty="0" err="1">
                <a:latin typeface="Garamond" charset="0"/>
              </a:rPr>
              <a:t>Teknik</a:t>
            </a:r>
            <a:r>
              <a:rPr lang="en-US" dirty="0">
                <a:latin typeface="Garamond" charset="0"/>
              </a:rPr>
              <a:t> yang  </a:t>
            </a:r>
            <a:r>
              <a:rPr lang="en-US" dirty="0" err="1">
                <a:latin typeface="Garamond" charset="0"/>
              </a:rPr>
              <a:t>dipilih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melalui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tes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lisan</a:t>
            </a:r>
            <a:r>
              <a:rPr lang="en-US" dirty="0">
                <a:latin typeface="Garamond" charset="0"/>
              </a:rPr>
              <a:t>/</a:t>
            </a:r>
            <a:r>
              <a:rPr lang="en-US" dirty="0" err="1">
                <a:latin typeface="Garamond" charset="0"/>
              </a:rPr>
              <a:t>tulisan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atau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tes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tindakan</a:t>
            </a:r>
            <a:r>
              <a:rPr lang="en-US" dirty="0">
                <a:latin typeface="Garamond" charset="0"/>
              </a:rPr>
              <a:t>, </a:t>
            </a:r>
            <a:r>
              <a:rPr lang="en-US" dirty="0" err="1">
                <a:latin typeface="Garamond" charset="0"/>
              </a:rPr>
              <a:t>dsb</a:t>
            </a:r>
            <a:r>
              <a:rPr lang="en-US" dirty="0">
                <a:latin typeface="Garamond" charset="0"/>
              </a:rPr>
              <a:t>.</a:t>
            </a:r>
          </a:p>
          <a:p>
            <a:pPr marL="12700" indent="0">
              <a:spcBef>
                <a:spcPts val="100"/>
              </a:spcBef>
              <a:buClr>
                <a:srgbClr val="FFFFFF"/>
              </a:buClr>
              <a:buSzPct val="100000"/>
              <a:buNone/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r>
              <a:rPr lang="en-US" dirty="0">
                <a:latin typeface="Garamond" charset="0"/>
              </a:rPr>
              <a:t>6) </a:t>
            </a:r>
            <a:r>
              <a:rPr lang="en-US" dirty="0" err="1">
                <a:latin typeface="Garamond" charset="0"/>
              </a:rPr>
              <a:t>Pendekatan</a:t>
            </a:r>
            <a:r>
              <a:rPr lang="en-US" dirty="0">
                <a:latin typeface="Garamond" charset="0"/>
              </a:rPr>
              <a:t> yang </a:t>
            </a:r>
            <a:r>
              <a:rPr lang="en-US" dirty="0" err="1">
                <a:latin typeface="Garamond" charset="0"/>
              </a:rPr>
              <a:t>digunakan</a:t>
            </a:r>
            <a:r>
              <a:rPr lang="en-US" dirty="0">
                <a:latin typeface="Garamond" charset="0"/>
              </a:rPr>
              <a:t> (</a:t>
            </a:r>
            <a:r>
              <a:rPr lang="en-US" dirty="0" err="1">
                <a:latin typeface="Garamond" charset="0"/>
              </a:rPr>
              <a:t>kalau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ada</a:t>
            </a:r>
            <a:r>
              <a:rPr lang="en-US" dirty="0">
                <a:latin typeface="Garamond" charset="0"/>
              </a:rPr>
              <a:t>), </a:t>
            </a:r>
            <a:r>
              <a:rPr lang="en-US" dirty="0" err="1">
                <a:latin typeface="Garamond" charset="0"/>
              </a:rPr>
              <a:t>misalnya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pendekatan</a:t>
            </a:r>
            <a:r>
              <a:rPr lang="en-US" dirty="0">
                <a:latin typeface="Garamond" charset="0"/>
              </a:rPr>
              <a:t>  </a:t>
            </a:r>
            <a:r>
              <a:rPr lang="en-US" dirty="0" err="1">
                <a:latin typeface="Garamond" charset="0"/>
              </a:rPr>
              <a:t>sosiologis</a:t>
            </a:r>
            <a:r>
              <a:rPr lang="en-US" dirty="0">
                <a:latin typeface="Garamond" charset="0"/>
              </a:rPr>
              <a:t>, </a:t>
            </a:r>
            <a:r>
              <a:rPr lang="en-US" dirty="0" err="1">
                <a:latin typeface="Garamond" charset="0"/>
              </a:rPr>
              <a:t>edukatif</a:t>
            </a:r>
            <a:r>
              <a:rPr lang="en-US" dirty="0">
                <a:latin typeface="Garamond" charset="0"/>
              </a:rPr>
              <a:t>, </a:t>
            </a:r>
            <a:r>
              <a:rPr lang="en-US" dirty="0" err="1">
                <a:latin typeface="Garamond" charset="0"/>
              </a:rPr>
              <a:t>atau</a:t>
            </a:r>
            <a:r>
              <a:rPr lang="en-US" dirty="0">
                <a:latin typeface="Garamond" charset="0"/>
              </a:rPr>
              <a:t> yang </a:t>
            </a:r>
            <a:r>
              <a:rPr lang="en-US" dirty="0" err="1">
                <a:latin typeface="Garamond" charset="0"/>
              </a:rPr>
              <a:t>lainnya</a:t>
            </a:r>
            <a:r>
              <a:rPr lang="en-US" dirty="0">
                <a:latin typeface="Garamond" charset="0"/>
              </a:rPr>
              <a:t>.</a:t>
            </a:r>
          </a:p>
          <a:p>
            <a:pPr marL="12700" indent="0">
              <a:spcBef>
                <a:spcPts val="100"/>
              </a:spcBef>
              <a:buClr>
                <a:srgbClr val="FFFFFF"/>
              </a:buClr>
              <a:buSzPct val="100000"/>
              <a:buNone/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r>
              <a:rPr lang="en-US" dirty="0">
                <a:latin typeface="Garamond" charset="0"/>
              </a:rPr>
              <a:t>7) </a:t>
            </a:r>
            <a:r>
              <a:rPr lang="en-US" dirty="0" err="1">
                <a:latin typeface="Garamond" charset="0"/>
              </a:rPr>
              <a:t>Prosedur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tahap-tahap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penelitian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mulai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dari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persiapan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sampai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dengan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penyusunan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laporan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akhir</a:t>
            </a:r>
            <a:r>
              <a:rPr lang="en-US" dirty="0">
                <a:latin typeface="Garamond" charset="0"/>
              </a:rPr>
              <a:t>.</a:t>
            </a:r>
          </a:p>
          <a:p>
            <a:pPr marL="469900">
              <a:spcBef>
                <a:spcPts val="25"/>
              </a:spcBef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endParaRPr lang="en-US" dirty="0">
              <a:latin typeface="Garamond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521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100" y="1543050"/>
            <a:ext cx="6326187" cy="4525963"/>
          </a:xfrm>
        </p:spPr>
        <p:txBody>
          <a:bodyPr/>
          <a:lstStyle/>
          <a:p>
            <a:pPr marL="11113" indent="55563" algn="ctr">
              <a:buClr>
                <a:srgbClr val="FFFFFF"/>
              </a:buClr>
              <a:buSzPct val="100000"/>
              <a:buFont typeface="Times New Roman" pitchFamily="16" charset="0"/>
              <a:buAutoNum type="arabicPeriod" startAt="13"/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r>
              <a:rPr lang="en-US" b="1" dirty="0">
                <a:latin typeface="Garamond" charset="0"/>
              </a:rPr>
              <a:t>BAB IV. HASIL PENELITIAN DAN PEMBAHASAN</a:t>
            </a:r>
          </a:p>
          <a:p>
            <a:pPr marL="11113" indent="0">
              <a:buClr>
                <a:srgbClr val="FFFFFF"/>
              </a:buClr>
              <a:buSzPct val="100000"/>
              <a:buNone/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endParaRPr lang="en-US" dirty="0">
              <a:latin typeface="Garamond" charset="0"/>
            </a:endParaRPr>
          </a:p>
          <a:p>
            <a:pPr marL="11113" indent="0">
              <a:buClr>
                <a:srgbClr val="FFFFFF"/>
              </a:buClr>
              <a:buSzPct val="100000"/>
              <a:buNone/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r>
              <a:rPr lang="en-US" dirty="0" err="1">
                <a:latin typeface="Garamond" charset="0"/>
              </a:rPr>
              <a:t>Memuat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dua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hal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utama</a:t>
            </a:r>
            <a:r>
              <a:rPr lang="en-US" dirty="0">
                <a:latin typeface="Garamond" charset="0"/>
              </a:rPr>
              <a:t>: </a:t>
            </a:r>
            <a:r>
              <a:rPr lang="en-US" dirty="0" err="1">
                <a:latin typeface="Garamond" charset="0"/>
              </a:rPr>
              <a:t>pengolahan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atau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analisis</a:t>
            </a:r>
            <a:r>
              <a:rPr lang="en-US" dirty="0">
                <a:latin typeface="Garamond" charset="0"/>
              </a:rPr>
              <a:t> data </a:t>
            </a:r>
            <a:r>
              <a:rPr lang="en-US" dirty="0" err="1">
                <a:latin typeface="Garamond" charset="0"/>
              </a:rPr>
              <a:t>untuk</a:t>
            </a:r>
            <a:r>
              <a:rPr lang="en-US" dirty="0">
                <a:latin typeface="Garamond" charset="0"/>
              </a:rPr>
              <a:t>  </a:t>
            </a:r>
            <a:r>
              <a:rPr lang="en-US" dirty="0" err="1">
                <a:latin typeface="Garamond" charset="0"/>
              </a:rPr>
              <a:t>menghasilkan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temuan</a:t>
            </a:r>
            <a:r>
              <a:rPr lang="en-US" dirty="0">
                <a:latin typeface="Garamond" charset="0"/>
              </a:rPr>
              <a:t>, </a:t>
            </a:r>
            <a:r>
              <a:rPr lang="en-US" dirty="0" err="1">
                <a:latin typeface="Garamond" charset="0"/>
              </a:rPr>
              <a:t>dan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pembahasan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atau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analisis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temuan</a:t>
            </a:r>
            <a:r>
              <a:rPr lang="en-US" dirty="0">
                <a:latin typeface="Garamond" charset="0"/>
              </a:rPr>
              <a:t>. </a:t>
            </a:r>
            <a:r>
              <a:rPr lang="en-US" dirty="0" err="1">
                <a:latin typeface="Garamond" charset="0"/>
              </a:rPr>
              <a:t>Bagian</a:t>
            </a:r>
            <a:endParaRPr lang="en-US" dirty="0">
              <a:latin typeface="Garamond" charset="0"/>
            </a:endParaRPr>
          </a:p>
          <a:p>
            <a:pPr marL="12700"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r>
              <a:rPr lang="en-US" dirty="0" err="1">
                <a:latin typeface="Garamond" charset="0"/>
              </a:rPr>
              <a:t>Pembahasan</a:t>
            </a:r>
            <a:r>
              <a:rPr lang="en-US" dirty="0">
                <a:latin typeface="Garamond" charset="0"/>
              </a:rPr>
              <a:t>/</a:t>
            </a:r>
            <a:r>
              <a:rPr lang="en-US" dirty="0" err="1">
                <a:latin typeface="Garamond" charset="0"/>
              </a:rPr>
              <a:t>analisis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temuan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mendiskusikan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temuan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tersebut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dikaitkan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dengan</a:t>
            </a:r>
            <a:endParaRPr lang="en-US" dirty="0">
              <a:latin typeface="Garamond" charset="0"/>
            </a:endParaRPr>
          </a:p>
          <a:p>
            <a:pPr marL="12700">
              <a:tabLst>
                <a:tab pos="68897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</a:tabLst>
              <a:defRPr/>
            </a:pPr>
            <a:r>
              <a:rPr lang="en-US" dirty="0" err="1">
                <a:latin typeface="Garamond" charset="0"/>
              </a:rPr>
              <a:t>dasar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teoritik</a:t>
            </a:r>
            <a:r>
              <a:rPr lang="en-US" dirty="0">
                <a:latin typeface="Garamond" charset="0"/>
              </a:rPr>
              <a:t> yang </a:t>
            </a:r>
            <a:r>
              <a:rPr lang="en-US" dirty="0" err="1">
                <a:latin typeface="Garamond" charset="0"/>
              </a:rPr>
              <a:t>telah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dibahas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dalam</a:t>
            </a:r>
            <a:r>
              <a:rPr lang="en-US" dirty="0">
                <a:latin typeface="Garamond" charset="0"/>
              </a:rPr>
              <a:t> Bab II.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888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788" y="400050"/>
            <a:ext cx="7164387" cy="4525963"/>
          </a:xfrm>
        </p:spPr>
        <p:txBody>
          <a:bodyPr/>
          <a:lstStyle/>
          <a:p>
            <a:pPr marL="11113" indent="0" algn="ctr">
              <a:spcBef>
                <a:spcPts val="100"/>
              </a:spcBef>
              <a:buClr>
                <a:srgbClr val="FFFFFF"/>
              </a:buClr>
              <a:buSzPct val="100000"/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b="1" dirty="0">
                <a:latin typeface="Garamond" charset="0"/>
              </a:rPr>
              <a:t>BAB V. KESIMPULAN DAN IMPLIKASI</a:t>
            </a:r>
          </a:p>
          <a:p>
            <a:pPr marL="300038">
              <a:lnSpc>
                <a:spcPts val="1913"/>
              </a:lnSpc>
              <a:spcBef>
                <a:spcPts val="463"/>
              </a:spcBef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Berisi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penafsiran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pemaknaan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terhadap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hasil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analisis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temuan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 , yang </a:t>
            </a:r>
            <a:r>
              <a:rPr lang="en-US" sz="1800" dirty="0" err="1">
                <a:latin typeface="Garamond" charset="0"/>
              </a:rPr>
              <a:t>disajikan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dalam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bentuk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kesimpulan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penelitian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200025">
              <a:lnSpc>
                <a:spcPts val="2150"/>
              </a:lnSpc>
              <a:spcBef>
                <a:spcPts val="25"/>
              </a:spcBef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Dua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alternatif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penulisan</a:t>
            </a:r>
            <a:r>
              <a:rPr lang="en-US" sz="1800" dirty="0">
                <a:latin typeface="Garamond" charset="0"/>
              </a:rPr>
              <a:t>: </a:t>
            </a:r>
            <a:r>
              <a:rPr lang="en-US" sz="1800" dirty="0" err="1">
                <a:latin typeface="Garamond" charset="0"/>
              </a:rPr>
              <a:t>dengan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cara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butir</a:t>
            </a:r>
            <a:r>
              <a:rPr lang="en-US" sz="1800" dirty="0">
                <a:latin typeface="Garamond" charset="0"/>
              </a:rPr>
              <a:t> demi </a:t>
            </a:r>
            <a:r>
              <a:rPr lang="en-US" sz="1800" dirty="0" err="1">
                <a:latin typeface="Garamond" charset="0"/>
              </a:rPr>
              <a:t>butir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dengan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cara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uraian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padat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200025">
              <a:lnSpc>
                <a:spcPts val="2150"/>
              </a:lnSpc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Impilkasi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rekomendasi</a:t>
            </a:r>
            <a:r>
              <a:rPr lang="en-US" sz="1800" dirty="0">
                <a:latin typeface="Garamond" charset="0"/>
              </a:rPr>
              <a:t>: </a:t>
            </a:r>
            <a:r>
              <a:rPr lang="en-US" sz="1800" dirty="0" err="1">
                <a:latin typeface="Garamond" charset="0"/>
              </a:rPr>
              <a:t>ditulis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setelah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kesimpulan</a:t>
            </a:r>
            <a:r>
              <a:rPr lang="en-US" sz="1800" dirty="0">
                <a:latin typeface="Garamond" charset="0"/>
              </a:rPr>
              <a:t>. </a:t>
            </a:r>
            <a:r>
              <a:rPr lang="en-US" sz="1800" dirty="0" err="1">
                <a:latin typeface="Garamond" charset="0"/>
              </a:rPr>
              <a:t>Dapat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ditujukan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kepada</a:t>
            </a:r>
            <a:endParaRPr lang="en-US" sz="1800" dirty="0">
              <a:latin typeface="Garamond" charset="0"/>
            </a:endParaRPr>
          </a:p>
          <a:p>
            <a:pPr marL="300038">
              <a:lnSpc>
                <a:spcPts val="2150"/>
              </a:lnSpc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para </a:t>
            </a:r>
            <a:r>
              <a:rPr lang="en-US" sz="1800" dirty="0" err="1">
                <a:latin typeface="Garamond" charset="0"/>
              </a:rPr>
              <a:t>pembuat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kebijakan</a:t>
            </a:r>
            <a:r>
              <a:rPr lang="en-US" sz="1800" dirty="0">
                <a:latin typeface="Garamond" charset="0"/>
              </a:rPr>
              <a:t>, para </a:t>
            </a:r>
            <a:r>
              <a:rPr lang="en-US" sz="1800" dirty="0" err="1">
                <a:latin typeface="Garamond" charset="0"/>
              </a:rPr>
              <a:t>pengguna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peneliti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berikutnya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berminat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00038">
              <a:spcBef>
                <a:spcPts val="38"/>
              </a:spcBef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pPr marL="11113" indent="0">
              <a:buClr>
                <a:srgbClr val="FFFFFF"/>
              </a:buClr>
              <a:buSzPct val="100000"/>
              <a:buNone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b="1" dirty="0">
                <a:latin typeface="Garamond" charset="0"/>
              </a:rPr>
              <a:t>DAFTAR PUSTAKA</a:t>
            </a:r>
          </a:p>
          <a:p>
            <a:pPr marL="300038" indent="-96838">
              <a:lnSpc>
                <a:spcPct val="80000"/>
              </a:lnSpc>
              <a:spcBef>
                <a:spcPts val="488"/>
              </a:spcBef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Memuat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semua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sumber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tertulis</a:t>
            </a:r>
            <a:r>
              <a:rPr lang="en-US" sz="1800" dirty="0">
                <a:latin typeface="Garamond" charset="0"/>
              </a:rPr>
              <a:t> (</a:t>
            </a:r>
            <a:r>
              <a:rPr lang="en-US" sz="1800" dirty="0" err="1">
                <a:latin typeface="Garamond" charset="0"/>
              </a:rPr>
              <a:t>buku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artikel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jurnal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dokumen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resmi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sumber-sumber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lainnya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dari</a:t>
            </a:r>
            <a:r>
              <a:rPr lang="en-US" sz="1800" dirty="0">
                <a:latin typeface="Garamond" charset="0"/>
              </a:rPr>
              <a:t> internet),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tercetak</a:t>
            </a:r>
            <a:r>
              <a:rPr lang="en-US" sz="1800" dirty="0">
                <a:latin typeface="Garamond" charset="0"/>
              </a:rPr>
              <a:t> (</a:t>
            </a:r>
            <a:r>
              <a:rPr lang="en-US" sz="1800" dirty="0" err="1">
                <a:latin typeface="Garamond" charset="0"/>
              </a:rPr>
              <a:t>misalnya</a:t>
            </a:r>
            <a:r>
              <a:rPr lang="en-US" sz="1800" dirty="0">
                <a:latin typeface="Garamond" charset="0"/>
              </a:rPr>
              <a:t> CD, video, film,  </a:t>
            </a:r>
            <a:r>
              <a:rPr lang="en-US" sz="1800" dirty="0" err="1">
                <a:latin typeface="Garamond" charset="0"/>
              </a:rPr>
              <a:t>kaset</a:t>
            </a:r>
            <a:r>
              <a:rPr lang="en-US" sz="1800" dirty="0">
                <a:latin typeface="Garamond" charset="0"/>
              </a:rPr>
              <a:t>) yang </a:t>
            </a:r>
            <a:r>
              <a:rPr lang="en-US" sz="1800" dirty="0" err="1">
                <a:latin typeface="Garamond" charset="0"/>
              </a:rPr>
              <a:t>pernah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dikutip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digunakan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dalam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penulisan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karya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ilmiah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263525" indent="-96838"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>
                <a:latin typeface="Garamond" charset="0"/>
              </a:rPr>
              <a:t>Cara </a:t>
            </a:r>
            <a:r>
              <a:rPr lang="en-US" sz="1800" dirty="0" err="1">
                <a:latin typeface="Garamond" charset="0"/>
              </a:rPr>
              <a:t>menulis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daftar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pustaka</a:t>
            </a:r>
            <a:r>
              <a:rPr lang="en-US" sz="1800" dirty="0">
                <a:latin typeface="Garamond" charset="0"/>
              </a:rPr>
              <a:t>:</a:t>
            </a:r>
          </a:p>
          <a:p>
            <a:pPr marL="406400" indent="-141288">
              <a:spcBef>
                <a:spcPts val="13"/>
              </a:spcBef>
              <a:buClr>
                <a:srgbClr val="FFFFFF"/>
              </a:buClr>
              <a:buSzPct val="100000"/>
              <a:buFont typeface="StarSymbol" charset="0"/>
              <a:buChar char="-"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berurutan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secara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alfabetis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tanpa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nomor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urut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90525" indent="-125413">
              <a:buClr>
                <a:srgbClr val="FFFFFF"/>
              </a:buClr>
              <a:buSzPct val="100000"/>
              <a:buFont typeface="StarSymbol" charset="0"/>
              <a:buChar char="-"/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sumber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tertulis</a:t>
            </a:r>
            <a:r>
              <a:rPr lang="en-US" sz="1800" dirty="0">
                <a:latin typeface="Garamond" charset="0"/>
              </a:rPr>
              <a:t>/</a:t>
            </a:r>
            <a:r>
              <a:rPr lang="en-US" sz="1800" dirty="0" err="1">
                <a:latin typeface="Garamond" charset="0"/>
              </a:rPr>
              <a:t>tercetak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memakan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tempat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lebih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dari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satu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baris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ditulis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dengan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jarak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baris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satu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spasi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sedangkan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jarak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antara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sumber-sumber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tertulis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saling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berurutan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adalah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dua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spasi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27025">
              <a:tabLst>
                <a:tab pos="862013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sz="1800" dirty="0" err="1">
                <a:latin typeface="Garamond" charset="0"/>
              </a:rPr>
              <a:t>Lebih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lengkap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pada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teknik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penulisan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5560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4413" y="542927"/>
            <a:ext cx="6316662" cy="1143000"/>
          </a:xfrm>
        </p:spPr>
        <p:txBody>
          <a:bodyPr/>
          <a:lstStyle/>
          <a:p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Non </a:t>
            </a:r>
            <a:r>
              <a:rPr lang="en-US" dirty="0" err="1"/>
              <a:t>Ilmiah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014413" y="1414464"/>
            <a:ext cx="6891337" cy="10858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Ragam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ilmiah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adalah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lang="en-US" dirty="0" err="1"/>
              <a:t>karangan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metodologi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52625" y="2914653"/>
            <a:ext cx="6891337" cy="125729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Ragam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non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ilmiah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/>
              <a:t>karangan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orang </a:t>
            </a:r>
            <a:r>
              <a:rPr lang="en-US" dirty="0" err="1"/>
              <a:t>serta</a:t>
            </a:r>
            <a:r>
              <a:rPr lang="en-US" dirty="0"/>
              <a:t> 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metodologi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dan </a:t>
            </a:r>
            <a:r>
              <a:rPr lang="en-US" dirty="0" err="1"/>
              <a:t>benar</a:t>
            </a:r>
            <a:r>
              <a:rPr lang="en-US" dirty="0"/>
              <a:t>. Satu </a:t>
            </a:r>
            <a:r>
              <a:rPr lang="en-US" dirty="0" err="1"/>
              <a:t>ciri</a:t>
            </a:r>
            <a:r>
              <a:rPr lang="en-US" dirty="0"/>
              <a:t> yang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tulisan </a:t>
            </a:r>
            <a:r>
              <a:rPr lang="en-US" dirty="0" err="1"/>
              <a:t>fiksi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yang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kisah</a:t>
            </a:r>
            <a:r>
              <a:rPr lang="en-US" dirty="0"/>
              <a:t> </a:t>
            </a:r>
            <a:r>
              <a:rPr lang="en-US" dirty="0" err="1"/>
              <a:t>rekaan</a:t>
            </a:r>
            <a:r>
              <a:rPr lang="en-US" dirty="0"/>
              <a:t>/</a:t>
            </a:r>
            <a:r>
              <a:rPr lang="en-US" dirty="0" err="1"/>
              <a:t>buatan</a:t>
            </a:r>
            <a:r>
              <a:rPr lang="en-US" dirty="0"/>
              <a:t>. 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952624" y="4600575"/>
            <a:ext cx="6891337" cy="17113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Ragam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semi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ilmiah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adalah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lang="en-US" dirty="0" err="1"/>
              <a:t>karangan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pengatahuan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tulisan yang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menyuguhkan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sertamenurut</a:t>
            </a:r>
            <a:r>
              <a:rPr lang="en-US" dirty="0"/>
              <a:t> </a:t>
            </a:r>
            <a:r>
              <a:rPr lang="en-US" dirty="0" err="1"/>
              <a:t>metodologi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dan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konkret</a:t>
            </a:r>
            <a:r>
              <a:rPr lang="en-US" dirty="0"/>
              <a:t>,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yang </a:t>
            </a:r>
            <a:r>
              <a:rPr lang="en-US" dirty="0" err="1"/>
              <a:t>dipergunakan</a:t>
            </a:r>
            <a:r>
              <a:rPr lang="en-US" dirty="0"/>
              <a:t> formal, kata-</a:t>
            </a:r>
            <a:r>
              <a:rPr lang="en-US" dirty="0" err="1"/>
              <a:t>katanya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, dan </a:t>
            </a:r>
            <a:r>
              <a:rPr lang="en-US" dirty="0" err="1"/>
              <a:t>didukung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dandapat</a:t>
            </a:r>
            <a:r>
              <a:rPr lang="en-US" dirty="0"/>
              <a:t> </a:t>
            </a:r>
            <a:r>
              <a:rPr lang="en-US" dirty="0" err="1"/>
              <a:t>dibuktikan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tidaknya</a:t>
            </a:r>
            <a:r>
              <a:rPr lang="en-US" dirty="0"/>
              <a:t>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4058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7688" y="457200"/>
            <a:ext cx="6316662" cy="1143000"/>
          </a:xfrm>
        </p:spPr>
        <p:txBody>
          <a:bodyPr/>
          <a:lstStyle/>
          <a:p>
            <a:r>
              <a:rPr lang="en-US" dirty="0"/>
              <a:t>RAGAM ILMIAH DAN NON ILMIAH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1" y="1157288"/>
            <a:ext cx="6326187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885825" y="1371600"/>
            <a:ext cx="1243013" cy="85725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RAGAM ILMIAH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885825" y="2577306"/>
            <a:ext cx="1243013" cy="96599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RAGAM NON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ILMIAH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885824" y="3891756"/>
            <a:ext cx="1243013" cy="96599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RAGAM SEMI 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ILMIAH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3398836" y="960835"/>
            <a:ext cx="1528763" cy="154860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Makalah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Artikel</a:t>
            </a:r>
            <a:endParaRPr lang="en-US" dirty="0">
              <a:solidFill>
                <a:schemeClr val="tx1"/>
              </a:solidFill>
              <a:latin typeface="Arial" charset="0"/>
              <a:ea typeface="宋体" pitchFamily="2" charset="-122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Skripsi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Tesis</a:t>
            </a:r>
            <a:endParaRPr lang="en-US" dirty="0">
              <a:solidFill>
                <a:schemeClr val="tx1"/>
              </a:solidFill>
              <a:latin typeface="Arial" charset="0"/>
              <a:ea typeface="宋体" pitchFamily="2" charset="-122"/>
            </a:endParaRP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Disertasi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881687" y="1784349"/>
            <a:ext cx="1676401" cy="255190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/>
              <a:t>Dongeng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/>
              <a:t>Cerpen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Novel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Roman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/>
              <a:t>Anekdot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/>
              <a:t>Hikayat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/>
              <a:t>Cerber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err="1"/>
              <a:t>Puisi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493294" y="3894534"/>
            <a:ext cx="1693069" cy="213479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artikel populer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Editorial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Opini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Reportase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Resensi buku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/>
          </a:p>
        </p:txBody>
      </p:sp>
      <p:sp>
        <p:nvSpPr>
          <p:cNvPr id="10" name="Right Arrow 9"/>
          <p:cNvSpPr/>
          <p:nvPr/>
        </p:nvSpPr>
        <p:spPr bwMode="auto">
          <a:xfrm>
            <a:off x="2128837" y="1784349"/>
            <a:ext cx="1200151" cy="18732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2128836" y="2966638"/>
            <a:ext cx="3752851" cy="39012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2128837" y="4213621"/>
            <a:ext cx="1364458" cy="32464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1312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4775" y="274638"/>
            <a:ext cx="6316662" cy="1143000"/>
          </a:xfrm>
        </p:spPr>
        <p:txBody>
          <a:bodyPr/>
          <a:lstStyle/>
          <a:p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Non </a:t>
            </a:r>
            <a:r>
              <a:rPr lang="en-US" dirty="0" err="1"/>
              <a:t>Ilmiah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057275" y="846138"/>
            <a:ext cx="3786188" cy="318293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faktual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pembaca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Disusun</a:t>
            </a:r>
            <a:r>
              <a:rPr lang="en-US" dirty="0"/>
              <a:t> demi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Mengandalkan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Gaya </a:t>
            </a:r>
            <a:r>
              <a:rPr lang="en-US" dirty="0" err="1"/>
              <a:t>bahasanya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formal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lugas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.</a:t>
            </a:r>
          </a:p>
          <a:p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038725" y="2800350"/>
            <a:ext cx="3786188" cy="350837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Font typeface="+mj-lt"/>
              <a:buAutoNum type="arabicPeriod"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Bersifat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fiktif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dan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subjektif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Bertujuan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untuk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mempengaruhi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memancing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imajinasi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pembaca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Disusun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untuk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kepentingan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seni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dan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kepuasan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batin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penulisnya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Tidak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menggunakan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hipotesis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dan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analisis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Gaya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bahasa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cenderung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sastrawi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berkias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Ditulis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berdasarkan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metode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karangan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宋体" pitchFamily="2" charset="-122"/>
              </a:rPr>
              <a:t>berlaku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宋体" pitchFamily="2" charset="-122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429500" y="1057275"/>
            <a:ext cx="1590675" cy="11715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Ragam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Ilmiah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834356" y="4640262"/>
            <a:ext cx="1590675" cy="11715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Ragam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non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Ilmiah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4843463" y="1502966"/>
            <a:ext cx="2586037" cy="53736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c</a:t>
            </a:r>
          </a:p>
        </p:txBody>
      </p:sp>
      <p:sp>
        <p:nvSpPr>
          <p:cNvPr id="12" name="Right Arrow 11"/>
          <p:cNvSpPr/>
          <p:nvPr/>
        </p:nvSpPr>
        <p:spPr bwMode="auto">
          <a:xfrm rot="10800000">
            <a:off x="3425031" y="4957363"/>
            <a:ext cx="1613694" cy="53736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51097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317501"/>
            <a:ext cx="6316662" cy="1143000"/>
          </a:xfrm>
        </p:spPr>
        <p:txBody>
          <a:bodyPr/>
          <a:lstStyle/>
          <a:p>
            <a:pPr algn="ctr"/>
            <a:r>
              <a:rPr lang="en-US" b="1" dirty="0" err="1"/>
              <a:t>Jenis-jenis</a:t>
            </a:r>
            <a:r>
              <a:rPr lang="en-US" b="1" dirty="0"/>
              <a:t> </a:t>
            </a:r>
            <a:r>
              <a:rPr lang="en-US" b="1" dirty="0" err="1"/>
              <a:t>Karya</a:t>
            </a:r>
            <a:r>
              <a:rPr lang="en-US" b="1" dirty="0"/>
              <a:t> </a:t>
            </a:r>
            <a:r>
              <a:rPr lang="en-US" b="1" dirty="0" err="1"/>
              <a:t>Tulis</a:t>
            </a:r>
            <a:r>
              <a:rPr lang="en-US" b="1" dirty="0"/>
              <a:t> </a:t>
            </a:r>
            <a:r>
              <a:rPr lang="en-US" b="1" dirty="0" err="1"/>
              <a:t>Ilmiah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688" y="1128713"/>
            <a:ext cx="6326187" cy="4857750"/>
          </a:xfrm>
        </p:spPr>
        <p:txBody>
          <a:bodyPr/>
          <a:lstStyle/>
          <a:p>
            <a:pPr marL="241300">
              <a:spcBef>
                <a:spcPts val="100"/>
              </a:spcBef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en-US" sz="1800" b="1" dirty="0">
                <a:latin typeface="Garamond" charset="0"/>
              </a:rPr>
              <a:t>1) </a:t>
            </a:r>
            <a:r>
              <a:rPr lang="en-US" sz="1800" b="1" dirty="0" err="1">
                <a:latin typeface="Garamond" charset="0"/>
              </a:rPr>
              <a:t>Makalah</a:t>
            </a:r>
            <a:endParaRPr lang="en-US" sz="1800" b="1" dirty="0">
              <a:latin typeface="Garamond" charset="0"/>
            </a:endParaRPr>
          </a:p>
          <a:p>
            <a:pPr marL="241300">
              <a:spcBef>
                <a:spcPts val="25"/>
              </a:spcBef>
              <a:buClr>
                <a:srgbClr val="000000"/>
              </a:buClr>
              <a:buSzPct val="10000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endParaRPr lang="en-US" sz="1800" dirty="0">
              <a:latin typeface="Garamond" charset="0"/>
            </a:endParaRPr>
          </a:p>
          <a:p>
            <a:pPr marL="355600">
              <a:lnSpc>
                <a:spcPct val="90000"/>
              </a:lnSpc>
              <a:buClr>
                <a:srgbClr val="00FF99"/>
              </a:buClr>
              <a:buSzPct val="100000"/>
              <a:buFont typeface="Symbol" charset="2"/>
              <a:buChar char="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en-US" sz="1800" dirty="0" err="1">
                <a:latin typeface="Garamond" charset="0"/>
              </a:rPr>
              <a:t>Makalah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adalah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karya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tulis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ilmiah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menyajikan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suatu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masalah</a:t>
            </a:r>
            <a:r>
              <a:rPr lang="en-US" sz="1800" dirty="0">
                <a:latin typeface="Garamond" charset="0"/>
              </a:rPr>
              <a:t> yang  </a:t>
            </a:r>
            <a:r>
              <a:rPr lang="en-US" sz="1800" dirty="0" err="1">
                <a:latin typeface="Garamond" charset="0"/>
              </a:rPr>
              <a:t>pembahasannya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berdasarkan</a:t>
            </a:r>
            <a:r>
              <a:rPr lang="en-US" sz="1800" dirty="0">
                <a:latin typeface="Garamond" charset="0"/>
              </a:rPr>
              <a:t> data di </a:t>
            </a:r>
            <a:r>
              <a:rPr lang="en-US" sz="1800" dirty="0" err="1">
                <a:latin typeface="Garamond" charset="0"/>
              </a:rPr>
              <a:t>lapangan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bersifat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empiris</a:t>
            </a:r>
            <a:r>
              <a:rPr lang="en-US" sz="1800" dirty="0">
                <a:latin typeface="Garamond" charset="0"/>
              </a:rPr>
              <a:t>-  </a:t>
            </a:r>
            <a:r>
              <a:rPr lang="en-US" sz="1800" dirty="0" err="1">
                <a:latin typeface="Garamond" charset="0"/>
              </a:rPr>
              <a:t>objektif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55600">
              <a:spcBef>
                <a:spcPts val="300"/>
              </a:spcBef>
              <a:buClr>
                <a:srgbClr val="00FF99"/>
              </a:buClr>
              <a:buSzPct val="100000"/>
              <a:buFont typeface="Symbol" charset="2"/>
              <a:buChar char="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en-US" sz="1800" dirty="0" err="1">
                <a:latin typeface="Garamond" charset="0"/>
              </a:rPr>
              <a:t>Makalah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disusun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melalui</a:t>
            </a:r>
            <a:r>
              <a:rPr lang="en-US" sz="1800" dirty="0">
                <a:latin typeface="Garamond" charset="0"/>
              </a:rPr>
              <a:t> proses </a:t>
            </a:r>
            <a:r>
              <a:rPr lang="en-US" sz="1800" dirty="0" err="1">
                <a:latin typeface="Garamond" charset="0"/>
              </a:rPr>
              <a:t>berpikir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deduktif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induktif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55600" algn="just">
              <a:lnSpc>
                <a:spcPct val="90000"/>
              </a:lnSpc>
              <a:spcBef>
                <a:spcPts val="575"/>
              </a:spcBef>
              <a:buClr>
                <a:srgbClr val="00FF99"/>
              </a:buClr>
              <a:buSzPct val="100000"/>
              <a:buFont typeface="Symbol" charset="2"/>
              <a:buChar char="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en-US" sz="1800" dirty="0" err="1">
                <a:latin typeface="Garamond" charset="0"/>
              </a:rPr>
              <a:t>Dilihat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dari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bentuknya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makalah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mempunyai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bentuk</a:t>
            </a:r>
            <a:r>
              <a:rPr lang="en-US" sz="1800" dirty="0">
                <a:latin typeface="Garamond" charset="0"/>
              </a:rPr>
              <a:t> yang paling  </a:t>
            </a:r>
            <a:r>
              <a:rPr lang="en-US" sz="1800" dirty="0" err="1">
                <a:latin typeface="Garamond" charset="0"/>
              </a:rPr>
              <a:t>sederhana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diantara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karya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tulis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ilmiah</a:t>
            </a:r>
            <a:r>
              <a:rPr lang="en-US" sz="1800" dirty="0">
                <a:latin typeface="Garamond" charset="0"/>
              </a:rPr>
              <a:t> yang lain (</a:t>
            </a:r>
            <a:r>
              <a:rPr lang="en-US" sz="1800" dirty="0" err="1">
                <a:latin typeface="Garamond" charset="0"/>
              </a:rPr>
              <a:t>skripsi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tesis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disertasi</a:t>
            </a:r>
            <a:r>
              <a:rPr lang="en-US" sz="1800" dirty="0">
                <a:latin typeface="Garamond" charset="0"/>
              </a:rPr>
              <a:t>).</a:t>
            </a:r>
          </a:p>
          <a:p>
            <a:pPr marL="355600">
              <a:lnSpc>
                <a:spcPct val="89000"/>
              </a:lnSpc>
              <a:spcBef>
                <a:spcPts val="600"/>
              </a:spcBef>
              <a:buClr>
                <a:srgbClr val="00FF99"/>
              </a:buClr>
              <a:buSzPct val="100000"/>
              <a:buFont typeface="Symbol" charset="2"/>
              <a:buChar char="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en-US" sz="1800" dirty="0" err="1">
                <a:latin typeface="Garamond" charset="0"/>
              </a:rPr>
              <a:t>Makalah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ilmiah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tidak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terlalu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panjang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menggunakan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bahasa</a:t>
            </a:r>
            <a:r>
              <a:rPr lang="en-US" sz="1800" dirty="0">
                <a:latin typeface="Garamond" charset="0"/>
              </a:rPr>
              <a:t> yang  </a:t>
            </a:r>
            <a:r>
              <a:rPr lang="en-US" sz="1800" dirty="0" err="1">
                <a:latin typeface="Garamond" charset="0"/>
              </a:rPr>
              <a:t>lugas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lebih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sederhana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dikenal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juga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dengan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istilah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artikel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ilmiah</a:t>
            </a:r>
            <a:r>
              <a:rPr lang="en-US" sz="1800" dirty="0">
                <a:latin typeface="Garamond" charset="0"/>
              </a:rPr>
              <a:t>  </a:t>
            </a:r>
            <a:r>
              <a:rPr lang="en-US" sz="1800" dirty="0" err="1">
                <a:latin typeface="Garamond" charset="0"/>
              </a:rPr>
              <a:t>populer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355600">
              <a:lnSpc>
                <a:spcPct val="90000"/>
              </a:lnSpc>
              <a:spcBef>
                <a:spcPts val="563"/>
              </a:spcBef>
              <a:buClr>
                <a:srgbClr val="00FF99"/>
              </a:buClr>
              <a:buSzPct val="100000"/>
              <a:buFont typeface="Symbol" charset="2"/>
              <a:buChar char="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</a:tabLst>
              <a:defRPr/>
            </a:pPr>
            <a:r>
              <a:rPr lang="en-US" sz="1800" dirty="0" err="1">
                <a:latin typeface="Garamond" charset="0"/>
              </a:rPr>
              <a:t>Makalah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ada</a:t>
            </a:r>
            <a:r>
              <a:rPr lang="en-US" sz="1800" dirty="0">
                <a:latin typeface="Garamond" charset="0"/>
              </a:rPr>
              <a:t> yang </a:t>
            </a:r>
            <a:r>
              <a:rPr lang="en-US" sz="1800" dirty="0" err="1">
                <a:latin typeface="Garamond" charset="0"/>
              </a:rPr>
              <a:t>terdokumentasikan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ada</a:t>
            </a:r>
            <a:r>
              <a:rPr lang="en-US" sz="1800" dirty="0">
                <a:latin typeface="Garamond" charset="0"/>
              </a:rPr>
              <a:t> pula yang </a:t>
            </a:r>
            <a:r>
              <a:rPr lang="en-US" sz="1800" dirty="0" err="1">
                <a:latin typeface="Garamond" charset="0"/>
              </a:rPr>
              <a:t>tidak</a:t>
            </a:r>
            <a:r>
              <a:rPr lang="en-US" sz="1800" dirty="0">
                <a:latin typeface="Garamond" charset="0"/>
              </a:rPr>
              <a:t>.  </a:t>
            </a:r>
            <a:r>
              <a:rPr lang="en-US" sz="1800" dirty="0" err="1">
                <a:latin typeface="Garamond" charset="0"/>
              </a:rPr>
              <a:t>Terdokumentasikan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melalui</a:t>
            </a:r>
            <a:r>
              <a:rPr lang="en-US" sz="1800" dirty="0">
                <a:latin typeface="Garamond" charset="0"/>
              </a:rPr>
              <a:t>: </a:t>
            </a:r>
            <a:r>
              <a:rPr lang="en-US" sz="1800" dirty="0" err="1">
                <a:latin typeface="Garamond" charset="0"/>
              </a:rPr>
              <a:t>majalah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jurnal</a:t>
            </a:r>
            <a:r>
              <a:rPr lang="en-US" sz="1800" dirty="0">
                <a:latin typeface="Garamond" charset="0"/>
              </a:rPr>
              <a:t>/</a:t>
            </a:r>
            <a:r>
              <a:rPr lang="en-US" sz="1800" dirty="0" err="1">
                <a:latin typeface="Garamond" charset="0"/>
              </a:rPr>
              <a:t>prosiding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surat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kabar</a:t>
            </a:r>
            <a:r>
              <a:rPr lang="en-US" sz="1800" dirty="0">
                <a:latin typeface="Garamond" charset="0"/>
              </a:rPr>
              <a:t>,  </a:t>
            </a:r>
            <a:r>
              <a:rPr lang="en-US" sz="1800" dirty="0" err="1">
                <a:latin typeface="Garamond" charset="0"/>
              </a:rPr>
              <a:t>dsb</a:t>
            </a:r>
            <a:r>
              <a:rPr lang="en-US" sz="1800" dirty="0">
                <a:latin typeface="Garamond" charset="0"/>
              </a:rPr>
              <a:t>. </a:t>
            </a:r>
            <a:r>
              <a:rPr lang="en-US" sz="1800" dirty="0" err="1">
                <a:latin typeface="Garamond" charset="0"/>
              </a:rPr>
              <a:t>Tidak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terdokumentasikan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biasanya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hanya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dipresentasikan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melalui</a:t>
            </a:r>
            <a:r>
              <a:rPr lang="en-US" sz="1800" dirty="0">
                <a:latin typeface="Garamond" charset="0"/>
              </a:rPr>
              <a:t>  seminar, </a:t>
            </a:r>
            <a:r>
              <a:rPr lang="en-US" sz="1800" dirty="0" err="1">
                <a:latin typeface="Garamond" charset="0"/>
              </a:rPr>
              <a:t>lokakarya</a:t>
            </a:r>
            <a:r>
              <a:rPr lang="en-US" sz="1800" dirty="0">
                <a:latin typeface="Garamond" charset="0"/>
              </a:rPr>
              <a:t>, </a:t>
            </a:r>
            <a:r>
              <a:rPr lang="en-US" sz="1800" dirty="0" err="1">
                <a:latin typeface="Garamond" charset="0"/>
              </a:rPr>
              <a:t>atau</a:t>
            </a:r>
            <a:r>
              <a:rPr lang="en-US" sz="1800" dirty="0">
                <a:latin typeface="Garamond" charset="0"/>
              </a:rPr>
              <a:t> </a:t>
            </a:r>
            <a:r>
              <a:rPr lang="en-US" sz="1800" dirty="0" err="1">
                <a:latin typeface="Garamond" charset="0"/>
              </a:rPr>
              <a:t>konsorsium</a:t>
            </a:r>
            <a:r>
              <a:rPr lang="en-US" sz="1800" dirty="0">
                <a:latin typeface="Garamond" charset="0"/>
              </a:rPr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65721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Lanjutan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3075" y="1417638"/>
            <a:ext cx="7019925" cy="5011738"/>
          </a:xfrm>
        </p:spPr>
        <p:txBody>
          <a:bodyPr/>
          <a:lstStyle/>
          <a:p>
            <a:pPr marL="12700" indent="0">
              <a:lnSpc>
                <a:spcPct val="80000"/>
              </a:lnSpc>
              <a:spcBef>
                <a:spcPts val="775"/>
              </a:spcBef>
              <a:buClr>
                <a:srgbClr val="00FF99"/>
              </a:buClr>
              <a:buSzPct val="100000"/>
              <a:buNone/>
              <a:tabLst>
                <a:tab pos="711200" algn="l"/>
                <a:tab pos="711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>
                <a:latin typeface="Garamond" charset="0"/>
              </a:rPr>
              <a:t>2) </a:t>
            </a:r>
            <a:r>
              <a:rPr lang="en-US" b="1" dirty="0" err="1">
                <a:latin typeface="Garamond" charset="0"/>
              </a:rPr>
              <a:t>Skripsi</a:t>
            </a:r>
            <a:endParaRPr lang="en-US" b="1" dirty="0">
              <a:latin typeface="Garamond" charset="0"/>
            </a:endParaRPr>
          </a:p>
          <a:p>
            <a:pPr marL="355600">
              <a:lnSpc>
                <a:spcPct val="80000"/>
              </a:lnSpc>
              <a:spcBef>
                <a:spcPts val="775"/>
              </a:spcBef>
              <a:buClr>
                <a:srgbClr val="00FF99"/>
              </a:buClr>
              <a:buSzPct val="100000"/>
              <a:buFont typeface="Symbol" charset="2"/>
              <a:buChar char=""/>
              <a:tabLst>
                <a:tab pos="711200" algn="l"/>
                <a:tab pos="711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 err="1">
                <a:latin typeface="Garamond" charset="0"/>
              </a:rPr>
              <a:t>Skripsi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adalah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karya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tulis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ilmiah</a:t>
            </a:r>
            <a:r>
              <a:rPr lang="en-US" dirty="0">
                <a:latin typeface="Garamond" charset="0"/>
              </a:rPr>
              <a:t> yang </a:t>
            </a:r>
            <a:r>
              <a:rPr lang="en-US" dirty="0" err="1">
                <a:latin typeface="Garamond" charset="0"/>
              </a:rPr>
              <a:t>mengemukakan</a:t>
            </a:r>
            <a:r>
              <a:rPr lang="en-US" dirty="0">
                <a:latin typeface="Garamond" charset="0"/>
              </a:rPr>
              <a:t>  </a:t>
            </a:r>
            <a:r>
              <a:rPr lang="en-US" dirty="0" err="1">
                <a:latin typeface="Garamond" charset="0"/>
              </a:rPr>
              <a:t>pendapat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penulis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berdasarkan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pendapat</a:t>
            </a:r>
            <a:r>
              <a:rPr lang="en-US" dirty="0">
                <a:latin typeface="Garamond" charset="0"/>
              </a:rPr>
              <a:t> orang lain yang  </a:t>
            </a:r>
            <a:r>
              <a:rPr lang="en-US" dirty="0" err="1">
                <a:latin typeface="Garamond" charset="0"/>
              </a:rPr>
              <a:t>didukung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oleh</a:t>
            </a:r>
            <a:r>
              <a:rPr lang="en-US" dirty="0">
                <a:latin typeface="Garamond" charset="0"/>
              </a:rPr>
              <a:t> data </a:t>
            </a:r>
            <a:r>
              <a:rPr lang="en-US" dirty="0" err="1">
                <a:latin typeface="Garamond" charset="0"/>
              </a:rPr>
              <a:t>dan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fakta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empiris-objektif</a:t>
            </a:r>
            <a:r>
              <a:rPr lang="en-US" dirty="0">
                <a:latin typeface="Garamond" charset="0"/>
              </a:rPr>
              <a:t> (</a:t>
            </a:r>
            <a:r>
              <a:rPr lang="en-US" dirty="0" err="1">
                <a:latin typeface="Garamond" charset="0"/>
              </a:rPr>
              <a:t>dari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studi</a:t>
            </a:r>
            <a:r>
              <a:rPr lang="en-US" dirty="0">
                <a:latin typeface="Garamond" charset="0"/>
              </a:rPr>
              <a:t>  </a:t>
            </a:r>
            <a:r>
              <a:rPr lang="en-US" dirty="0" err="1">
                <a:latin typeface="Garamond" charset="0"/>
              </a:rPr>
              <a:t>lapangan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atau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studi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kepustakaan</a:t>
            </a:r>
            <a:r>
              <a:rPr lang="en-US" dirty="0">
                <a:latin typeface="Garamond" charset="0"/>
              </a:rPr>
              <a:t>).</a:t>
            </a:r>
          </a:p>
          <a:p>
            <a:pPr marL="355600">
              <a:lnSpc>
                <a:spcPct val="79000"/>
              </a:lnSpc>
              <a:spcBef>
                <a:spcPts val="688"/>
              </a:spcBef>
              <a:buClr>
                <a:srgbClr val="00FF99"/>
              </a:buClr>
              <a:buSzPct val="100000"/>
              <a:buFont typeface="Symbol" charset="2"/>
              <a:buChar char=""/>
              <a:tabLst>
                <a:tab pos="711200" algn="l"/>
                <a:tab pos="711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 err="1">
                <a:latin typeface="Garamond" charset="0"/>
              </a:rPr>
              <a:t>Ditulis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untuk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melengkapi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syarat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guna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memperoleh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gelar</a:t>
            </a:r>
            <a:r>
              <a:rPr lang="en-US" dirty="0">
                <a:latin typeface="Garamond" charset="0"/>
              </a:rPr>
              <a:t>  </a:t>
            </a:r>
            <a:r>
              <a:rPr lang="en-US" dirty="0" err="1">
                <a:latin typeface="Garamond" charset="0"/>
              </a:rPr>
              <a:t>sarjana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dari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suatu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perguruan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tinggi</a:t>
            </a:r>
            <a:r>
              <a:rPr lang="en-US" dirty="0">
                <a:latin typeface="Garamond" charset="0"/>
              </a:rPr>
              <a:t>.</a:t>
            </a:r>
          </a:p>
          <a:p>
            <a:pPr marL="355600">
              <a:spcBef>
                <a:spcPts val="50"/>
              </a:spcBef>
              <a:tabLst>
                <a:tab pos="711200" algn="l"/>
                <a:tab pos="711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endParaRPr lang="en-US" sz="2400" dirty="0">
              <a:latin typeface="Garamond" charset="0"/>
            </a:endParaRPr>
          </a:p>
          <a:p>
            <a:pPr marL="0" indent="0">
              <a:buNone/>
              <a:tabLst>
                <a:tab pos="711200" algn="l"/>
                <a:tab pos="711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b="1" dirty="0">
                <a:latin typeface="Garamond" charset="0"/>
              </a:rPr>
              <a:t>3) </a:t>
            </a:r>
            <a:r>
              <a:rPr lang="en-US" b="1" dirty="0" err="1">
                <a:latin typeface="Garamond" charset="0"/>
              </a:rPr>
              <a:t>Tesis</a:t>
            </a:r>
            <a:endParaRPr lang="en-US" b="1" dirty="0">
              <a:latin typeface="Garamond" charset="0"/>
            </a:endParaRPr>
          </a:p>
          <a:p>
            <a:pPr marL="355600">
              <a:lnSpc>
                <a:spcPct val="80000"/>
              </a:lnSpc>
              <a:spcBef>
                <a:spcPts val="675"/>
              </a:spcBef>
              <a:buClr>
                <a:srgbClr val="00FF99"/>
              </a:buClr>
              <a:buSzPct val="100000"/>
              <a:buFont typeface="Symbol" charset="2"/>
              <a:buChar char=""/>
              <a:tabLst>
                <a:tab pos="711200" algn="l"/>
                <a:tab pos="711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 err="1">
                <a:latin typeface="Garamond" charset="0"/>
              </a:rPr>
              <a:t>Tesis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adalah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karya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tulis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ilmiah</a:t>
            </a:r>
            <a:r>
              <a:rPr lang="en-US" dirty="0">
                <a:latin typeface="Garamond" charset="0"/>
              </a:rPr>
              <a:t> yang </a:t>
            </a:r>
            <a:r>
              <a:rPr lang="en-US" dirty="0" err="1">
                <a:latin typeface="Garamond" charset="0"/>
              </a:rPr>
              <a:t>sifatnya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lebih</a:t>
            </a:r>
            <a:r>
              <a:rPr lang="en-US" dirty="0">
                <a:latin typeface="Garamond" charset="0"/>
              </a:rPr>
              <a:t>  </a:t>
            </a:r>
            <a:r>
              <a:rPr lang="en-US" dirty="0" err="1">
                <a:latin typeface="Garamond" charset="0"/>
              </a:rPr>
              <a:t>mendalam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daripada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skripsi</a:t>
            </a:r>
            <a:r>
              <a:rPr lang="en-US" dirty="0">
                <a:latin typeface="Garamond" charset="0"/>
              </a:rPr>
              <a:t>. </a:t>
            </a:r>
            <a:r>
              <a:rPr lang="en-US" dirty="0" err="1">
                <a:latin typeface="Garamond" charset="0"/>
              </a:rPr>
              <a:t>Tesis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membahas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suatu</a:t>
            </a:r>
            <a:r>
              <a:rPr lang="en-US" dirty="0">
                <a:latin typeface="Garamond" charset="0"/>
              </a:rPr>
              <a:t>  </a:t>
            </a:r>
            <a:r>
              <a:rPr lang="en-US" dirty="0" err="1">
                <a:latin typeface="Garamond" charset="0"/>
              </a:rPr>
              <a:t>pernyataan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atau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teori</a:t>
            </a:r>
            <a:r>
              <a:rPr lang="en-US" dirty="0">
                <a:latin typeface="Garamond" charset="0"/>
              </a:rPr>
              <a:t> yang </a:t>
            </a:r>
            <a:r>
              <a:rPr lang="en-US" dirty="0" err="1">
                <a:latin typeface="Garamond" charset="0"/>
              </a:rPr>
              <a:t>didukung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oleh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sejumlah</a:t>
            </a:r>
            <a:r>
              <a:rPr lang="en-US" dirty="0">
                <a:latin typeface="Garamond" charset="0"/>
              </a:rPr>
              <a:t>  </a:t>
            </a:r>
            <a:r>
              <a:rPr lang="en-US" dirty="0" err="1">
                <a:latin typeface="Garamond" charset="0"/>
              </a:rPr>
              <a:t>argumen</a:t>
            </a:r>
            <a:r>
              <a:rPr lang="en-US" dirty="0">
                <a:latin typeface="Garamond" charset="0"/>
              </a:rPr>
              <a:t> yang </a:t>
            </a:r>
            <a:r>
              <a:rPr lang="en-US" dirty="0" err="1">
                <a:latin typeface="Garamond" charset="0"/>
              </a:rPr>
              <a:t>dapat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dipertanggungjawabkan</a:t>
            </a:r>
            <a:r>
              <a:rPr lang="en-US" dirty="0">
                <a:latin typeface="Garamond" charset="0"/>
              </a:rPr>
              <a:t>.</a:t>
            </a:r>
          </a:p>
          <a:p>
            <a:pPr marL="355600">
              <a:lnSpc>
                <a:spcPct val="79000"/>
              </a:lnSpc>
              <a:spcBef>
                <a:spcPts val="675"/>
              </a:spcBef>
              <a:buClr>
                <a:srgbClr val="00FF99"/>
              </a:buClr>
              <a:buSzPct val="100000"/>
              <a:buFont typeface="Symbol" charset="2"/>
              <a:buChar char=""/>
              <a:tabLst>
                <a:tab pos="711200" algn="l"/>
                <a:tab pos="711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</a:tabLst>
              <a:defRPr/>
            </a:pPr>
            <a:r>
              <a:rPr lang="en-US" dirty="0" err="1">
                <a:latin typeface="Garamond" charset="0"/>
              </a:rPr>
              <a:t>Tesis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ditulis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untuk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melengkapi</a:t>
            </a:r>
            <a:r>
              <a:rPr lang="en-US" dirty="0">
                <a:latin typeface="Garamond" charset="0"/>
              </a:rPr>
              <a:t> </a:t>
            </a:r>
            <a:r>
              <a:rPr lang="en-US" dirty="0" err="1">
                <a:latin typeface="Garamond" charset="0"/>
              </a:rPr>
              <a:t>ujian</a:t>
            </a:r>
            <a:r>
              <a:rPr lang="en-US" dirty="0">
                <a:latin typeface="Garamond" charset="0"/>
              </a:rPr>
              <a:t> program strata </a:t>
            </a:r>
            <a:r>
              <a:rPr lang="en-US" dirty="0" err="1">
                <a:latin typeface="Garamond" charset="0"/>
              </a:rPr>
              <a:t>dua</a:t>
            </a:r>
            <a:r>
              <a:rPr lang="en-US" dirty="0">
                <a:latin typeface="Garamond" charset="0"/>
              </a:rPr>
              <a:t>  (magister).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83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6676" y="1417638"/>
            <a:ext cx="6326187" cy="4525963"/>
          </a:xfrm>
        </p:spPr>
        <p:txBody>
          <a:bodyPr/>
          <a:lstStyle/>
          <a:p>
            <a:pPr marL="0" indent="0">
              <a:spcBef>
                <a:spcPts val="100"/>
              </a:spcBef>
              <a:buClr>
                <a:srgbClr val="00FF99"/>
              </a:buClr>
              <a:buNone/>
            </a:pPr>
            <a:r>
              <a:rPr lang="en-US" sz="2400" dirty="0">
                <a:latin typeface="Garamond" panose="02020404030301010803" pitchFamily="18" charset="0"/>
              </a:rPr>
              <a:t>4) </a:t>
            </a:r>
            <a:r>
              <a:rPr lang="en-US" sz="2400" b="1" dirty="0" err="1">
                <a:latin typeface="Garamond" panose="02020404030301010803" pitchFamily="18" charset="0"/>
              </a:rPr>
              <a:t>Disertasi</a:t>
            </a:r>
            <a:endParaRPr lang="en-US" sz="2400" dirty="0">
              <a:latin typeface="Garamond" panose="02020404030301010803" pitchFamily="18" charset="0"/>
            </a:endParaRPr>
          </a:p>
          <a:p>
            <a:pPr>
              <a:spcBef>
                <a:spcPts val="100"/>
              </a:spcBef>
              <a:buClr>
                <a:srgbClr val="00FF99"/>
              </a:buClr>
              <a:buFont typeface="Symbol" panose="05050102010706020507" pitchFamily="18" charset="2"/>
              <a:buChar char=""/>
            </a:pPr>
            <a:r>
              <a:rPr lang="en-US" sz="2400" dirty="0" err="1">
                <a:latin typeface="Garamond" panose="02020404030301010803" pitchFamily="18" charset="0"/>
              </a:rPr>
              <a:t>Disertasi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adalah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karya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tulis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ilmiah</a:t>
            </a:r>
            <a:r>
              <a:rPr lang="en-US" sz="2400" dirty="0">
                <a:latin typeface="Garamond" panose="02020404030301010803" pitchFamily="18" charset="0"/>
              </a:rPr>
              <a:t> yang  </a:t>
            </a:r>
            <a:r>
              <a:rPr lang="en-US" sz="2400" dirty="0" err="1">
                <a:latin typeface="Garamond" panose="02020404030301010803" pitchFamily="18" charset="0"/>
              </a:rPr>
              <a:t>mengemukakan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suatu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dalil</a:t>
            </a:r>
            <a:r>
              <a:rPr lang="en-US" sz="2400" dirty="0">
                <a:latin typeface="Garamond" panose="02020404030301010803" pitchFamily="18" charset="0"/>
              </a:rPr>
              <a:t> yang </a:t>
            </a:r>
            <a:r>
              <a:rPr lang="en-US" sz="2400" dirty="0" err="1">
                <a:latin typeface="Garamond" panose="02020404030301010803" pitchFamily="18" charset="0"/>
              </a:rPr>
              <a:t>dapat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dibuktikan</a:t>
            </a:r>
            <a:r>
              <a:rPr lang="en-US" sz="2400" dirty="0">
                <a:latin typeface="Garamond" panose="02020404030301010803" pitchFamily="18" charset="0"/>
              </a:rPr>
              <a:t>  </a:t>
            </a:r>
            <a:r>
              <a:rPr lang="en-US" sz="2400" dirty="0" err="1">
                <a:latin typeface="Garamond" panose="02020404030301010803" pitchFamily="18" charset="0"/>
              </a:rPr>
              <a:t>oleh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penulis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berdasarkan</a:t>
            </a:r>
            <a:r>
              <a:rPr lang="en-US" sz="2400" dirty="0">
                <a:latin typeface="Garamond" panose="02020404030301010803" pitchFamily="18" charset="0"/>
              </a:rPr>
              <a:t> data </a:t>
            </a:r>
            <a:r>
              <a:rPr lang="en-US" sz="2400" dirty="0" err="1">
                <a:latin typeface="Garamond" panose="02020404030301010803" pitchFamily="18" charset="0"/>
              </a:rPr>
              <a:t>dan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fakta</a:t>
            </a:r>
            <a:r>
              <a:rPr lang="en-US" sz="2400" dirty="0">
                <a:latin typeface="Garamond" panose="02020404030301010803" pitchFamily="18" charset="0"/>
              </a:rPr>
              <a:t> yang  </a:t>
            </a:r>
            <a:r>
              <a:rPr lang="en-US" sz="2400" dirty="0" err="1">
                <a:latin typeface="Garamond" panose="02020404030301010803" pitchFamily="18" charset="0"/>
              </a:rPr>
              <a:t>sahih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dengan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analisis</a:t>
            </a:r>
            <a:r>
              <a:rPr lang="en-US" sz="2400" dirty="0">
                <a:latin typeface="Garamond" panose="02020404030301010803" pitchFamily="18" charset="0"/>
              </a:rPr>
              <a:t> yang </a:t>
            </a:r>
            <a:r>
              <a:rPr lang="en-US" sz="2400" dirty="0" err="1">
                <a:latin typeface="Garamond" panose="02020404030301010803" pitchFamily="18" charset="0"/>
              </a:rPr>
              <a:t>terinci</a:t>
            </a:r>
            <a:r>
              <a:rPr lang="en-US" sz="2400" dirty="0">
                <a:latin typeface="Garamond" panose="02020404030301010803" pitchFamily="18" charset="0"/>
              </a:rPr>
              <a:t>.</a:t>
            </a:r>
          </a:p>
          <a:p>
            <a:pPr>
              <a:spcBef>
                <a:spcPts val="775"/>
              </a:spcBef>
              <a:buClr>
                <a:srgbClr val="00FF99"/>
              </a:buClr>
              <a:buFont typeface="Symbol" panose="05050102010706020507" pitchFamily="18" charset="2"/>
              <a:buChar char=""/>
            </a:pPr>
            <a:r>
              <a:rPr lang="en-US" sz="2400" dirty="0" err="1">
                <a:latin typeface="Garamond" panose="02020404030301010803" pitchFamily="18" charset="0"/>
              </a:rPr>
              <a:t>Unsur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orisinal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dari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temuan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penulis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sangat</a:t>
            </a:r>
            <a:r>
              <a:rPr lang="en-US" sz="2400" dirty="0">
                <a:latin typeface="Garamond" panose="02020404030301010803" pitchFamily="18" charset="0"/>
              </a:rPr>
              <a:t>  </a:t>
            </a:r>
            <a:r>
              <a:rPr lang="en-US" sz="2400" dirty="0" err="1">
                <a:latin typeface="Garamond" panose="02020404030301010803" pitchFamily="18" charset="0"/>
              </a:rPr>
              <a:t>ditonjolkan</a:t>
            </a:r>
            <a:r>
              <a:rPr lang="en-US" sz="2400" dirty="0">
                <a:latin typeface="Garamond" panose="02020404030301010803" pitchFamily="18" charset="0"/>
              </a:rPr>
              <a:t>.</a:t>
            </a:r>
          </a:p>
          <a:p>
            <a:pPr>
              <a:spcBef>
                <a:spcPts val="763"/>
              </a:spcBef>
              <a:buClr>
                <a:srgbClr val="00FF99"/>
              </a:buClr>
              <a:buFont typeface="Symbol" panose="05050102010706020507" pitchFamily="18" charset="2"/>
              <a:buChar char=""/>
            </a:pPr>
            <a:r>
              <a:rPr lang="en-US" sz="2400" dirty="0" err="1">
                <a:latin typeface="Garamond" panose="02020404030301010803" pitchFamily="18" charset="0"/>
              </a:rPr>
              <a:t>Disertasi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ditulis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untuk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melengkapi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ujian</a:t>
            </a:r>
            <a:r>
              <a:rPr lang="en-US" sz="2400" dirty="0">
                <a:latin typeface="Garamond" panose="02020404030301010803" pitchFamily="18" charset="0"/>
              </a:rPr>
              <a:t> program  strata </a:t>
            </a:r>
            <a:r>
              <a:rPr lang="en-US" sz="2400" dirty="0" err="1">
                <a:latin typeface="Garamond" panose="02020404030301010803" pitchFamily="18" charset="0"/>
              </a:rPr>
              <a:t>tiga</a:t>
            </a:r>
            <a:r>
              <a:rPr lang="en-US" sz="2400" dirty="0">
                <a:latin typeface="Garamond" panose="02020404030301010803" pitchFamily="18" charset="0"/>
              </a:rPr>
              <a:t> (</a:t>
            </a:r>
            <a:r>
              <a:rPr lang="en-US" sz="2400" dirty="0" err="1">
                <a:latin typeface="Garamond" panose="02020404030301010803" pitchFamily="18" charset="0"/>
              </a:rPr>
              <a:t>doktor</a:t>
            </a:r>
            <a:r>
              <a:rPr lang="en-US" sz="2400" dirty="0">
                <a:latin typeface="Garamond" panose="02020404030301010803" pitchFamily="18" charset="0"/>
              </a:rPr>
              <a:t>).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061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0926" y="1228725"/>
            <a:ext cx="7150099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5. </a:t>
            </a:r>
            <a:r>
              <a:rPr lang="en-US" sz="2400" dirty="0" err="1"/>
              <a:t>Artikel</a:t>
            </a:r>
            <a:endParaRPr lang="en-US" sz="2400" dirty="0"/>
          </a:p>
        </p:txBody>
      </p:sp>
      <p:sp>
        <p:nvSpPr>
          <p:cNvPr id="4" name="Oval 3"/>
          <p:cNvSpPr/>
          <p:nvPr/>
        </p:nvSpPr>
        <p:spPr bwMode="auto">
          <a:xfrm>
            <a:off x="804070" y="1700213"/>
            <a:ext cx="1624805" cy="81438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Artikel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Populer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371849" y="1431925"/>
            <a:ext cx="4943475" cy="13541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Artikel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popular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merupakan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tulisan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yang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secara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objektif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membahas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tentang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ekonomi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,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politik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, agama,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pendidikan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,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filsafat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,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budaya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dan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berbagai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bidang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lainnya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dari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kacamata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awam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90106" y="3063081"/>
            <a:ext cx="4943475" cy="100885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Artikel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ilmiah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adalah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karya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tulis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yang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tujuan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penulisannya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adalah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untuk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dimuat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dalam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jurnal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atau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majalah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lain.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390106" y="4521596"/>
            <a:ext cx="4943475" cy="124737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Artikel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nonpenelitian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merupakan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artikel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yang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dapat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meliputi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telaah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teori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atau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konsep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,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pengembangan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model,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deskripsi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fakta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terkini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,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penilaian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produk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,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dan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sebagainya</a:t>
            </a:r>
            <a:r>
              <a:rPr kumimoji="0" lang="en-US" sz="18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.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29471" y="2913063"/>
            <a:ext cx="1624805" cy="81438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Artikel</a:t>
            </a:r>
            <a:r>
              <a:rPr kumimoji="0" 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Ilmiah</a:t>
            </a:r>
            <a:endParaRPr kumimoji="0" lang="en-US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898131" y="4521597"/>
            <a:ext cx="2016519" cy="90289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Artikel</a:t>
            </a:r>
            <a:r>
              <a:rPr kumimoji="0" lang="en-US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 </a:t>
            </a:r>
            <a:r>
              <a:rPr kumimoji="0" lang="en-US" sz="1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rPr>
              <a:t>Nonpenelitian</a:t>
            </a:r>
            <a:endParaRPr kumimoji="0" lang="en-US" sz="16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2428875" y="1964532"/>
            <a:ext cx="917573" cy="24288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2931319" y="4851598"/>
            <a:ext cx="458787" cy="27761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2454275" y="3240087"/>
            <a:ext cx="917573" cy="24288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3997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726" y="1214438"/>
            <a:ext cx="6326187" cy="4525963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675"/>
              </a:spcBef>
              <a:buClr>
                <a:srgbClr val="00FF99"/>
              </a:buClr>
              <a:buNone/>
            </a:pPr>
            <a:r>
              <a:rPr lang="en-US" sz="2400" dirty="0">
                <a:latin typeface="Garamond" panose="02020404030301010803" pitchFamily="18" charset="0"/>
              </a:rPr>
              <a:t>6) </a:t>
            </a:r>
            <a:r>
              <a:rPr lang="en-US" sz="2400" b="1" dirty="0" err="1">
                <a:latin typeface="Garamond" panose="02020404030301010803" pitchFamily="18" charset="0"/>
              </a:rPr>
              <a:t>Karya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Ilmiah</a:t>
            </a:r>
            <a:r>
              <a:rPr lang="en-US" sz="2400" b="1" dirty="0"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latin typeface="Garamond" panose="02020404030301010803" pitchFamily="18" charset="0"/>
              </a:rPr>
              <a:t>Populer</a:t>
            </a:r>
            <a:endParaRPr lang="en-US" sz="2400" dirty="0">
              <a:latin typeface="Garamond" panose="02020404030301010803" pitchFamily="18" charset="0"/>
            </a:endParaRPr>
          </a:p>
          <a:p>
            <a:pPr>
              <a:lnSpc>
                <a:spcPct val="80000"/>
              </a:lnSpc>
              <a:spcBef>
                <a:spcPts val="675"/>
              </a:spcBef>
              <a:buClr>
                <a:srgbClr val="00FF99"/>
              </a:buClr>
              <a:buFont typeface="Symbol" panose="05050102010706020507" pitchFamily="18" charset="2"/>
              <a:buChar char=""/>
            </a:pPr>
            <a:r>
              <a:rPr lang="en-US" sz="2400" dirty="0" err="1">
                <a:latin typeface="Garamond" panose="02020404030301010803" pitchFamily="18" charset="0"/>
              </a:rPr>
              <a:t>Bagian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dari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karya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ilmiah</a:t>
            </a:r>
            <a:r>
              <a:rPr lang="en-US" sz="2400" dirty="0">
                <a:latin typeface="Garamond" panose="02020404030301010803" pitchFamily="18" charset="0"/>
              </a:rPr>
              <a:t>, </a:t>
            </a:r>
            <a:r>
              <a:rPr lang="en-US" sz="2400" dirty="0" err="1">
                <a:latin typeface="Garamond" panose="02020404030301010803" pitchFamily="18" charset="0"/>
              </a:rPr>
              <a:t>bedanya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pada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penyajian</a:t>
            </a:r>
            <a:r>
              <a:rPr lang="en-US" sz="2400" dirty="0">
                <a:latin typeface="Garamond" panose="02020404030301010803" pitchFamily="18" charset="0"/>
              </a:rPr>
              <a:t>. </a:t>
            </a:r>
            <a:r>
              <a:rPr lang="en-US" sz="2400" dirty="0" err="1">
                <a:latin typeface="Garamond" panose="02020404030301010803" pitchFamily="18" charset="0"/>
              </a:rPr>
              <a:t>Karya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ilmiah</a:t>
            </a:r>
            <a:r>
              <a:rPr lang="en-US" sz="2400" dirty="0">
                <a:latin typeface="Garamond" panose="02020404030301010803" pitchFamily="18" charset="0"/>
              </a:rPr>
              <a:t>  </a:t>
            </a:r>
            <a:r>
              <a:rPr lang="en-US" sz="2400" dirty="0" err="1">
                <a:latin typeface="Garamond" panose="02020404030301010803" pitchFamily="18" charset="0"/>
              </a:rPr>
              <a:t>populer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disajikan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dengan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gaya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bahasa</a:t>
            </a:r>
            <a:r>
              <a:rPr lang="en-US" sz="2400" dirty="0">
                <a:latin typeface="Garamond" panose="02020404030301010803" pitchFamily="18" charset="0"/>
              </a:rPr>
              <a:t> yang </a:t>
            </a:r>
            <a:r>
              <a:rPr lang="en-US" sz="2400" dirty="0" err="1">
                <a:latin typeface="Garamond" panose="02020404030301010803" pitchFamily="18" charset="0"/>
              </a:rPr>
              <a:t>lebih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bebas</a:t>
            </a:r>
            <a:r>
              <a:rPr lang="en-US" sz="2400" dirty="0">
                <a:latin typeface="Garamond" panose="02020404030301010803" pitchFamily="18" charset="0"/>
              </a:rPr>
              <a:t>  </a:t>
            </a:r>
            <a:r>
              <a:rPr lang="en-US" sz="2400" dirty="0" err="1">
                <a:latin typeface="Garamond" panose="02020404030301010803" pitchFamily="18" charset="0"/>
              </a:rPr>
              <a:t>daripada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karya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ilmiah</a:t>
            </a:r>
            <a:r>
              <a:rPr lang="en-US" sz="2400" dirty="0">
                <a:latin typeface="Garamond" panose="02020404030301010803" pitchFamily="18" charset="0"/>
              </a:rPr>
              <a:t>.</a:t>
            </a:r>
          </a:p>
          <a:p>
            <a:pPr>
              <a:lnSpc>
                <a:spcPct val="79000"/>
              </a:lnSpc>
              <a:spcBef>
                <a:spcPts val="588"/>
              </a:spcBef>
              <a:buClr>
                <a:srgbClr val="00FF99"/>
              </a:buClr>
              <a:buFont typeface="Symbol" panose="05050102010706020507" pitchFamily="18" charset="2"/>
              <a:buChar char=""/>
            </a:pPr>
            <a:r>
              <a:rPr lang="en-US" sz="2400" dirty="0" err="1">
                <a:latin typeface="Garamond" panose="02020404030301010803" pitchFamily="18" charset="0"/>
              </a:rPr>
              <a:t>Sarana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untuk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publikasi</a:t>
            </a:r>
            <a:r>
              <a:rPr lang="en-US" sz="2400" dirty="0">
                <a:latin typeface="Garamond" panose="02020404030301010803" pitchFamily="18" charset="0"/>
              </a:rPr>
              <a:t>: media </a:t>
            </a:r>
            <a:r>
              <a:rPr lang="en-US" sz="2400" dirty="0" err="1">
                <a:latin typeface="Garamond" panose="02020404030301010803" pitchFamily="18" charset="0"/>
              </a:rPr>
              <a:t>massa</a:t>
            </a:r>
            <a:r>
              <a:rPr lang="en-US" sz="2400" dirty="0">
                <a:latin typeface="Garamond" panose="02020404030301010803" pitchFamily="18" charset="0"/>
              </a:rPr>
              <a:t> (</a:t>
            </a:r>
            <a:r>
              <a:rPr lang="en-US" sz="2400" dirty="0" err="1">
                <a:latin typeface="Garamond" panose="02020404030301010803" pitchFamily="18" charset="0"/>
              </a:rPr>
              <a:t>majalah</a:t>
            </a:r>
            <a:r>
              <a:rPr lang="en-US" sz="2400" dirty="0">
                <a:latin typeface="Garamond" panose="02020404030301010803" pitchFamily="18" charset="0"/>
              </a:rPr>
              <a:t>, </a:t>
            </a:r>
            <a:r>
              <a:rPr lang="en-US" sz="2400" dirty="0" err="1">
                <a:latin typeface="Garamond" panose="02020404030301010803" pitchFamily="18" charset="0"/>
              </a:rPr>
              <a:t>koran</a:t>
            </a:r>
            <a:r>
              <a:rPr lang="en-US" sz="2400" dirty="0">
                <a:latin typeface="Garamond" panose="02020404030301010803" pitchFamily="18" charset="0"/>
              </a:rPr>
              <a:t>, </a:t>
            </a:r>
            <a:r>
              <a:rPr lang="en-US" sz="2400" dirty="0" err="1">
                <a:latin typeface="Garamond" panose="02020404030301010803" pitchFamily="18" charset="0"/>
              </a:rPr>
              <a:t>atau</a:t>
            </a:r>
            <a:r>
              <a:rPr lang="en-US" sz="2400" dirty="0">
                <a:latin typeface="Garamond" panose="02020404030301010803" pitchFamily="18" charset="0"/>
              </a:rPr>
              <a:t>  tabloid).</a:t>
            </a:r>
          </a:p>
          <a:p>
            <a:pPr>
              <a:lnSpc>
                <a:spcPct val="80000"/>
              </a:lnSpc>
              <a:spcBef>
                <a:spcPts val="575"/>
              </a:spcBef>
              <a:buClr>
                <a:srgbClr val="00FF99"/>
              </a:buClr>
              <a:buFont typeface="Symbol" panose="05050102010706020507" pitchFamily="18" charset="2"/>
              <a:buChar char=""/>
            </a:pPr>
            <a:r>
              <a:rPr lang="en-US" sz="2400" dirty="0" err="1">
                <a:latin typeface="Garamond" panose="02020404030301010803" pitchFamily="18" charset="0"/>
              </a:rPr>
              <a:t>Ciri-ciri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karya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ilmiah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populer</a:t>
            </a:r>
            <a:r>
              <a:rPr lang="en-US" sz="2400" dirty="0">
                <a:latin typeface="Garamond" panose="02020404030301010803" pitchFamily="18" charset="0"/>
              </a:rPr>
              <a:t>: </a:t>
            </a:r>
            <a:r>
              <a:rPr lang="en-US" sz="2400" dirty="0" err="1">
                <a:latin typeface="Garamond" panose="02020404030301010803" pitchFamily="18" charset="0"/>
              </a:rPr>
              <a:t>disusun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seperti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kerucut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terbalik</a:t>
            </a:r>
            <a:r>
              <a:rPr lang="en-US" sz="2400" dirty="0">
                <a:latin typeface="Garamond" panose="02020404030301010803" pitchFamily="18" charset="0"/>
              </a:rPr>
              <a:t>.  </a:t>
            </a:r>
            <a:r>
              <a:rPr lang="en-US" sz="2400" dirty="0" err="1">
                <a:latin typeface="Garamond" panose="02020404030301010803" pitchFamily="18" charset="0"/>
              </a:rPr>
              <a:t>Berisi</a:t>
            </a:r>
            <a:r>
              <a:rPr lang="en-US" sz="2400" dirty="0">
                <a:latin typeface="Garamond" panose="02020404030301010803" pitchFamily="18" charset="0"/>
              </a:rPr>
              <a:t>: </a:t>
            </a:r>
            <a:r>
              <a:rPr lang="en-US" sz="2400" dirty="0" err="1">
                <a:latin typeface="Garamond" panose="02020404030301010803" pitchFamily="18" charset="0"/>
              </a:rPr>
              <a:t>pendahuluan</a:t>
            </a:r>
            <a:r>
              <a:rPr lang="en-US" sz="2400" dirty="0">
                <a:latin typeface="Garamond" panose="02020404030301010803" pitchFamily="18" charset="0"/>
              </a:rPr>
              <a:t>, </a:t>
            </a:r>
            <a:r>
              <a:rPr lang="en-US" sz="2400" dirty="0" err="1">
                <a:latin typeface="Garamond" panose="02020404030301010803" pitchFamily="18" charset="0"/>
              </a:rPr>
              <a:t>jembatan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antara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pendahuluan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batang</a:t>
            </a:r>
            <a:r>
              <a:rPr lang="en-US" sz="2400" dirty="0">
                <a:latin typeface="Garamond" panose="02020404030301010803" pitchFamily="18" charset="0"/>
              </a:rPr>
              <a:t>  </a:t>
            </a:r>
            <a:r>
              <a:rPr lang="en-US" sz="2400" dirty="0" err="1">
                <a:latin typeface="Garamond" panose="02020404030301010803" pitchFamily="18" charset="0"/>
              </a:rPr>
              <a:t>tubuh</a:t>
            </a:r>
            <a:r>
              <a:rPr lang="en-US" sz="2400" dirty="0">
                <a:latin typeface="Garamond" panose="02020404030301010803" pitchFamily="18" charset="0"/>
              </a:rPr>
              <a:t> (</a:t>
            </a:r>
            <a:r>
              <a:rPr lang="en-US" sz="2400" dirty="0" err="1">
                <a:latin typeface="Garamond" panose="02020404030301010803" pitchFamily="18" charset="0"/>
              </a:rPr>
              <a:t>isi</a:t>
            </a:r>
            <a:r>
              <a:rPr lang="en-US" sz="2400" dirty="0">
                <a:latin typeface="Garamond" panose="02020404030301010803" pitchFamily="18" charset="0"/>
              </a:rPr>
              <a:t>), </a:t>
            </a:r>
            <a:r>
              <a:rPr lang="en-US" sz="2400" dirty="0" err="1">
                <a:latin typeface="Garamond" panose="02020404030301010803" pitchFamily="18" charset="0"/>
              </a:rPr>
              <a:t>batang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tubuh</a:t>
            </a:r>
            <a:r>
              <a:rPr lang="en-US" sz="2400" dirty="0">
                <a:latin typeface="Garamond" panose="02020404030301010803" pitchFamily="18" charset="0"/>
              </a:rPr>
              <a:t>, </a:t>
            </a:r>
            <a:r>
              <a:rPr lang="en-US" sz="2400" dirty="0" err="1">
                <a:latin typeface="Garamond" panose="02020404030301010803" pitchFamily="18" charset="0"/>
              </a:rPr>
              <a:t>dan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penutup</a:t>
            </a:r>
            <a:r>
              <a:rPr lang="en-US" sz="2400" dirty="0">
                <a:latin typeface="Garamond" panose="02020404030301010803" pitchFamily="18" charset="0"/>
              </a:rPr>
              <a:t> (</a:t>
            </a:r>
            <a:r>
              <a:rPr lang="en-US" sz="2400" dirty="0" err="1">
                <a:latin typeface="Garamond" panose="02020404030301010803" pitchFamily="18" charset="0"/>
              </a:rPr>
              <a:t>berisi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pesan</a:t>
            </a:r>
            <a:r>
              <a:rPr lang="en-US" sz="2400" dirty="0">
                <a:latin typeface="Garamond" panose="02020404030301010803" pitchFamily="18" charset="0"/>
              </a:rPr>
              <a:t>  </a:t>
            </a:r>
            <a:r>
              <a:rPr lang="en-US" sz="2400" dirty="0" err="1">
                <a:latin typeface="Garamond" panose="02020404030301010803" pitchFamily="18" charset="0"/>
              </a:rPr>
              <a:t>mengesankan</a:t>
            </a:r>
            <a:r>
              <a:rPr lang="en-US" sz="2400" dirty="0">
                <a:latin typeface="Garamond" panose="02020404030301010803" pitchFamily="18" charset="0"/>
              </a:rPr>
              <a:t>).</a:t>
            </a:r>
          </a:p>
          <a:p>
            <a:pPr>
              <a:lnSpc>
                <a:spcPct val="79000"/>
              </a:lnSpc>
              <a:spcBef>
                <a:spcPts val="588"/>
              </a:spcBef>
              <a:buClr>
                <a:srgbClr val="00FF99"/>
              </a:buClr>
              <a:buFont typeface="Symbol" panose="05050102010706020507" pitchFamily="18" charset="2"/>
              <a:buChar char=""/>
            </a:pPr>
            <a:r>
              <a:rPr lang="en-US" sz="2400" dirty="0" err="1">
                <a:latin typeface="Garamond" panose="02020404030301010803" pitchFamily="18" charset="0"/>
              </a:rPr>
              <a:t>Bahasa</a:t>
            </a:r>
            <a:r>
              <a:rPr lang="en-US" sz="2400" dirty="0">
                <a:latin typeface="Garamond" panose="02020404030301010803" pitchFamily="18" charset="0"/>
              </a:rPr>
              <a:t> yang </a:t>
            </a:r>
            <a:r>
              <a:rPr lang="en-US" sz="2400" dirty="0" err="1">
                <a:latin typeface="Garamond" panose="02020404030301010803" pitchFamily="18" charset="0"/>
              </a:rPr>
              <a:t>digunakan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komunikatif</a:t>
            </a:r>
            <a:r>
              <a:rPr lang="en-US" sz="2400" dirty="0">
                <a:latin typeface="Garamond" panose="02020404030301010803" pitchFamily="18" charset="0"/>
              </a:rPr>
              <a:t>: </a:t>
            </a:r>
            <a:r>
              <a:rPr lang="en-US" sz="2400" dirty="0" err="1">
                <a:latin typeface="Garamond" panose="02020404030301010803" pitchFamily="18" charset="0"/>
              </a:rPr>
              <a:t>cepat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ditangkap</a:t>
            </a:r>
            <a:r>
              <a:rPr lang="en-US" sz="2400" dirty="0">
                <a:latin typeface="Garamond" panose="02020404030301010803" pitchFamily="18" charset="0"/>
              </a:rPr>
              <a:t>, </a:t>
            </a:r>
            <a:r>
              <a:rPr lang="en-US" sz="2400" dirty="0" err="1">
                <a:latin typeface="Garamond" panose="02020404030301010803" pitchFamily="18" charset="0"/>
              </a:rPr>
              <a:t>ringkas</a:t>
            </a:r>
            <a:r>
              <a:rPr lang="en-US" sz="2400" dirty="0">
                <a:latin typeface="Garamond" panose="02020404030301010803" pitchFamily="18" charset="0"/>
              </a:rPr>
              <a:t>  </a:t>
            </a:r>
            <a:r>
              <a:rPr lang="en-US" sz="2400" dirty="0" err="1">
                <a:latin typeface="Garamond" panose="02020404030301010803" pitchFamily="18" charset="0"/>
              </a:rPr>
              <a:t>tetapi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jelas</a:t>
            </a:r>
            <a:r>
              <a:rPr lang="en-US" sz="2400" dirty="0">
                <a:latin typeface="Garamond" panose="02020404030301010803" pitchFamily="18" charset="0"/>
              </a:rPr>
              <a:t>, </a:t>
            </a:r>
            <a:r>
              <a:rPr lang="en-US" sz="2400" dirty="0" err="1">
                <a:latin typeface="Garamond" panose="02020404030301010803" pitchFamily="18" charset="0"/>
              </a:rPr>
              <a:t>lengkap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teliti</a:t>
            </a:r>
            <a:r>
              <a:rPr lang="en-US" sz="2400" dirty="0">
                <a:latin typeface="Garamond" panose="02020404030301010803" pitchFamily="18" charset="0"/>
              </a:rPr>
              <a:t>, </a:t>
            </a:r>
            <a:r>
              <a:rPr lang="en-US" sz="2400" dirty="0" err="1">
                <a:latin typeface="Garamond" panose="02020404030301010803" pitchFamily="18" charset="0"/>
              </a:rPr>
              <a:t>sederhana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dan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kalimatnya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pendek</a:t>
            </a:r>
            <a:r>
              <a:rPr lang="en-US" sz="2400" dirty="0">
                <a:latin typeface="Garamond" panose="02020404030301010803" pitchFamily="18" charset="0"/>
              </a:rPr>
              <a:t>,  </a:t>
            </a:r>
            <a:r>
              <a:rPr lang="en-US" sz="2400" dirty="0" err="1">
                <a:latin typeface="Garamond" panose="02020404030301010803" pitchFamily="18" charset="0"/>
              </a:rPr>
              <a:t>paragraf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sz="2400" dirty="0" err="1">
                <a:latin typeface="Garamond" panose="02020404030301010803" pitchFamily="18" charset="0"/>
              </a:rPr>
              <a:t>beruntun</a:t>
            </a:r>
            <a:r>
              <a:rPr lang="en-US" sz="2400" dirty="0">
                <a:latin typeface="Garamond" panose="02020404030301010803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2657661"/>
      </p:ext>
    </p:extLst>
  </p:cSld>
  <p:clrMapOvr>
    <a:masterClrMapping/>
  </p:clrMapOvr>
</p:sld>
</file>

<file path=ppt/theme/theme1.xml><?xml version="1.0" encoding="utf-8"?>
<a:theme xmlns:a="http://schemas.openxmlformats.org/drawingml/2006/main" name="49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6699"/>
      </a:accent1>
      <a:accent2>
        <a:srgbClr val="45ACDF"/>
      </a:accent2>
      <a:accent3>
        <a:srgbClr val="FFFFFF"/>
      </a:accent3>
      <a:accent4>
        <a:srgbClr val="000000"/>
      </a:accent4>
      <a:accent5>
        <a:srgbClr val="ADB8CA"/>
      </a:accent5>
      <a:accent6>
        <a:srgbClr val="3E9BCA"/>
      </a:accent6>
      <a:hlink>
        <a:srgbClr val="0099CC"/>
      </a:hlink>
      <a:folHlink>
        <a:srgbClr val="66CCFF"/>
      </a:folHlink>
    </a:clrScheme>
    <a:fontScheme name="NordriDesign_免费商务模板系列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NordriDesign_免费商务模板系列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.com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66CC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5C8A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96FF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ADC9FF"/>
        </a:accent5>
        <a:accent6>
          <a:srgbClr val="2D5C8A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093DC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B3C8EB"/>
        </a:accent5>
        <a:accent6>
          <a:srgbClr val="2D5C8A"/>
        </a:accent6>
        <a:hlink>
          <a:srgbClr val="00458A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49</Template>
  <TotalTime>1868</TotalTime>
  <Words>1869</Words>
  <Application>Microsoft Office PowerPoint</Application>
  <PresentationFormat>On-screen Show (4:3)</PresentationFormat>
  <Paragraphs>185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StarSymbol</vt:lpstr>
      <vt:lpstr>Arial</vt:lpstr>
      <vt:lpstr>Bodoni MT Black</vt:lpstr>
      <vt:lpstr>Garamond</vt:lpstr>
      <vt:lpstr>Symbol</vt:lpstr>
      <vt:lpstr>Times New Roman</vt:lpstr>
      <vt:lpstr>Wingdings</vt:lpstr>
      <vt:lpstr>49</vt:lpstr>
      <vt:lpstr>RAGAM ILMIAH DAN NON ILMIAH</vt:lpstr>
      <vt:lpstr>Ragam Ilmiah dan Non Ilmiah</vt:lpstr>
      <vt:lpstr>RAGAM ILMIAH DAN NON ILMIAH</vt:lpstr>
      <vt:lpstr>Ciri Ragam Ilmiah dan Non Ilmiah</vt:lpstr>
      <vt:lpstr>Jenis-jenis Karya Tulis Ilmiah</vt:lpstr>
      <vt:lpstr>Lanjutan</vt:lpstr>
      <vt:lpstr>PowerPoint Presentation</vt:lpstr>
      <vt:lpstr>PowerPoint Presentation</vt:lpstr>
      <vt:lpstr>PowerPoint Presentation</vt:lpstr>
      <vt:lpstr>Sistematika Penulisan Karya Tulis Ilmiah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Karya Tulis Ilmiah dan Non Ilmiah</dc:title>
  <dc:creator>HP</dc:creator>
  <cp:keywords>ppt幻灯设计/ppt模板设计</cp:keywords>
  <dc:description>nordridesign.com</dc:description>
  <cp:lastModifiedBy>ryan ghifari asyudi</cp:lastModifiedBy>
  <cp:revision>22</cp:revision>
  <dcterms:created xsi:type="dcterms:W3CDTF">2020-06-27T18:26:50Z</dcterms:created>
  <dcterms:modified xsi:type="dcterms:W3CDTF">2021-12-15T14:16:11Z</dcterms:modified>
</cp:coreProperties>
</file>