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2" r:id="rId4"/>
    <p:sldId id="259" r:id="rId5"/>
    <p:sldId id="260" r:id="rId6"/>
    <p:sldId id="261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1" d="100"/>
          <a:sy n="51" d="100"/>
        </p:scale>
        <p:origin x="-1452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920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0848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24010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81994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27290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400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22756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44128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51475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9500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331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54934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05387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5636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293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91766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701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CD886BA-C357-4F7C-9A86-0D950F482059}" type="datetimeFigureOut">
              <a:rPr lang="en-ID" smtClean="0"/>
              <a:t>04/12/2021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1171C24-CC55-482C-8FB2-5240EC54914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587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7CE47A-7F07-47EE-AC8B-B848FFA3B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24443"/>
            <a:ext cx="9144000" cy="23876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D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MUHAMMADIYAH SEBAGAI GERAKAN PENDIDIKAN</a:t>
            </a:r>
            <a: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5FFABD0-99B3-4661-B055-7FF4BA98A9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84162"/>
            <a:ext cx="9144000" cy="1655762"/>
          </a:xfrm>
        </p:spPr>
        <p:txBody>
          <a:bodyPr/>
          <a:lstStyle/>
          <a:p>
            <a:pPr algn="ctr"/>
            <a:r>
              <a:rPr lang="en-ID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Oleh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Muhammad Muhson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49908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23CA638D-3B2B-4215-983A-058AA4C4C55F}"/>
              </a:ext>
            </a:extLst>
          </p:cNvPr>
          <p:cNvGrpSpPr/>
          <p:nvPr/>
        </p:nvGrpSpPr>
        <p:grpSpPr>
          <a:xfrm>
            <a:off x="2198371" y="95398"/>
            <a:ext cx="3097530" cy="1264816"/>
            <a:chOff x="1954531" y="2313435"/>
            <a:chExt cx="3097530" cy="1264816"/>
          </a:xfrm>
        </p:grpSpPr>
        <p:sp>
          <p:nvSpPr>
            <p:cNvPr id="2" name="Arrow: Right 1">
              <a:extLst>
                <a:ext uri="{FF2B5EF4-FFF2-40B4-BE49-F238E27FC236}">
                  <a16:creationId xmlns="" xmlns:a16="http://schemas.microsoft.com/office/drawing/2014/main" id="{864192E7-7C07-4765-9CD9-DFD3E2725091}"/>
                </a:ext>
              </a:extLst>
            </p:cNvPr>
            <p:cNvSpPr/>
            <p:nvPr/>
          </p:nvSpPr>
          <p:spPr>
            <a:xfrm>
              <a:off x="1954531" y="2313435"/>
              <a:ext cx="3097530" cy="12648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" name="TextBox 2">
              <a:extLst>
                <a:ext uri="{FF2B5EF4-FFF2-40B4-BE49-F238E27FC236}">
                  <a16:creationId xmlns="" xmlns:a16="http://schemas.microsoft.com/office/drawing/2014/main" id="{8089A5EF-98BB-44B8-BD9E-DDB6837FE0D8}"/>
                </a:ext>
              </a:extLst>
            </p:cNvPr>
            <p:cNvSpPr txBox="1"/>
            <p:nvPr/>
          </p:nvSpPr>
          <p:spPr>
            <a:xfrm>
              <a:off x="1954531" y="2626304"/>
              <a:ext cx="27355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latin typeface="Stencil" panose="040409050D0802020404" pitchFamily="82" charset="0"/>
                </a:rPr>
                <a:t>Kesimpulan</a:t>
              </a:r>
              <a:endParaRPr lang="en-ID" sz="3200" dirty="0">
                <a:latin typeface="Stencil" panose="040409050D0802020404" pitchFamily="82" charset="0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FD60B38-FE61-4CA1-A4B0-EE9956CD972D}"/>
              </a:ext>
            </a:extLst>
          </p:cNvPr>
          <p:cNvSpPr txBox="1"/>
          <p:nvPr/>
        </p:nvSpPr>
        <p:spPr>
          <a:xfrm>
            <a:off x="4480560" y="1375442"/>
            <a:ext cx="5974080" cy="49141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Bagi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Muhammadiyah,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para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 smtClean="0">
                <a:latin typeface="Rockwell" panose="02060603020205020403" pitchFamily="18" charset="0"/>
                <a:ea typeface="Calibri" panose="020F0502020204030204" pitchFamily="34" charset="0"/>
              </a:rPr>
              <a:t>simpatisan</a:t>
            </a:r>
            <a:r>
              <a:rPr lang="en-ID" sz="2000" dirty="0" smtClean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dan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anggotanya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sudah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seharusnya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tetap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berpegang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pada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semangat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i="1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tajdîd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yang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menjadi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identitas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organisasi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ini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.</a:t>
            </a:r>
          </a:p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Program-program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pembaruannya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mesti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dilanjutkan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dengan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kerja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lebih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konkret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sebagai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kontinum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dari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gerakan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pembaruan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keagamaan</a:t>
            </a:r>
            <a:endParaRPr lang="en-ID" sz="2000" dirty="0">
              <a:effectLst/>
              <a:latin typeface="Rockwell" panose="02060603020205020403" pitchFamily="18" charset="0"/>
              <a:ea typeface="Calibri" panose="020F0502020204030204" pitchFamily="34" charset="0"/>
            </a:endParaRPr>
          </a:p>
          <a:p>
            <a:pPr marL="342900" indent="-342900" algn="just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Untuk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membangun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sekolah-universitas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unggul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maka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harus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ada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 smtClean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kebaruan</a:t>
            </a:r>
            <a:r>
              <a:rPr lang="en-ID" sz="2000" dirty="0" smtClean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untuk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merumuskan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bagaimana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landasan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filosofis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pendidikannya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sehingga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dapat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meletakkan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secara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tegas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bagaimana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posisi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lembaga-lembaga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pendidikan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Muhammadiyah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dihadapan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pendidikan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nasional</a:t>
            </a:r>
            <a:endParaRPr lang="en-ID" sz="20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="" xmlns:a16="http://schemas.microsoft.com/office/drawing/2014/main" id="{549FE125-824F-4FDA-B228-D5D6787A2E69}"/>
              </a:ext>
            </a:extLst>
          </p:cNvPr>
          <p:cNvSpPr/>
          <p:nvPr/>
        </p:nvSpPr>
        <p:spPr>
          <a:xfrm rot="5400000">
            <a:off x="5184489" y="799214"/>
            <a:ext cx="584775" cy="4419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2113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622D8CC-A77C-4F60-852D-B5876C7CEB20}"/>
              </a:ext>
            </a:extLst>
          </p:cNvPr>
          <p:cNvSpPr txBox="1"/>
          <p:nvPr/>
        </p:nvSpPr>
        <p:spPr>
          <a:xfrm>
            <a:off x="2438400" y="1316861"/>
            <a:ext cx="504444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Hakekat</a:t>
            </a:r>
            <a:r>
              <a:rPr lang="en-US" sz="2400" b="1" dirty="0"/>
              <a:t> Pendidikan Muhammadiyah</a:t>
            </a:r>
            <a:endParaRPr lang="en-ID" sz="2400" b="1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EEA9DD6-8438-488B-9CCE-A5AA260036E5}"/>
              </a:ext>
            </a:extLst>
          </p:cNvPr>
          <p:cNvSpPr txBox="1"/>
          <p:nvPr/>
        </p:nvSpPr>
        <p:spPr>
          <a:xfrm>
            <a:off x="3840480" y="2401654"/>
            <a:ext cx="6812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Pendidikan Muhammadiyah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dibentuk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menuntun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masyarakat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Islam yang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sebenar-benarnya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Pendidikan Muhammadiyah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membentuk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insan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muslim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beriman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berakhlak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karimah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taqwa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disiplin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percaya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diri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dan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cakap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62213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89EFD6B-E5FC-40E5-B8E4-EABD09F6EED0}"/>
              </a:ext>
            </a:extLst>
          </p:cNvPr>
          <p:cNvSpPr txBox="1"/>
          <p:nvPr/>
        </p:nvSpPr>
        <p:spPr>
          <a:xfrm>
            <a:off x="2202180" y="1310730"/>
            <a:ext cx="504444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Tujuan</a:t>
            </a:r>
            <a:r>
              <a:rPr lang="en-US" sz="2400" b="1" dirty="0"/>
              <a:t> Pendidikan Muhammadiyah</a:t>
            </a:r>
            <a:endParaRPr lang="en-ID" sz="2400" b="1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EEA9DD6-8438-488B-9CCE-A5AA260036E5}"/>
              </a:ext>
            </a:extLst>
          </p:cNvPr>
          <p:cNvSpPr txBox="1"/>
          <p:nvPr/>
        </p:nvSpPr>
        <p:spPr>
          <a:xfrm>
            <a:off x="3840480" y="2401654"/>
            <a:ext cx="6812280" cy="2125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Tujuan</a:t>
            </a:r>
            <a:r>
              <a:rPr lang="en-ID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pendidikan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yang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sempurna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menurut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gagasan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awal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pendiri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Muhammadiyah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melahirkan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individu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yang “</a:t>
            </a:r>
            <a:r>
              <a:rPr lang="en-ID" b="0" i="1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berkarakter</a:t>
            </a:r>
            <a:r>
              <a:rPr lang="en-ID" b="0" i="1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1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utuh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”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menguasai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ilmu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agama dan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ilmu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umum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material dan spiritual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dunia dan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akhirat</a:t>
            </a:r>
            <a:r>
              <a:rPr lang="en-ID" dirty="0">
                <a:solidFill>
                  <a:srgbClr val="202124"/>
                </a:solidFill>
                <a:latin typeface="arial" panose="020B0604020202020204" pitchFamily="34" charset="0"/>
              </a:rPr>
              <a:t> , </a:t>
            </a:r>
            <a:r>
              <a:rPr lang="en-ID" dirty="0" err="1">
                <a:solidFill>
                  <a:srgbClr val="202124"/>
                </a:solidFill>
                <a:latin typeface="arial" panose="020B0604020202020204" pitchFamily="34" charset="0"/>
              </a:rPr>
              <a:t>suatu</a:t>
            </a:r>
            <a:r>
              <a:rPr lang="en-ID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ID" dirty="0" err="1">
                <a:solidFill>
                  <a:srgbClr val="202124"/>
                </a:solidFill>
                <a:latin typeface="arial" panose="020B0604020202020204" pitchFamily="34" charset="0"/>
              </a:rPr>
              <a:t>kesatuan</a:t>
            </a:r>
            <a:r>
              <a:rPr lang="en-ID" dirty="0">
                <a:solidFill>
                  <a:srgbClr val="202124"/>
                </a:solidFill>
                <a:latin typeface="arial" panose="020B0604020202020204" pitchFamily="34" charset="0"/>
              </a:rPr>
              <a:t> yang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tak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bisa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dipisahkan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satu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lainnya</a:t>
            </a:r>
            <a:r>
              <a:rPr lang="en-ID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3287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1B40FA4-DDB1-43D9-8397-8BF81EB01604}"/>
              </a:ext>
            </a:extLst>
          </p:cNvPr>
          <p:cNvSpPr txBox="1"/>
          <p:nvPr/>
        </p:nvSpPr>
        <p:spPr>
          <a:xfrm>
            <a:off x="2042160" y="466725"/>
            <a:ext cx="504444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Pendidikan Muhammadiyah</a:t>
            </a:r>
            <a:endParaRPr lang="en-ID" sz="280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622D8CC-A77C-4F60-852D-B5876C7CEB20}"/>
              </a:ext>
            </a:extLst>
          </p:cNvPr>
          <p:cNvSpPr txBox="1"/>
          <p:nvPr/>
        </p:nvSpPr>
        <p:spPr>
          <a:xfrm>
            <a:off x="5052061" y="1630784"/>
            <a:ext cx="573786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Pendidikan </a:t>
            </a:r>
            <a:r>
              <a:rPr lang="en-US" sz="2400" b="1" dirty="0" err="1"/>
              <a:t>sebagai</a:t>
            </a:r>
            <a:r>
              <a:rPr lang="en-US" sz="2400" b="1" dirty="0"/>
              <a:t> </a:t>
            </a:r>
            <a:r>
              <a:rPr lang="en-US" sz="2400" b="1" dirty="0" err="1"/>
              <a:t>Makna</a:t>
            </a:r>
            <a:r>
              <a:rPr lang="en-US" sz="2400" b="1" dirty="0"/>
              <a:t> Gerakan </a:t>
            </a:r>
            <a:r>
              <a:rPr lang="en-US" sz="2400" b="1" dirty="0" err="1"/>
              <a:t>Tajdid</a:t>
            </a:r>
            <a:endParaRPr lang="en-ID" sz="2400" b="1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89EFD6B-E5FC-40E5-B8E4-EABD09F6EED0}"/>
              </a:ext>
            </a:extLst>
          </p:cNvPr>
          <p:cNvSpPr txBox="1"/>
          <p:nvPr/>
        </p:nvSpPr>
        <p:spPr>
          <a:xfrm>
            <a:off x="5052061" y="2545320"/>
            <a:ext cx="273557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Muatan</a:t>
            </a:r>
            <a:r>
              <a:rPr lang="en-US" sz="2400" b="1" dirty="0"/>
              <a:t> </a:t>
            </a:r>
            <a:r>
              <a:rPr lang="en-US" sz="2400" b="1" dirty="0" err="1"/>
              <a:t>Kurikulum</a:t>
            </a:r>
            <a:endParaRPr lang="en-ID" sz="2400" b="1" dirty="0"/>
          </a:p>
        </p:txBody>
      </p:sp>
      <p:cxnSp>
        <p:nvCxnSpPr>
          <p:cNvPr id="13" name="Connector: Elbow 12">
            <a:extLst>
              <a:ext uri="{FF2B5EF4-FFF2-40B4-BE49-F238E27FC236}">
                <a16:creationId xmlns="" xmlns:a16="http://schemas.microsoft.com/office/drawing/2014/main" id="{567931D8-2188-4730-89BD-706CA8DCAA10}"/>
              </a:ext>
            </a:extLst>
          </p:cNvPr>
          <p:cNvCxnSpPr>
            <a:cxnSpLocks/>
          </p:cNvCxnSpPr>
          <p:nvPr/>
        </p:nvCxnSpPr>
        <p:spPr>
          <a:xfrm>
            <a:off x="3939541" y="1003503"/>
            <a:ext cx="1112520" cy="85811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="" xmlns:a16="http://schemas.microsoft.com/office/drawing/2014/main" id="{A3C45BE8-CA64-4BA8-8240-D874B7803106}"/>
              </a:ext>
            </a:extLst>
          </p:cNvPr>
          <p:cNvCxnSpPr>
            <a:cxnSpLocks/>
            <a:endCxn id="11" idx="1"/>
          </p:cNvCxnSpPr>
          <p:nvPr/>
        </p:nvCxnSpPr>
        <p:spPr>
          <a:xfrm rot="16200000" flipH="1">
            <a:off x="3503638" y="1227730"/>
            <a:ext cx="1786208" cy="1310637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2246716-840F-40CA-A4D2-349A76778D36}"/>
              </a:ext>
            </a:extLst>
          </p:cNvPr>
          <p:cNvSpPr txBox="1"/>
          <p:nvPr/>
        </p:nvSpPr>
        <p:spPr>
          <a:xfrm>
            <a:off x="5052061" y="3265065"/>
            <a:ext cx="2735578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Muatan</a:t>
            </a:r>
            <a:r>
              <a:rPr lang="en-US" sz="2400" b="1" dirty="0"/>
              <a:t> </a:t>
            </a:r>
            <a:r>
              <a:rPr lang="en-US" sz="2400" b="1" dirty="0" err="1"/>
              <a:t>Unggulan</a:t>
            </a:r>
            <a:endParaRPr lang="en-ID" sz="2400" b="1" dirty="0"/>
          </a:p>
        </p:txBody>
      </p:sp>
      <p:cxnSp>
        <p:nvCxnSpPr>
          <p:cNvPr id="14" name="Connector: Elbow 13">
            <a:extLst>
              <a:ext uri="{FF2B5EF4-FFF2-40B4-BE49-F238E27FC236}">
                <a16:creationId xmlns="" xmlns:a16="http://schemas.microsoft.com/office/drawing/2014/main" id="{E48346E9-8CC1-474B-AF5E-40E150F81818}"/>
              </a:ext>
            </a:extLst>
          </p:cNvPr>
          <p:cNvCxnSpPr>
            <a:cxnSpLocks/>
          </p:cNvCxnSpPr>
          <p:nvPr/>
        </p:nvCxnSpPr>
        <p:spPr>
          <a:xfrm rot="16200000" flipH="1">
            <a:off x="2972596" y="1452477"/>
            <a:ext cx="2518731" cy="1640199"/>
          </a:xfrm>
          <a:prstGeom prst="bentConnector3">
            <a:avLst>
              <a:gd name="adj1" fmla="val 9659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A9D516BD-F0F1-4FEA-8771-19F7C6821B87}"/>
              </a:ext>
            </a:extLst>
          </p:cNvPr>
          <p:cNvSpPr txBox="1"/>
          <p:nvPr/>
        </p:nvSpPr>
        <p:spPr>
          <a:xfrm>
            <a:off x="5002530" y="4149516"/>
            <a:ext cx="416814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Maksimalisasi</a:t>
            </a:r>
            <a:r>
              <a:rPr lang="en-US" sz="2400" b="1" dirty="0"/>
              <a:t> Effort </a:t>
            </a:r>
            <a:r>
              <a:rPr lang="en-US" sz="2400" b="1" dirty="0" err="1"/>
              <a:t>Tujuan</a:t>
            </a:r>
            <a:r>
              <a:rPr lang="en-US" sz="2400" b="1" dirty="0"/>
              <a:t> UU Pendidikan No.20 Th. 2003</a:t>
            </a:r>
            <a:endParaRPr lang="en-ID" sz="2400" b="1" dirty="0"/>
          </a:p>
        </p:txBody>
      </p:sp>
      <p:cxnSp>
        <p:nvCxnSpPr>
          <p:cNvPr id="25" name="Connector: Elbow 24">
            <a:extLst>
              <a:ext uri="{FF2B5EF4-FFF2-40B4-BE49-F238E27FC236}">
                <a16:creationId xmlns="" xmlns:a16="http://schemas.microsoft.com/office/drawing/2014/main" id="{4486B5FF-A97B-4FD8-8824-88411203E528}"/>
              </a:ext>
            </a:extLst>
          </p:cNvPr>
          <p:cNvCxnSpPr>
            <a:cxnSpLocks/>
          </p:cNvCxnSpPr>
          <p:nvPr/>
        </p:nvCxnSpPr>
        <p:spPr>
          <a:xfrm rot="16200000" flipH="1">
            <a:off x="2114127" y="1784323"/>
            <a:ext cx="3613208" cy="2163597"/>
          </a:xfrm>
          <a:prstGeom prst="bentConnector3">
            <a:avLst>
              <a:gd name="adj1" fmla="val 98084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471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622D8CC-A77C-4F60-852D-B5876C7CEB20}"/>
              </a:ext>
            </a:extLst>
          </p:cNvPr>
          <p:cNvSpPr txBox="1"/>
          <p:nvPr/>
        </p:nvSpPr>
        <p:spPr>
          <a:xfrm>
            <a:off x="5615940" y="852495"/>
            <a:ext cx="5737860" cy="8717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Mulai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meredupnya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ghiroh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berjuang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diantara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para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pendidik</a:t>
            </a:r>
            <a:endParaRPr lang="en-ID" sz="1800" dirty="0">
              <a:effectLst/>
              <a:latin typeface="Segoe UI Semibold" panose="020B0702040204020203" pitchFamily="34" charset="0"/>
              <a:ea typeface="Calibri" panose="020F050202020403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89EFD6B-E5FC-40E5-B8E4-EABD09F6EED0}"/>
              </a:ext>
            </a:extLst>
          </p:cNvPr>
          <p:cNvSpPr txBox="1"/>
          <p:nvPr/>
        </p:nvSpPr>
        <p:spPr>
          <a:xfrm>
            <a:off x="5615941" y="2114782"/>
            <a:ext cx="5737859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just">
              <a:spcAft>
                <a:spcPts val="800"/>
              </a:spcAft>
            </a:pP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Pemetaan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potensi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/ soft skill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yg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bisa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dikembangkan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dalam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diri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peserta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didik</a:t>
            </a:r>
            <a:endParaRPr lang="en-ID" sz="1800" dirty="0">
              <a:effectLst/>
              <a:latin typeface="Segoe UI Semibold" panose="020B0702040204020203" pitchFamily="34" charset="0"/>
              <a:ea typeface="Calibri" panose="020F050202020403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2246716-840F-40CA-A4D2-349A76778D36}"/>
              </a:ext>
            </a:extLst>
          </p:cNvPr>
          <p:cNvSpPr txBox="1"/>
          <p:nvPr/>
        </p:nvSpPr>
        <p:spPr>
          <a:xfrm>
            <a:off x="5615940" y="3211079"/>
            <a:ext cx="616458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Internalisasi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Nilai2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Keislaman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dan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Kemuhammadiyahan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yg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minim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A9D516BD-F0F1-4FEA-8771-19F7C6821B87}"/>
              </a:ext>
            </a:extLst>
          </p:cNvPr>
          <p:cNvSpPr txBox="1"/>
          <p:nvPr/>
        </p:nvSpPr>
        <p:spPr>
          <a:xfrm>
            <a:off x="5615940" y="4332662"/>
            <a:ext cx="416814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Minimnya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interaksi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siswa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dengan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r>
              <a:rPr lang="en-ID" sz="1800" dirty="0" err="1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pendidik</a:t>
            </a:r>
            <a:r>
              <a:rPr lang="en-ID" sz="1800" dirty="0">
                <a:effectLst/>
                <a:latin typeface="Segoe UI Semibold" panose="020B0702040204020203" pitchFamily="34" charset="0"/>
                <a:ea typeface="Calibri" panose="020F0502020204030204" pitchFamily="34" charset="0"/>
                <a:cs typeface="Segoe UI Semibold" panose="020B0702040204020203" pitchFamily="34" charset="0"/>
              </a:rPr>
              <a:t> </a:t>
            </a:r>
            <a:endParaRPr lang="en-ID" sz="24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="" xmlns:a16="http://schemas.microsoft.com/office/drawing/2014/main" id="{864192E7-7C07-4765-9CD9-DFD3E2725091}"/>
              </a:ext>
            </a:extLst>
          </p:cNvPr>
          <p:cNvSpPr/>
          <p:nvPr/>
        </p:nvSpPr>
        <p:spPr>
          <a:xfrm>
            <a:off x="1954531" y="2313435"/>
            <a:ext cx="3097530" cy="12648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089A5EF-98BB-44B8-BD9E-DDB6837FE0D8}"/>
              </a:ext>
            </a:extLst>
          </p:cNvPr>
          <p:cNvSpPr txBox="1"/>
          <p:nvPr/>
        </p:nvSpPr>
        <p:spPr>
          <a:xfrm>
            <a:off x="1954531" y="2626304"/>
            <a:ext cx="2735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Permasalahan</a:t>
            </a:r>
            <a:endParaRPr lang="en-ID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F29D57F-1171-45B8-AFAC-F865DB430152}"/>
              </a:ext>
            </a:extLst>
          </p:cNvPr>
          <p:cNvSpPr/>
          <p:nvPr/>
        </p:nvSpPr>
        <p:spPr>
          <a:xfrm>
            <a:off x="5052061" y="867524"/>
            <a:ext cx="4956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A257FC6A-9ACE-414C-849D-EC00A233EE04}"/>
              </a:ext>
            </a:extLst>
          </p:cNvPr>
          <p:cNvSpPr/>
          <p:nvPr/>
        </p:nvSpPr>
        <p:spPr>
          <a:xfrm>
            <a:off x="5052061" y="1945101"/>
            <a:ext cx="538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EB32443A-6B37-4E08-871B-C147C931C137}"/>
              </a:ext>
            </a:extLst>
          </p:cNvPr>
          <p:cNvSpPr/>
          <p:nvPr/>
        </p:nvSpPr>
        <p:spPr>
          <a:xfrm>
            <a:off x="5117085" y="2918691"/>
            <a:ext cx="4988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AE8A1D5-C8DA-42B4-87A1-CF35A569CD93}"/>
              </a:ext>
            </a:extLst>
          </p:cNvPr>
          <p:cNvSpPr/>
          <p:nvPr/>
        </p:nvSpPr>
        <p:spPr>
          <a:xfrm>
            <a:off x="5104611" y="4055663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08477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622D8CC-A77C-4F60-852D-B5876C7CEB20}"/>
              </a:ext>
            </a:extLst>
          </p:cNvPr>
          <p:cNvSpPr txBox="1"/>
          <p:nvPr/>
        </p:nvSpPr>
        <p:spPr>
          <a:xfrm>
            <a:off x="3980487" y="1780925"/>
            <a:ext cx="1783916" cy="14217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en-ID" sz="2000" b="1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Memetakan</a:t>
            </a:r>
            <a:r>
              <a:rPr lang="en-ID" sz="2000" b="1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2000" b="1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Kualitas</a:t>
            </a:r>
            <a:r>
              <a:rPr lang="en-ID" sz="2000" b="1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Input </a:t>
            </a:r>
            <a:endParaRPr lang="en-ID" sz="20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23CA638D-3B2B-4215-983A-058AA4C4C55F}"/>
              </a:ext>
            </a:extLst>
          </p:cNvPr>
          <p:cNvGrpSpPr/>
          <p:nvPr/>
        </p:nvGrpSpPr>
        <p:grpSpPr>
          <a:xfrm>
            <a:off x="2198371" y="95398"/>
            <a:ext cx="3097530" cy="1264816"/>
            <a:chOff x="1954531" y="2313435"/>
            <a:chExt cx="3097530" cy="1264816"/>
          </a:xfrm>
        </p:grpSpPr>
        <p:sp>
          <p:nvSpPr>
            <p:cNvPr id="2" name="Arrow: Right 1">
              <a:extLst>
                <a:ext uri="{FF2B5EF4-FFF2-40B4-BE49-F238E27FC236}">
                  <a16:creationId xmlns="" xmlns:a16="http://schemas.microsoft.com/office/drawing/2014/main" id="{864192E7-7C07-4765-9CD9-DFD3E2725091}"/>
                </a:ext>
              </a:extLst>
            </p:cNvPr>
            <p:cNvSpPr/>
            <p:nvPr/>
          </p:nvSpPr>
          <p:spPr>
            <a:xfrm>
              <a:off x="1954531" y="2313435"/>
              <a:ext cx="3097530" cy="12648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" name="TextBox 2">
              <a:extLst>
                <a:ext uri="{FF2B5EF4-FFF2-40B4-BE49-F238E27FC236}">
                  <a16:creationId xmlns="" xmlns:a16="http://schemas.microsoft.com/office/drawing/2014/main" id="{8089A5EF-98BB-44B8-BD9E-DDB6837FE0D8}"/>
                </a:ext>
              </a:extLst>
            </p:cNvPr>
            <p:cNvSpPr txBox="1"/>
            <p:nvPr/>
          </p:nvSpPr>
          <p:spPr>
            <a:xfrm>
              <a:off x="1954531" y="2626304"/>
              <a:ext cx="27355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latin typeface="Stencil" panose="040409050D0802020404" pitchFamily="82" charset="0"/>
                </a:rPr>
                <a:t>Solusi</a:t>
              </a:r>
              <a:endParaRPr lang="en-ID" sz="3600" dirty="0">
                <a:latin typeface="Stencil" panose="040409050D0802020404" pitchFamily="82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742FF20-786D-4EBA-9328-897F4EF6FD77}"/>
              </a:ext>
            </a:extLst>
          </p:cNvPr>
          <p:cNvSpPr txBox="1"/>
          <p:nvPr/>
        </p:nvSpPr>
        <p:spPr>
          <a:xfrm>
            <a:off x="7029323" y="1425028"/>
            <a:ext cx="3692017" cy="2241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24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Seleksi</a:t>
            </a:r>
            <a:r>
              <a:rPr lang="en-ID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Streaming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Setting 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sz="24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Angket</a:t>
            </a:r>
            <a:r>
              <a:rPr lang="en-ID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Kondisi</a:t>
            </a:r>
            <a:r>
              <a:rPr lang="en-ID" sz="24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Siswa</a:t>
            </a:r>
            <a:endParaRPr lang="en-ID" sz="24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EA1C131D-EC62-4844-B27E-B9D3053D7A7F}"/>
              </a:ext>
            </a:extLst>
          </p:cNvPr>
          <p:cNvSpPr/>
          <p:nvPr/>
        </p:nvSpPr>
        <p:spPr>
          <a:xfrm>
            <a:off x="3035861" y="1876150"/>
            <a:ext cx="112382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Stencil" panose="040409050D0802020404" pitchFamily="82" charset="0"/>
              </a:rPr>
              <a:t>1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="" xmlns:a16="http://schemas.microsoft.com/office/drawing/2014/main" id="{D8905BA5-BF88-4193-A41D-40BE969415B0}"/>
              </a:ext>
            </a:extLst>
          </p:cNvPr>
          <p:cNvCxnSpPr>
            <a:stCxn id="10" idx="3"/>
          </p:cNvCxnSpPr>
          <p:nvPr/>
        </p:nvCxnSpPr>
        <p:spPr>
          <a:xfrm flipV="1">
            <a:off x="5764403" y="1780925"/>
            <a:ext cx="1264920" cy="710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3035D57C-2F3F-45F6-AF99-64A0DB77714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5764403" y="2256682"/>
            <a:ext cx="1264920" cy="235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="" xmlns:a16="http://schemas.microsoft.com/office/drawing/2014/main" id="{7D28E80A-FBB9-4705-A8E4-FE7CC18E8D66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5764403" y="2491825"/>
            <a:ext cx="1264920" cy="374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03A0B279-D289-41A5-BEC2-CF42947F34B9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5764403" y="2491825"/>
            <a:ext cx="1264920" cy="907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998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89EFD6B-E5FC-40E5-B8E4-EABD09F6EED0}"/>
              </a:ext>
            </a:extLst>
          </p:cNvPr>
          <p:cNvSpPr txBox="1"/>
          <p:nvPr/>
        </p:nvSpPr>
        <p:spPr>
          <a:xfrm>
            <a:off x="3299335" y="2016328"/>
            <a:ext cx="3029298" cy="15696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just">
              <a:spcAft>
                <a:spcPts val="800"/>
              </a:spcAft>
            </a:pPr>
            <a:r>
              <a:rPr lang="en-ID" sz="3200" b="1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Memetakan</a:t>
            </a:r>
            <a:r>
              <a:rPr lang="en-ID" sz="3200" b="1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3200" b="1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Motivasi</a:t>
            </a:r>
            <a:r>
              <a:rPr lang="en-ID" sz="3200" b="1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r>
              <a:rPr lang="en-ID" sz="3200" b="1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Siswa</a:t>
            </a:r>
            <a:r>
              <a:rPr lang="en-ID" sz="3200" b="1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</a:t>
            </a:r>
            <a:endParaRPr lang="en-ID" sz="32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23CA638D-3B2B-4215-983A-058AA4C4C55F}"/>
              </a:ext>
            </a:extLst>
          </p:cNvPr>
          <p:cNvGrpSpPr/>
          <p:nvPr/>
        </p:nvGrpSpPr>
        <p:grpSpPr>
          <a:xfrm>
            <a:off x="2198371" y="95398"/>
            <a:ext cx="3097530" cy="1264816"/>
            <a:chOff x="1954531" y="2313435"/>
            <a:chExt cx="3097530" cy="1264816"/>
          </a:xfrm>
        </p:grpSpPr>
        <p:sp>
          <p:nvSpPr>
            <p:cNvPr id="2" name="Arrow: Right 1">
              <a:extLst>
                <a:ext uri="{FF2B5EF4-FFF2-40B4-BE49-F238E27FC236}">
                  <a16:creationId xmlns="" xmlns:a16="http://schemas.microsoft.com/office/drawing/2014/main" id="{864192E7-7C07-4765-9CD9-DFD3E2725091}"/>
                </a:ext>
              </a:extLst>
            </p:cNvPr>
            <p:cNvSpPr/>
            <p:nvPr/>
          </p:nvSpPr>
          <p:spPr>
            <a:xfrm>
              <a:off x="1954531" y="2313435"/>
              <a:ext cx="3097530" cy="12648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" name="TextBox 2">
              <a:extLst>
                <a:ext uri="{FF2B5EF4-FFF2-40B4-BE49-F238E27FC236}">
                  <a16:creationId xmlns="" xmlns:a16="http://schemas.microsoft.com/office/drawing/2014/main" id="{8089A5EF-98BB-44B8-BD9E-DDB6837FE0D8}"/>
                </a:ext>
              </a:extLst>
            </p:cNvPr>
            <p:cNvSpPr txBox="1"/>
            <p:nvPr/>
          </p:nvSpPr>
          <p:spPr>
            <a:xfrm>
              <a:off x="1954531" y="2626304"/>
              <a:ext cx="27355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latin typeface="Stencil" panose="040409050D0802020404" pitchFamily="82" charset="0"/>
                </a:rPr>
                <a:t>Solusi</a:t>
              </a:r>
              <a:endParaRPr lang="en-ID" sz="3600" dirty="0">
                <a:latin typeface="Stencil" panose="040409050D0802020404" pitchFamily="82" charset="0"/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9D08455-12CF-497A-9CA1-32B437447CA9}"/>
              </a:ext>
            </a:extLst>
          </p:cNvPr>
          <p:cNvSpPr/>
          <p:nvPr/>
        </p:nvSpPr>
        <p:spPr>
          <a:xfrm>
            <a:off x="2175512" y="2293326"/>
            <a:ext cx="112382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Stencil" panose="040409050D0802020404" pitchFamily="82" charset="0"/>
              </a:rPr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FD60B38-FE61-4CA1-A4B0-EE9956CD972D}"/>
              </a:ext>
            </a:extLst>
          </p:cNvPr>
          <p:cNvSpPr txBox="1"/>
          <p:nvPr/>
        </p:nvSpPr>
        <p:spPr>
          <a:xfrm>
            <a:off x="7452456" y="693509"/>
            <a:ext cx="3474720" cy="470898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D" sz="2000" dirty="0" err="1">
                <a:latin typeface="Rockwell" panose="02060603020205020403" pitchFamily="18" charset="0"/>
              </a:rPr>
              <a:t>Menyiapkan</a:t>
            </a:r>
            <a:r>
              <a:rPr lang="en-ID" sz="2000" dirty="0">
                <a:latin typeface="Rockwell" panose="02060603020205020403" pitchFamily="18" charset="0"/>
              </a:rPr>
              <a:t> para </a:t>
            </a:r>
            <a:r>
              <a:rPr lang="en-ID" sz="2000" dirty="0" err="1">
                <a:latin typeface="Rockwell" panose="02060603020205020403" pitchFamily="18" charset="0"/>
              </a:rPr>
              <a:t>siswa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menjadi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pemimpin</a:t>
            </a:r>
            <a:r>
              <a:rPr lang="en-ID" sz="2000" dirty="0">
                <a:latin typeface="Rockwell" panose="02060603020205020403" pitchFamily="18" charset="0"/>
              </a:rPr>
              <a:t> Islam dan Muhammadiyah di masa </a:t>
            </a:r>
            <a:r>
              <a:rPr lang="en-ID" sz="2000" dirty="0" err="1">
                <a:latin typeface="Rockwell" panose="02060603020205020403" pitchFamily="18" charset="0"/>
              </a:rPr>
              <a:t>mendatang</a:t>
            </a:r>
            <a:endParaRPr lang="en-ID" sz="2000" dirty="0">
              <a:latin typeface="Rockwell" panose="020606030202050204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D" sz="2000" dirty="0" err="1">
                <a:latin typeface="Rockwell" panose="02060603020205020403" pitchFamily="18" charset="0"/>
              </a:rPr>
              <a:t>siswa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harus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memahami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kewajiban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mereka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secara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baik</a:t>
            </a:r>
            <a:r>
              <a:rPr lang="en-ID" sz="2000" dirty="0">
                <a:latin typeface="Rockwell" panose="02060603020205020403" pitchFamily="18" charset="0"/>
              </a:rPr>
              <a:t>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D" sz="2000" dirty="0" err="1">
                <a:latin typeface="Rockwell" panose="02060603020205020403" pitchFamily="18" charset="0"/>
              </a:rPr>
              <a:t>memperlengkapi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diri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dengan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ilmu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pengetahuan</a:t>
            </a:r>
            <a:r>
              <a:rPr lang="en-ID" sz="2000" dirty="0">
                <a:latin typeface="Rockwell" panose="02060603020205020403" pitchFamily="18" charset="0"/>
              </a:rPr>
              <a:t> dan al-Islam, agar </a:t>
            </a:r>
            <a:r>
              <a:rPr lang="en-ID" sz="2000" dirty="0" err="1">
                <a:latin typeface="Rockwell" panose="02060603020205020403" pitchFamily="18" charset="0"/>
              </a:rPr>
              <a:t>siap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menjadi</a:t>
            </a:r>
            <a:r>
              <a:rPr lang="en-ID" sz="2000" dirty="0">
                <a:latin typeface="Rockwell" panose="02060603020205020403" pitchFamily="18" charset="0"/>
              </a:rPr>
              <a:t> </a:t>
            </a:r>
            <a:r>
              <a:rPr lang="en-ID" sz="2000" dirty="0" err="1">
                <a:latin typeface="Rockwell" panose="02060603020205020403" pitchFamily="18" charset="0"/>
              </a:rPr>
              <a:t>pemimpin</a:t>
            </a:r>
            <a:r>
              <a:rPr lang="en-ID" sz="2000" dirty="0">
                <a:latin typeface="Rockwell" panose="02060603020205020403" pitchFamily="18" charset="0"/>
              </a:rPr>
              <a:t> Muhammadiyah yang </a:t>
            </a:r>
            <a:r>
              <a:rPr lang="en-ID" sz="2000" dirty="0" err="1">
                <a:latin typeface="Rockwell" panose="02060603020205020403" pitchFamily="18" charset="0"/>
              </a:rPr>
              <a:t>berilmu</a:t>
            </a:r>
            <a:r>
              <a:rPr lang="en-ID" sz="2000" dirty="0">
                <a:latin typeface="Rockwell" panose="02060603020205020403" pitchFamily="18" charset="0"/>
              </a:rPr>
              <a:t>, </a:t>
            </a:r>
            <a:r>
              <a:rPr lang="en-ID" sz="2000" dirty="0" err="1">
                <a:latin typeface="Rockwell" panose="02060603020205020403" pitchFamily="18" charset="0"/>
              </a:rPr>
              <a:t>beriman</a:t>
            </a:r>
            <a:r>
              <a:rPr lang="en-ID" sz="2000" dirty="0">
                <a:latin typeface="Rockwell" panose="02060603020205020403" pitchFamily="18" charset="0"/>
              </a:rPr>
              <a:t> dan </a:t>
            </a:r>
            <a:r>
              <a:rPr lang="en-ID" sz="2000" dirty="0" err="1">
                <a:latin typeface="Rockwell" panose="02060603020205020403" pitchFamily="18" charset="0"/>
              </a:rPr>
              <a:t>beramal</a:t>
            </a:r>
            <a:r>
              <a:rPr lang="en-ID" sz="2000" dirty="0">
                <a:latin typeface="Rockwell" panose="02060603020205020403" pitchFamily="18" charset="0"/>
              </a:rPr>
              <a:t>.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="" xmlns:a16="http://schemas.microsoft.com/office/drawing/2014/main" id="{549FE125-824F-4FDA-B228-D5D6787A2E69}"/>
              </a:ext>
            </a:extLst>
          </p:cNvPr>
          <p:cNvSpPr/>
          <p:nvPr/>
        </p:nvSpPr>
        <p:spPr>
          <a:xfrm>
            <a:off x="6419724" y="2606040"/>
            <a:ext cx="1032732" cy="4419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0462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89EFD6B-E5FC-40E5-B8E4-EABD09F6EED0}"/>
              </a:ext>
            </a:extLst>
          </p:cNvPr>
          <p:cNvSpPr txBox="1"/>
          <p:nvPr/>
        </p:nvSpPr>
        <p:spPr>
          <a:xfrm>
            <a:off x="3299335" y="2016328"/>
            <a:ext cx="2110865" cy="13849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just">
              <a:spcAft>
                <a:spcPts val="800"/>
              </a:spcAft>
            </a:pPr>
            <a:r>
              <a:rPr lang="en-ID" sz="2800" b="1" dirty="0" err="1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Sistem</a:t>
            </a:r>
            <a:r>
              <a:rPr lang="en-ID" sz="2800" b="1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 Boarding school </a:t>
            </a:r>
            <a:endParaRPr lang="en-ID" sz="28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23CA638D-3B2B-4215-983A-058AA4C4C55F}"/>
              </a:ext>
            </a:extLst>
          </p:cNvPr>
          <p:cNvGrpSpPr/>
          <p:nvPr/>
        </p:nvGrpSpPr>
        <p:grpSpPr>
          <a:xfrm>
            <a:off x="2198371" y="95398"/>
            <a:ext cx="3097530" cy="1264816"/>
            <a:chOff x="1954531" y="2313435"/>
            <a:chExt cx="3097530" cy="1264816"/>
          </a:xfrm>
        </p:grpSpPr>
        <p:sp>
          <p:nvSpPr>
            <p:cNvPr id="2" name="Arrow: Right 1">
              <a:extLst>
                <a:ext uri="{FF2B5EF4-FFF2-40B4-BE49-F238E27FC236}">
                  <a16:creationId xmlns="" xmlns:a16="http://schemas.microsoft.com/office/drawing/2014/main" id="{864192E7-7C07-4765-9CD9-DFD3E2725091}"/>
                </a:ext>
              </a:extLst>
            </p:cNvPr>
            <p:cNvSpPr/>
            <p:nvPr/>
          </p:nvSpPr>
          <p:spPr>
            <a:xfrm>
              <a:off x="1954531" y="2313435"/>
              <a:ext cx="3097530" cy="12648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" name="TextBox 2">
              <a:extLst>
                <a:ext uri="{FF2B5EF4-FFF2-40B4-BE49-F238E27FC236}">
                  <a16:creationId xmlns="" xmlns:a16="http://schemas.microsoft.com/office/drawing/2014/main" id="{8089A5EF-98BB-44B8-BD9E-DDB6837FE0D8}"/>
                </a:ext>
              </a:extLst>
            </p:cNvPr>
            <p:cNvSpPr txBox="1"/>
            <p:nvPr/>
          </p:nvSpPr>
          <p:spPr>
            <a:xfrm>
              <a:off x="1954531" y="2626304"/>
              <a:ext cx="27355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latin typeface="Stencil" panose="040409050D0802020404" pitchFamily="82" charset="0"/>
                </a:rPr>
                <a:t>Solusi</a:t>
              </a:r>
              <a:endParaRPr lang="en-ID" sz="3600" dirty="0">
                <a:latin typeface="Stencil" panose="040409050D0802020404" pitchFamily="82" charset="0"/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9D08455-12CF-497A-9CA1-32B437447CA9}"/>
              </a:ext>
            </a:extLst>
          </p:cNvPr>
          <p:cNvSpPr/>
          <p:nvPr/>
        </p:nvSpPr>
        <p:spPr>
          <a:xfrm>
            <a:off x="2175512" y="2293326"/>
            <a:ext cx="112382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Stencil" panose="040409050D0802020404" pitchFamily="82" charset="0"/>
              </a:rPr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FD60B38-FE61-4CA1-A4B0-EE9956CD972D}"/>
              </a:ext>
            </a:extLst>
          </p:cNvPr>
          <p:cNvSpPr txBox="1"/>
          <p:nvPr/>
        </p:nvSpPr>
        <p:spPr>
          <a:xfrm>
            <a:off x="6926581" y="1012180"/>
            <a:ext cx="3474720" cy="55297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keunggulan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sekolah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Islam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berasrama</a:t>
            </a:r>
            <a:r>
              <a:rPr lang="en-ID" sz="20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D" sz="2000" dirty="0" err="1">
                <a:latin typeface="Rockwell" panose="02060603020205020403" pitchFamily="18" charset="0"/>
                <a:cs typeface="Times New Roman" panose="02020603050405020304" pitchFamily="18" charset="0"/>
              </a:rPr>
              <a:t>lingkungan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pendidikan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terjaga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terkontrol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anak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terbiasa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disiplin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jiwa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sosial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kemandirian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terasah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kurikulum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terintegrasi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sehari-hari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banyaknya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program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ekstrakurikuler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mengembangkan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bakat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siswa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="" xmlns:a16="http://schemas.microsoft.com/office/drawing/2014/main" id="{549FE125-824F-4FDA-B228-D5D6787A2E69}"/>
              </a:ext>
            </a:extLst>
          </p:cNvPr>
          <p:cNvSpPr/>
          <p:nvPr/>
        </p:nvSpPr>
        <p:spPr>
          <a:xfrm>
            <a:off x="5579634" y="2499360"/>
            <a:ext cx="1032732" cy="4419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27768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89EFD6B-E5FC-40E5-B8E4-EABD09F6EED0}"/>
              </a:ext>
            </a:extLst>
          </p:cNvPr>
          <p:cNvSpPr txBox="1"/>
          <p:nvPr/>
        </p:nvSpPr>
        <p:spPr>
          <a:xfrm>
            <a:off x="3185036" y="2243286"/>
            <a:ext cx="2110865" cy="9541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just">
              <a:spcAft>
                <a:spcPts val="800"/>
              </a:spcAft>
            </a:pPr>
            <a:r>
              <a:rPr lang="en-ID" sz="2800" b="1" dirty="0">
                <a:effectLst/>
                <a:latin typeface="Rockwell" panose="02060603020205020403" pitchFamily="18" charset="0"/>
                <a:ea typeface="Calibri" panose="020F0502020204030204" pitchFamily="34" charset="0"/>
              </a:rPr>
              <a:t>Quantum Learning </a:t>
            </a:r>
            <a:endParaRPr lang="en-ID" sz="28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23CA638D-3B2B-4215-983A-058AA4C4C55F}"/>
              </a:ext>
            </a:extLst>
          </p:cNvPr>
          <p:cNvGrpSpPr/>
          <p:nvPr/>
        </p:nvGrpSpPr>
        <p:grpSpPr>
          <a:xfrm>
            <a:off x="2198371" y="95398"/>
            <a:ext cx="3097530" cy="1264816"/>
            <a:chOff x="1954531" y="2313435"/>
            <a:chExt cx="3097530" cy="1264816"/>
          </a:xfrm>
        </p:grpSpPr>
        <p:sp>
          <p:nvSpPr>
            <p:cNvPr id="2" name="Arrow: Right 1">
              <a:extLst>
                <a:ext uri="{FF2B5EF4-FFF2-40B4-BE49-F238E27FC236}">
                  <a16:creationId xmlns="" xmlns:a16="http://schemas.microsoft.com/office/drawing/2014/main" id="{864192E7-7C07-4765-9CD9-DFD3E2725091}"/>
                </a:ext>
              </a:extLst>
            </p:cNvPr>
            <p:cNvSpPr/>
            <p:nvPr/>
          </p:nvSpPr>
          <p:spPr>
            <a:xfrm>
              <a:off x="1954531" y="2313435"/>
              <a:ext cx="3097530" cy="12648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" name="TextBox 2">
              <a:extLst>
                <a:ext uri="{FF2B5EF4-FFF2-40B4-BE49-F238E27FC236}">
                  <a16:creationId xmlns="" xmlns:a16="http://schemas.microsoft.com/office/drawing/2014/main" id="{8089A5EF-98BB-44B8-BD9E-DDB6837FE0D8}"/>
                </a:ext>
              </a:extLst>
            </p:cNvPr>
            <p:cNvSpPr txBox="1"/>
            <p:nvPr/>
          </p:nvSpPr>
          <p:spPr>
            <a:xfrm>
              <a:off x="1954531" y="2626304"/>
              <a:ext cx="27355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latin typeface="Stencil" panose="040409050D0802020404" pitchFamily="82" charset="0"/>
                </a:rPr>
                <a:t>Solusi</a:t>
              </a:r>
              <a:endParaRPr lang="en-ID" sz="3600" dirty="0">
                <a:latin typeface="Stencil" panose="040409050D0802020404" pitchFamily="82" charset="0"/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9D08455-12CF-497A-9CA1-32B437447CA9}"/>
              </a:ext>
            </a:extLst>
          </p:cNvPr>
          <p:cNvSpPr/>
          <p:nvPr/>
        </p:nvSpPr>
        <p:spPr>
          <a:xfrm>
            <a:off x="2175512" y="2293326"/>
            <a:ext cx="112382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Stencil" panose="040409050D0802020404" pitchFamily="82" charset="0"/>
              </a:rPr>
              <a:t>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FD60B38-FE61-4CA1-A4B0-EE9956CD972D}"/>
              </a:ext>
            </a:extLst>
          </p:cNvPr>
          <p:cNvSpPr txBox="1"/>
          <p:nvPr/>
        </p:nvSpPr>
        <p:spPr>
          <a:xfrm>
            <a:off x="6896099" y="1253678"/>
            <a:ext cx="3474720" cy="33752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Mencetak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output</a:t>
            </a:r>
          </a:p>
          <a:p>
            <a:pPr marL="457200" indent="-457200">
              <a:spcAft>
                <a:spcPts val="800"/>
              </a:spcAft>
              <a:buAutoNum type="arabicParenBoth"/>
            </a:pP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Bersikap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positif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457200" indent="-457200">
              <a:spcAft>
                <a:spcPts val="800"/>
              </a:spcAft>
              <a:buAutoNum type="arabicParenBoth"/>
            </a:pP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Meningkatkan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Motivasi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457200" indent="-457200">
              <a:spcAft>
                <a:spcPts val="800"/>
              </a:spcAft>
              <a:buAutoNum type="arabicParenBoth"/>
            </a:pP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Keterampilan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belajar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seumur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hidup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457200" indent="-457200">
              <a:spcAft>
                <a:spcPts val="800"/>
              </a:spcAft>
              <a:buAutoNum type="arabicParenBoth"/>
            </a:pP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Kepercayaan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diri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457200" indent="-457200">
              <a:spcAft>
                <a:spcPts val="800"/>
              </a:spcAft>
              <a:buAutoNum type="arabicParenBoth"/>
            </a:pP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Suskses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hasil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belajar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meningkat</a:t>
            </a:r>
            <a:r>
              <a:rPr lang="en-ID" sz="20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="" xmlns:a16="http://schemas.microsoft.com/office/drawing/2014/main" id="{549FE125-824F-4FDA-B228-D5D6787A2E69}"/>
              </a:ext>
            </a:extLst>
          </p:cNvPr>
          <p:cNvSpPr/>
          <p:nvPr/>
        </p:nvSpPr>
        <p:spPr>
          <a:xfrm>
            <a:off x="5579634" y="2499360"/>
            <a:ext cx="1032732" cy="4419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81790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204</TotalTime>
  <Words>259</Words>
  <Application>Microsoft Office PowerPoint</Application>
  <PresentationFormat>Custom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Parallax</vt:lpstr>
      <vt:lpstr>MUHAMMADIYAH SEBAGAI GERAKAN PENDIDIKAN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QUO-VADIS PENDIDIKAN MUHAMMADIYAH</dc:title>
  <dc:creator>Muhson Aziz</dc:creator>
  <cp:lastModifiedBy>Windows User</cp:lastModifiedBy>
  <cp:revision>6</cp:revision>
  <dcterms:created xsi:type="dcterms:W3CDTF">2021-11-24T14:45:34Z</dcterms:created>
  <dcterms:modified xsi:type="dcterms:W3CDTF">2021-12-04T00:46:24Z</dcterms:modified>
</cp:coreProperties>
</file>