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78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EBB8D8-AAFE-4AC3-B4F0-9DE6A12BA934}" type="datetimeFigureOut">
              <a:rPr lang="en-US" smtClean="0"/>
              <a:t>12/20/2021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734B33FA-0D92-4D54-9C14-B0B861288435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160513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EBB8D8-AAFE-4AC3-B4F0-9DE6A12BA934}" type="datetimeFigureOut">
              <a:rPr lang="en-US" smtClean="0"/>
              <a:t>12/20/2021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B33FA-0D92-4D54-9C14-B0B861288435}" type="slidenum">
              <a:rPr lang="en-US" smtClean="0"/>
              <a:t>‹#›</a:t>
            </a:fld>
            <a:endParaRPr lang="en-US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371965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EBB8D8-AAFE-4AC3-B4F0-9DE6A12BA934}" type="datetimeFigureOut">
              <a:rPr lang="en-US" smtClean="0"/>
              <a:t>12/20/2021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B33FA-0D92-4D54-9C14-B0B861288435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30486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EBB8D8-AAFE-4AC3-B4F0-9DE6A12BA934}" type="datetimeFigureOut">
              <a:rPr lang="en-US" smtClean="0"/>
              <a:t>12/20/2021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B33FA-0D92-4D54-9C14-B0B861288435}" type="slidenum">
              <a:rPr lang="en-US" smtClean="0"/>
              <a:t>‹#›</a:t>
            </a:fld>
            <a:endParaRPr lang="en-US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280785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EBB8D8-AAFE-4AC3-B4F0-9DE6A12BA934}" type="datetimeFigureOut">
              <a:rPr lang="en-US" smtClean="0"/>
              <a:t>12/20/2021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B33FA-0D92-4D54-9C14-B0B861288435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435236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EBB8D8-AAFE-4AC3-B4F0-9DE6A12BA934}" type="datetimeFigureOut">
              <a:rPr lang="en-US" smtClean="0"/>
              <a:t>12/20/2021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B33FA-0D92-4D54-9C14-B0B861288435}" type="slidenum">
              <a:rPr lang="en-US" smtClean="0"/>
              <a:t>‹#›</a:t>
            </a:fld>
            <a:endParaRPr lang="en-US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895857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EBB8D8-AAFE-4AC3-B4F0-9DE6A12BA934}" type="datetimeFigureOut">
              <a:rPr lang="en-US" smtClean="0"/>
              <a:t>12/20/2021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B33FA-0D92-4D54-9C14-B0B861288435}" type="slidenum">
              <a:rPr lang="en-US" smtClean="0"/>
              <a:t>‹#›</a:t>
            </a:fld>
            <a:endParaRPr lang="en-US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461606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EBB8D8-AAFE-4AC3-B4F0-9DE6A12BA934}" type="datetimeFigureOut">
              <a:rPr lang="en-US" smtClean="0"/>
              <a:t>12/20/2021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B33FA-0D92-4D54-9C14-B0B861288435}" type="slidenum">
              <a:rPr lang="en-US" smtClean="0"/>
              <a:t>‹#›</a:t>
            </a:fld>
            <a:endParaRPr lang="en-US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265281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EBB8D8-AAFE-4AC3-B4F0-9DE6A12BA934}" type="datetimeFigureOut">
              <a:rPr lang="en-US" smtClean="0"/>
              <a:t>12/20/2021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B33FA-0D92-4D54-9C14-B0B8612884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54521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EBB8D8-AAFE-4AC3-B4F0-9DE6A12BA934}" type="datetimeFigureOut">
              <a:rPr lang="en-US" smtClean="0"/>
              <a:t>12/20/2021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B33FA-0D92-4D54-9C14-B0B861288435}" type="slidenum">
              <a:rPr lang="en-US" smtClean="0"/>
              <a:t>‹#›</a:t>
            </a:fld>
            <a:endParaRPr lang="en-US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254175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A7EBB8D8-AAFE-4AC3-B4F0-9DE6A12BA934}" type="datetimeFigureOut">
              <a:rPr lang="en-US" smtClean="0"/>
              <a:t>12/20/2021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B33FA-0D92-4D54-9C14-B0B861288435}" type="slidenum">
              <a:rPr lang="en-US" smtClean="0"/>
              <a:t>‹#›</a:t>
            </a:fld>
            <a:endParaRPr lang="en-US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334558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EBB8D8-AAFE-4AC3-B4F0-9DE6A12BA934}" type="datetimeFigureOut">
              <a:rPr lang="en-US" smtClean="0"/>
              <a:t>12/20/2021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734B33FA-0D92-4D54-9C14-B0B861288435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739997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AEA43F-6FDC-4125-BC20-0C34F31905C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55617" y="158501"/>
            <a:ext cx="8637073" cy="2541431"/>
          </a:xfrm>
        </p:spPr>
        <p:txBody>
          <a:bodyPr/>
          <a:lstStyle/>
          <a:p>
            <a:pPr algn="ctr"/>
            <a:r>
              <a:rPr lang="en-US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ISLAM WASATHIYAH MUHAMMADIYAH</a:t>
            </a:r>
            <a:b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BF35925-CCCA-47B2-AFE8-B66DB1581C3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97343" y="2699932"/>
            <a:ext cx="9095347" cy="2287705"/>
          </a:xfrm>
        </p:spPr>
        <p:txBody>
          <a:bodyPr>
            <a:normAutofit fontScale="32500" lnSpcReduction="20000"/>
          </a:bodyPr>
          <a:lstStyle/>
          <a:p>
            <a:endParaRPr lang="en-US" sz="3700" dirty="0"/>
          </a:p>
          <a:p>
            <a:pPr marL="0" marR="0" algn="ctr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8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KELOMPOK 10</a:t>
            </a:r>
            <a:endParaRPr lang="en-US" sz="80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ctr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8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YUZRIO BANGKIT ALFINSA	 (201910340311233)</a:t>
            </a:r>
            <a:endParaRPr lang="en-US" sz="80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ctr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8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ADAM NUR AZIZ		           (201910340311268)</a:t>
            </a:r>
            <a:endParaRPr lang="en-US" sz="80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18952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D436DC-388D-4147-ACE4-D44C1CD105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1360" y="935077"/>
            <a:ext cx="10324785" cy="4288086"/>
          </a:xfrm>
        </p:spPr>
        <p:txBody>
          <a:bodyPr>
            <a:normAutofit fontScale="92500" lnSpcReduction="10000"/>
          </a:bodyPr>
          <a:lstStyle/>
          <a:p>
            <a:pPr marL="0" marR="0" algn="just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Beberapa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langkah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revitalisasi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gerakan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Muhammadiyah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dalam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menguatkan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dan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menggerakkan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segenap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potensi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Muhammadiyah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dalam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menjalankan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amanat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Muktamar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dengan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melalui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langkah-langkah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sebagai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berikut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: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Memperluas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peran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Muhammadiyah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dalam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dinamika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kehidupan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bermasyarakat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didaerah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lokal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nasional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dan global,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dengan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cara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menjalankan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fungsi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dakwah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dan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tajdid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serta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mengembangkan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ukhuwah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dan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kerja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sama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dengan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semua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pihak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Mewujudkan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kehidupan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Islami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sesuai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dengan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paham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agama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dalam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Muhammadiyah,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dengan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mengedepankan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uswah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hasanah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Mengembangkan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pemikiran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Islam,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sesuai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dengan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prinsip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Manhaj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Tajrih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dan ijtihad, yang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menjadi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salah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satu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acuan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atau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pedoman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Muhammadiyah.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Mengembangkan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infrastruktur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dan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perbaikan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system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pengelolaan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organisasi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yang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mampu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menjalankan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fungsi-fungsi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gerakan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dan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kian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mengarah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terhadap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pencapaian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tujuan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Muhammadiyah.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28689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2E0EC6-4B88-4A0F-9BCF-CAE1C1A48A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93EDD2-75F3-4777-8E9F-27294778AA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marR="0" lvl="0" indent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5.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Mendinamisasi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kepemimpinan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Persyarikatan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di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berbagai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tingkatan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dalam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lingkup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wilayah,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daerahcabang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dan ranting.</a:t>
            </a:r>
          </a:p>
          <a:p>
            <a:pPr marL="0" marR="0" lvl="0" indent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6.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Meningkatkan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kualitas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dan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memperluas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jaringan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amal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usaha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Muhammadiyah.</a:t>
            </a:r>
          </a:p>
          <a:p>
            <a:pPr marL="0" marR="0" lvl="0" indent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7.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Mengembangkan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model-model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kegiatan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atau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aksi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yang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lebih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sensitive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dalam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hal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umat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masyarakat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dan dunia, yang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berkaitan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dengan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kemanusiaan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secara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konsisten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0" marR="0" lvl="0" indent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8.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Menggerakkan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selurug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potensi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angkatan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muda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dan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ortom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organisasi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otonom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Muhammadiyah.</a:t>
            </a:r>
          </a:p>
          <a:p>
            <a:pPr marL="0" marR="0" lvl="0" indent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9.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Meningkatkan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berbagau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macam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arahan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bimbingan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dan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panduan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kepada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seluruh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tingkatan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pimpinan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dan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warga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Muhammadiyah.</a:t>
            </a:r>
          </a:p>
          <a:p>
            <a:pPr marL="0" marR="0" lvl="0" indent="0" algn="just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10.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Menggerakkan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kembali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ranting dan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jamaah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sebagai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basis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gerakan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Muhammadiyah.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425424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4EB98D-AF16-4A87-AE03-7B71160B1E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1229111"/>
            <a:ext cx="9603275" cy="1049235"/>
          </a:xfrm>
        </p:spPr>
        <p:txBody>
          <a:bodyPr>
            <a:normAutofit/>
          </a:bodyPr>
          <a:lstStyle/>
          <a:p>
            <a:pPr algn="ctr"/>
            <a:r>
              <a:rPr lang="en-US" sz="1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Macam-macam</a:t>
            </a:r>
            <a:r>
              <a:rPr lang="en-US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Aspek</a:t>
            </a:r>
            <a:r>
              <a:rPr lang="en-US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Revitalisasi</a:t>
            </a:r>
            <a:r>
              <a:rPr lang="en-US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Islam </a:t>
            </a:r>
            <a:r>
              <a:rPr lang="en-US" sz="1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Wasathiyah</a:t>
            </a:r>
            <a:r>
              <a:rPr lang="en-US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Muhammadiyah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2279CD-A32B-40F4-AF03-12C7A53315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marR="0" lvl="0" indent="-34290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Revitalisasi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Teologis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Menyangkut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ikhtiar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dalam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menafsir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ulang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pemikiran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dasar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keagamaan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keislaman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dalam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Muhammadiyah,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sebagaimana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prinsip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tersebut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mengenai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agama Islam, dunia, ibadah,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sabilillah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dan ijtihad.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Revitalisasi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Ideologis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Menyangkut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penyusunan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ulang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dan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oenguatan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system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paham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disertau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dengan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langkah-langkah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pelembagaannya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yang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menjadi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landasan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guna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membangun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kesadaran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dan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ikatan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kolektif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guna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memperjuangkan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gerakan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Muhammadiyah.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+mj-lt"/>
              <a:buAutoNum type="arabicPeriod"/>
            </a:pP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Revitalisasi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Pemikiran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Menyangkut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upaya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dalam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mengembangkan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wawasan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pemikiran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bagi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seluruh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anggota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termasuk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kader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dan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pimpinan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baik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itu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dalam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format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pikiran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Muhammadiyah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sebagai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gerakan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Islam yang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bercorak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dakwah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dan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tajdid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pembaharuan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),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maupun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dalam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memehami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berbagau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macam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permasalagan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dan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perkembangan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kehidupan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ditingkat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lokal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nasional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hingga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global.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742505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FE7C1C-6974-477F-ABBF-13BDF00CB0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6A3861-F83A-4C55-9578-4798586112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marR="0" lvl="0" indent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4.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Organisasi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Menyangkut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dalam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perbaikan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system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atau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tata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kelola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kelembagaan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persyarikatan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yang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menyangkut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penataan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struktur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dan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fungsi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organisasi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birokrasi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pengelolaan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dan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pelayanan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administrasi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hingga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oengembangan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organisasi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yang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mengarah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terhadap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oeningkatan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kualitas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dan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efisiensi-efektivitas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5.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Revitalisasi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Kepemimpinan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Menyangkut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langkah-langkah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penguatan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kualitas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fungsi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efektivitas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pemimpin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persyarikatan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di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seluruh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lini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termasuk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itu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dilingkungan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organisasi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otonom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dan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amal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usaha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dimana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secara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langsung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menjadi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suatu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kekuatan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dinamik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dalam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menggerakkan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Muhammadiyah.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6.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Revitalisasi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Amal Usaha.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Menyangkut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pengembangan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kualitas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amal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usaha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Muhammadiyah di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berbagai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macam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bidang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yang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tumbuh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diatas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visi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dan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misi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gerakan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sekaligus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mampu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memenuhi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hajat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hidup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masyarakat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7.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Revitalisasi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Aksi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Menyangkut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pengembangan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model-model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kegiatan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atau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aktivitas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gerakan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Muhammadiyah,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dimana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secara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langsung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mampu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memenuhi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kepentingan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masyarakat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luas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dengan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misi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dkwah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dan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takdid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pembaharuan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).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57670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B62140-CFD8-4457-B010-9767AB38B1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Teori</a:t>
            </a:r>
            <a:r>
              <a:rPr lang="en-US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Dinamika</a:t>
            </a:r>
            <a:r>
              <a:rPr lang="en-US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Pemikiran</a:t>
            </a:r>
            <a:r>
              <a:rPr lang="en-US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Islam </a:t>
            </a:r>
            <a:endParaRPr lang="en-US" sz="4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9998A7-7820-4E5F-BC80-FC0A304B31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Dinamika</a:t>
            </a:r>
            <a:r>
              <a:rPr lang="en-US" sz="2800" spc="6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berasal</a:t>
            </a: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spc="6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dari</a:t>
            </a: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spc="6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kata </a:t>
            </a:r>
            <a:r>
              <a:rPr lang="en-US" sz="2800" spc="6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bahasa</a:t>
            </a: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spc="6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Inggris</a:t>
            </a: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spc="65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‚</a:t>
            </a:r>
            <a:r>
              <a:rPr lang="en-US" sz="2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dynamic</a:t>
            </a: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‛ </a:t>
            </a:r>
            <a:r>
              <a:rPr lang="en-US" sz="2800" spc="55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yang </a:t>
            </a:r>
            <a:r>
              <a:rPr lang="en-US" sz="2800" spc="65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berarti</a:t>
            </a: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‚</a:t>
            </a:r>
            <a:r>
              <a:rPr lang="en-US" sz="2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sesuatu</a:t>
            </a: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yang </a:t>
            </a:r>
            <a:r>
              <a:rPr lang="en-US" sz="2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berhubungan</a:t>
            </a: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dengan</a:t>
            </a: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gerak</a:t>
            </a: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kemajuan</a:t>
            </a: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‛, </a:t>
            </a:r>
            <a:r>
              <a:rPr lang="en-US" sz="2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yakni</a:t>
            </a: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terjadi</a:t>
            </a: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pergeseran</a:t>
            </a: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</a:t>
            </a:r>
            <a:r>
              <a:rPr lang="en-US" sz="2800" spc="5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perubahan</a:t>
            </a: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dan </a:t>
            </a:r>
            <a:r>
              <a:rPr lang="en-US" sz="2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perkembangan</a:t>
            </a: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2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Dalam</a:t>
            </a: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konteks</a:t>
            </a: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perubahan</a:t>
            </a: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secara</a:t>
            </a: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sosiologis</a:t>
            </a: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tentu</a:t>
            </a:r>
            <a:r>
              <a:rPr lang="en-US" sz="2800" spc="5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terdapat</a:t>
            </a:r>
            <a:r>
              <a:rPr lang="en-US" sz="2800" spc="5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faktor-faktor</a:t>
            </a:r>
            <a:r>
              <a:rPr lang="en-US" sz="2800" spc="5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penggerak</a:t>
            </a:r>
            <a:r>
              <a:rPr lang="en-US" sz="2800" spc="5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dinamika</a:t>
            </a:r>
            <a:r>
              <a:rPr lang="en-US" sz="2800" spc="5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atau</a:t>
            </a:r>
            <a:r>
              <a:rPr lang="en-US" sz="2800" spc="5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perubahan</a:t>
            </a: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</a:t>
            </a:r>
            <a:r>
              <a:rPr lang="en-US" sz="2800" spc="305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yaitu</a:t>
            </a:r>
            <a:r>
              <a:rPr lang="en-US" sz="2800" spc="305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aktor</a:t>
            </a: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</a:t>
            </a:r>
            <a:r>
              <a:rPr lang="en-US" sz="2800" spc="5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wewenang</a:t>
            </a: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atau</a:t>
            </a: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otoritas</a:t>
            </a: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dan </a:t>
            </a:r>
            <a:r>
              <a:rPr lang="en-US" sz="2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wawasan</a:t>
            </a: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atau</a:t>
            </a: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pemikiran</a:t>
            </a: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baru</a:t>
            </a: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5827480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F11075-3520-4542-87C1-570020CBDA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Konsep</a:t>
            </a:r>
            <a:r>
              <a:rPr lang="en-US" sz="2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Islam </a:t>
            </a:r>
            <a:r>
              <a:rPr lang="en-US" sz="2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wasathiyah</a:t>
            </a:r>
            <a:endParaRPr lang="en-US" sz="44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35D95F-9EA9-4353-90FC-962500EDC0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2"/>
            <a:ext cx="10213948" cy="4745286"/>
          </a:xfrm>
        </p:spPr>
        <p:txBody>
          <a:bodyPr/>
          <a:lstStyle/>
          <a:p>
            <a:r>
              <a:rPr lang="en-US" sz="2400" b="1" dirty="0" err="1">
                <a:solidFill>
                  <a:srgbClr val="33333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wasathiyyah</a:t>
            </a:r>
            <a:r>
              <a:rPr lang="en-US" sz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merupakan</a:t>
            </a:r>
            <a:r>
              <a:rPr lang="en-US" sz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sebuah</a:t>
            </a:r>
            <a:r>
              <a:rPr lang="en-US" sz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sikap</a:t>
            </a:r>
            <a:r>
              <a:rPr lang="en-US" sz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tengah</a:t>
            </a:r>
            <a:r>
              <a:rPr lang="en-US" sz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yang </a:t>
            </a:r>
            <a:r>
              <a:rPr lang="en-US" sz="1800" dirty="0" err="1">
                <a:solidFill>
                  <a:srgbClr val="33333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jauh</a:t>
            </a:r>
            <a:r>
              <a:rPr lang="en-US" sz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dari</a:t>
            </a:r>
            <a:r>
              <a:rPr lang="en-US" sz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sikap</a:t>
            </a:r>
            <a:r>
              <a:rPr lang="en-US" sz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pragmatis</a:t>
            </a:r>
            <a:r>
              <a:rPr lang="en-US" sz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dengan</a:t>
            </a:r>
            <a:r>
              <a:rPr lang="en-US" sz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hanya</a:t>
            </a:r>
            <a:r>
              <a:rPr lang="en-US" sz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berpihak</a:t>
            </a:r>
            <a:r>
              <a:rPr lang="en-US" sz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pada salah </a:t>
            </a:r>
            <a:r>
              <a:rPr lang="en-US" sz="1800" dirty="0" err="1">
                <a:solidFill>
                  <a:srgbClr val="33333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satu</a:t>
            </a:r>
            <a:r>
              <a:rPr lang="en-US" sz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kutub</a:t>
            </a:r>
            <a:r>
              <a:rPr lang="en-US" sz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1800" dirty="0" err="1">
                <a:solidFill>
                  <a:srgbClr val="33333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Sebab</a:t>
            </a:r>
            <a:r>
              <a:rPr lang="en-US" sz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Yusuf </a:t>
            </a:r>
            <a:r>
              <a:rPr lang="en-US" sz="1800" dirty="0" err="1">
                <a:solidFill>
                  <a:srgbClr val="33333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Qardlawi</a:t>
            </a:r>
            <a:r>
              <a:rPr lang="en-US" sz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mengungkapkan</a:t>
            </a:r>
            <a:r>
              <a:rPr lang="en-US" sz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bahwa</a:t>
            </a:r>
            <a:r>
              <a:rPr lang="en-US" sz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perilaku</a:t>
            </a:r>
            <a:r>
              <a:rPr lang="en-US" sz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wasath</a:t>
            </a:r>
            <a:r>
              <a:rPr lang="en-US" sz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ialah</a:t>
            </a:r>
            <a:r>
              <a:rPr lang="en-US" sz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sebagai</a:t>
            </a:r>
            <a:r>
              <a:rPr lang="en-US" sz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sikap</a:t>
            </a:r>
            <a:r>
              <a:rPr lang="en-US" sz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yang </a:t>
            </a:r>
            <a:r>
              <a:rPr lang="en-US" sz="1800" dirty="0" err="1">
                <a:solidFill>
                  <a:srgbClr val="33333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mengandung</a:t>
            </a:r>
            <a:r>
              <a:rPr lang="en-US" sz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arti </a:t>
            </a:r>
            <a:r>
              <a:rPr lang="en-US" sz="1800" dirty="0" err="1">
                <a:solidFill>
                  <a:srgbClr val="33333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adil</a:t>
            </a:r>
            <a:r>
              <a:rPr lang="en-US" sz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dan </a:t>
            </a:r>
            <a:r>
              <a:rPr lang="en-US" sz="1800" dirty="0" err="1">
                <a:solidFill>
                  <a:srgbClr val="33333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proporsional</a:t>
            </a:r>
            <a:r>
              <a:rPr lang="en-US" sz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Di </a:t>
            </a:r>
            <a:r>
              <a:rPr lang="en-US" sz="1800" dirty="0" err="1">
                <a:solidFill>
                  <a:srgbClr val="33333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samping</a:t>
            </a:r>
            <a:r>
              <a:rPr lang="en-US" sz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itu</a:t>
            </a:r>
            <a:r>
              <a:rPr lang="en-US" sz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ulama </a:t>
            </a:r>
            <a:r>
              <a:rPr lang="en-US" sz="1800" dirty="0" err="1">
                <a:solidFill>
                  <a:srgbClr val="33333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lulusan</a:t>
            </a:r>
            <a:r>
              <a:rPr lang="en-US" sz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al-Azhar </a:t>
            </a:r>
            <a:r>
              <a:rPr lang="en-US" sz="1800" dirty="0" err="1">
                <a:solidFill>
                  <a:srgbClr val="33333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ini</a:t>
            </a:r>
            <a:r>
              <a:rPr lang="en-US" sz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melihat</a:t>
            </a:r>
            <a:r>
              <a:rPr lang="en-US" sz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wasathiyah</a:t>
            </a:r>
            <a:r>
              <a:rPr lang="en-US" sz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sebagai</a:t>
            </a:r>
            <a:r>
              <a:rPr lang="en-US" sz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perilaku</a:t>
            </a:r>
            <a:r>
              <a:rPr lang="en-US" sz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yang </a:t>
            </a:r>
            <a:r>
              <a:rPr lang="en-US" sz="1800" dirty="0" err="1">
                <a:solidFill>
                  <a:srgbClr val="33333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penuh</a:t>
            </a:r>
            <a:r>
              <a:rPr lang="en-US" sz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keseimbangan</a:t>
            </a:r>
            <a:r>
              <a:rPr lang="en-US" sz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antara</a:t>
            </a:r>
            <a:r>
              <a:rPr lang="en-US" sz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dunia dan </a:t>
            </a:r>
            <a:r>
              <a:rPr lang="en-US" sz="1800" dirty="0" err="1">
                <a:solidFill>
                  <a:srgbClr val="33333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akhirat</a:t>
            </a:r>
            <a:r>
              <a:rPr lang="en-US" sz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800" dirty="0" err="1">
                <a:solidFill>
                  <a:srgbClr val="33333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kebutuhan</a:t>
            </a:r>
            <a:r>
              <a:rPr lang="en-US" sz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fisik</a:t>
            </a:r>
            <a:r>
              <a:rPr lang="en-US" sz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dan </a:t>
            </a:r>
            <a:r>
              <a:rPr lang="en-US" sz="1800" dirty="0" err="1">
                <a:solidFill>
                  <a:srgbClr val="33333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jiwa</a:t>
            </a:r>
            <a:r>
              <a:rPr lang="en-US" sz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800" dirty="0" err="1">
                <a:solidFill>
                  <a:srgbClr val="33333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keseimbangan</a:t>
            </a:r>
            <a:r>
              <a:rPr lang="en-US" sz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akal</a:t>
            </a:r>
            <a:r>
              <a:rPr lang="en-US" sz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dan </a:t>
            </a:r>
            <a:r>
              <a:rPr lang="en-US" sz="1800" dirty="0" err="1">
                <a:solidFill>
                  <a:srgbClr val="33333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hati</a:t>
            </a:r>
            <a:r>
              <a:rPr lang="en-US" sz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800" dirty="0" err="1">
                <a:solidFill>
                  <a:srgbClr val="33333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serta</a:t>
            </a:r>
            <a:r>
              <a:rPr lang="en-US" sz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berada</a:t>
            </a:r>
            <a:r>
              <a:rPr lang="en-US" sz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di </a:t>
            </a:r>
            <a:r>
              <a:rPr lang="en-US" sz="1800" dirty="0" err="1">
                <a:solidFill>
                  <a:srgbClr val="33333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posisi</a:t>
            </a:r>
            <a:r>
              <a:rPr lang="en-US" sz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tengah</a:t>
            </a:r>
            <a:r>
              <a:rPr lang="en-US" sz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antara</a:t>
            </a:r>
            <a:r>
              <a:rPr lang="en-US" sz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neo-</a:t>
            </a:r>
            <a:r>
              <a:rPr lang="en-US" sz="1800" dirty="0" err="1">
                <a:solidFill>
                  <a:srgbClr val="33333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liberalisme</a:t>
            </a:r>
            <a:r>
              <a:rPr lang="en-US" sz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en-US" sz="1800" i="1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al-</a:t>
            </a:r>
            <a:r>
              <a:rPr lang="en-US" sz="1800" i="1" dirty="0" err="1">
                <a:solidFill>
                  <a:srgbClr val="33333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mu’aththilah</a:t>
            </a:r>
            <a:r>
              <a:rPr lang="en-US" sz="1800" i="1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al-</a:t>
            </a:r>
            <a:r>
              <a:rPr lang="en-US" sz="1800" i="1" dirty="0" err="1">
                <a:solidFill>
                  <a:srgbClr val="33333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judud</a:t>
            </a:r>
            <a:r>
              <a:rPr lang="en-US" sz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 dan neo-</a:t>
            </a:r>
            <a:r>
              <a:rPr lang="en-US" sz="1800" dirty="0" err="1">
                <a:solidFill>
                  <a:srgbClr val="33333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literalisme</a:t>
            </a:r>
            <a:r>
              <a:rPr lang="en-US" sz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en-US" sz="1800" i="1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al-</a:t>
            </a:r>
            <a:r>
              <a:rPr lang="en-US" sz="1800" i="1" dirty="0" err="1">
                <a:solidFill>
                  <a:srgbClr val="33333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zhahiriyyah</a:t>
            </a:r>
            <a:r>
              <a:rPr lang="en-US" sz="1800" i="1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al-</a:t>
            </a:r>
            <a:r>
              <a:rPr lang="en-US" sz="1800" i="1" dirty="0" err="1">
                <a:solidFill>
                  <a:srgbClr val="33333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judud</a:t>
            </a:r>
            <a:r>
              <a:rPr lang="en-US" sz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). </a:t>
            </a:r>
            <a:r>
              <a:rPr lang="en-US" sz="1800" dirty="0" err="1">
                <a:solidFill>
                  <a:srgbClr val="33333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sifat</a:t>
            </a:r>
            <a:r>
              <a:rPr lang="en-US" sz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en-US" sz="1800" i="1" dirty="0" err="1">
                <a:solidFill>
                  <a:srgbClr val="33333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wasathiyah</a:t>
            </a:r>
            <a:r>
              <a:rPr lang="en-US" sz="1800" i="1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en-US" sz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yang </a:t>
            </a:r>
            <a:r>
              <a:rPr lang="en-US" sz="1800" dirty="0" err="1">
                <a:solidFill>
                  <a:srgbClr val="33333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dimiliki</a:t>
            </a:r>
            <a:r>
              <a:rPr lang="en-US" sz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oleh Muhammadiyah </a:t>
            </a:r>
            <a:r>
              <a:rPr lang="en-US" sz="1800" dirty="0" err="1">
                <a:solidFill>
                  <a:srgbClr val="33333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bersumber</a:t>
            </a:r>
            <a:r>
              <a:rPr lang="en-US" sz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dari</a:t>
            </a:r>
            <a:r>
              <a:rPr lang="en-US" sz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Al Qur’an dan Sunnah </a:t>
            </a:r>
            <a:r>
              <a:rPr lang="en-US" sz="1800" dirty="0" err="1">
                <a:solidFill>
                  <a:srgbClr val="33333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Maqbullah</a:t>
            </a:r>
            <a:r>
              <a:rPr lang="en-US" sz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800" dirty="0" err="1">
                <a:solidFill>
                  <a:srgbClr val="33333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serta</a:t>
            </a:r>
            <a:r>
              <a:rPr lang="en-US" sz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mengembangkan</a:t>
            </a:r>
            <a:r>
              <a:rPr lang="en-US" sz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ijtihad </a:t>
            </a:r>
            <a:r>
              <a:rPr lang="en-US" sz="1800" dirty="0" err="1">
                <a:solidFill>
                  <a:srgbClr val="33333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dengan</a:t>
            </a:r>
            <a:r>
              <a:rPr lang="en-US" sz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pendekatan</a:t>
            </a:r>
            <a:r>
              <a:rPr lang="en-US" sz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bayani</a:t>
            </a:r>
            <a:r>
              <a:rPr lang="en-US" sz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800" dirty="0" err="1">
                <a:solidFill>
                  <a:srgbClr val="33333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burhani</a:t>
            </a:r>
            <a:r>
              <a:rPr lang="en-US" sz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dan </a:t>
            </a:r>
            <a:r>
              <a:rPr lang="en-US" sz="1800" dirty="0" err="1">
                <a:solidFill>
                  <a:srgbClr val="33333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irfani</a:t>
            </a:r>
            <a:r>
              <a:rPr lang="en-US" sz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10056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3F22A6-643A-486A-A58E-AF259DC787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4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Kriteri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dan </a:t>
            </a:r>
            <a:r>
              <a:rPr lang="en-US" sz="24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Ciri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Islam </a:t>
            </a:r>
            <a:r>
              <a:rPr lang="en-US" sz="24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Wasathiyah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Muhammadiyah</a:t>
            </a:r>
            <a:endParaRPr lang="en-US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05B9FE-A102-49C5-9AA2-FF269CB1C6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1800" b="1" dirty="0" err="1">
                <a:solidFill>
                  <a:srgbClr val="33333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Pertama</a:t>
            </a:r>
            <a:r>
              <a:rPr lang="en-US" sz="1800" b="1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 </a:t>
            </a:r>
            <a:r>
              <a:rPr lang="en-US" sz="1800" b="1" i="1" dirty="0" err="1">
                <a:solidFill>
                  <a:srgbClr val="33333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Attawassuth</a:t>
            </a:r>
            <a:r>
              <a:rPr lang="en-US" sz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1800" dirty="0" err="1">
                <a:solidFill>
                  <a:srgbClr val="33333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yakni</a:t>
            </a:r>
            <a:r>
              <a:rPr lang="en-US" sz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posisi</a:t>
            </a:r>
            <a:r>
              <a:rPr lang="en-US" sz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di </a:t>
            </a:r>
            <a:r>
              <a:rPr lang="en-US" sz="1800" dirty="0" err="1">
                <a:solidFill>
                  <a:srgbClr val="33333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jalur</a:t>
            </a:r>
            <a:r>
              <a:rPr lang="en-US" sz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tengah</a:t>
            </a:r>
            <a:r>
              <a:rPr lang="en-US" sz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dan </a:t>
            </a:r>
            <a:r>
              <a:rPr lang="en-US" sz="1800" dirty="0" err="1">
                <a:solidFill>
                  <a:srgbClr val="33333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lurus</a:t>
            </a:r>
            <a:r>
              <a:rPr lang="en-US" sz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“Wes gak </a:t>
            </a:r>
            <a:r>
              <a:rPr lang="en-US" sz="1800" dirty="0" err="1">
                <a:solidFill>
                  <a:srgbClr val="33333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noleh-noleh</a:t>
            </a:r>
            <a:r>
              <a:rPr lang="en-US" sz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kiri</a:t>
            </a:r>
            <a:r>
              <a:rPr lang="en-US" sz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kanan</a:t>
            </a:r>
            <a:r>
              <a:rPr lang="en-US" sz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en-US" sz="1800" dirty="0" err="1">
                <a:solidFill>
                  <a:srgbClr val="33333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Apa</a:t>
            </a:r>
            <a:r>
              <a:rPr lang="en-US" sz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yang </a:t>
            </a:r>
            <a:r>
              <a:rPr lang="en-US" sz="1800" dirty="0" err="1">
                <a:solidFill>
                  <a:srgbClr val="33333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sudah</a:t>
            </a:r>
            <a:r>
              <a:rPr lang="en-US" sz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diajarkan</a:t>
            </a:r>
            <a:r>
              <a:rPr lang="en-US" sz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di Muhammadiyah </a:t>
            </a:r>
            <a:r>
              <a:rPr lang="en-US" sz="1800" dirty="0" err="1">
                <a:solidFill>
                  <a:srgbClr val="33333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itulah</a:t>
            </a:r>
            <a:r>
              <a:rPr lang="en-US" sz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yang </a:t>
            </a:r>
            <a:r>
              <a:rPr lang="en-US" sz="1800" dirty="0" err="1">
                <a:solidFill>
                  <a:srgbClr val="33333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kita</a:t>
            </a:r>
            <a:r>
              <a:rPr lang="en-US" sz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pakai</a:t>
            </a:r>
            <a:r>
              <a:rPr lang="en-US" sz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dan </a:t>
            </a:r>
            <a:r>
              <a:rPr lang="en-US" sz="1800" dirty="0" err="1">
                <a:solidFill>
                  <a:srgbClr val="33333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dikerjakan</a:t>
            </a:r>
            <a:r>
              <a:rPr lang="en-US" sz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,” </a:t>
            </a:r>
            <a:r>
              <a:rPr lang="en-US" sz="1800" dirty="0" err="1">
                <a:solidFill>
                  <a:srgbClr val="33333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ujar</a:t>
            </a:r>
            <a:r>
              <a:rPr lang="en-US" sz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dia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</a:p>
          <a:p>
            <a:r>
              <a:rPr lang="en-US" sz="1800" b="1" dirty="0" err="1">
                <a:solidFill>
                  <a:srgbClr val="33333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Kedua</a:t>
            </a:r>
            <a:r>
              <a:rPr lang="en-US" sz="1800" b="1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 </a:t>
            </a:r>
            <a:r>
              <a:rPr lang="en-US" sz="1800" b="1" i="1" dirty="0" err="1">
                <a:solidFill>
                  <a:srgbClr val="33333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ali’tidal</a:t>
            </a:r>
            <a:r>
              <a:rPr lang="en-US" sz="1800" b="1" i="1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en-US" sz="1800" dirty="0" err="1">
                <a:solidFill>
                  <a:srgbClr val="33333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artinya</a:t>
            </a:r>
            <a:r>
              <a:rPr lang="en-US" sz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berperilaku</a:t>
            </a:r>
            <a:r>
              <a:rPr lang="en-US" sz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proporsional</a:t>
            </a:r>
            <a:r>
              <a:rPr lang="en-US" sz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800" dirty="0" err="1">
                <a:solidFill>
                  <a:srgbClr val="33333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adil</a:t>
            </a:r>
            <a:r>
              <a:rPr lang="en-US" sz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dan </a:t>
            </a:r>
            <a:r>
              <a:rPr lang="en-US" sz="1800" dirty="0" err="1">
                <a:solidFill>
                  <a:srgbClr val="33333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bertanggung</a:t>
            </a:r>
            <a:r>
              <a:rPr lang="en-US" sz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jawab</a:t>
            </a:r>
            <a:r>
              <a:rPr lang="en-US" sz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dengan</a:t>
            </a:r>
            <a:r>
              <a:rPr lang="en-US" sz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apa</a:t>
            </a:r>
            <a:r>
              <a:rPr lang="en-US" sz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yang </a:t>
            </a:r>
            <a:r>
              <a:rPr lang="en-US" sz="1800" dirty="0" err="1">
                <a:solidFill>
                  <a:srgbClr val="33333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dikerjakan</a:t>
            </a:r>
            <a:r>
              <a:rPr lang="en-US" sz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“Kita </a:t>
            </a:r>
            <a:r>
              <a:rPr lang="en-US" sz="1800" dirty="0" err="1">
                <a:solidFill>
                  <a:srgbClr val="33333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bisa</a:t>
            </a:r>
            <a:r>
              <a:rPr lang="en-US" sz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berbuat</a:t>
            </a:r>
            <a:r>
              <a:rPr lang="en-US" sz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adil</a:t>
            </a:r>
            <a:r>
              <a:rPr lang="en-US" sz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Adil </a:t>
            </a:r>
            <a:r>
              <a:rPr lang="en-US" sz="1800" dirty="0" err="1">
                <a:solidFill>
                  <a:srgbClr val="33333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terhadap</a:t>
            </a:r>
            <a:r>
              <a:rPr lang="en-US" sz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diri</a:t>
            </a:r>
            <a:r>
              <a:rPr lang="en-US" sz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kita</a:t>
            </a:r>
            <a:r>
              <a:rPr lang="en-US" sz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800" dirty="0" err="1">
                <a:solidFill>
                  <a:srgbClr val="33333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keluarga</a:t>
            </a:r>
            <a:r>
              <a:rPr lang="en-US" sz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kita</a:t>
            </a:r>
            <a:r>
              <a:rPr lang="en-US" sz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dan </a:t>
            </a:r>
            <a:r>
              <a:rPr lang="en-US" sz="1800" dirty="0" err="1">
                <a:solidFill>
                  <a:srgbClr val="33333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sekitar</a:t>
            </a:r>
            <a:r>
              <a:rPr lang="en-US" sz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,” </a:t>
            </a:r>
            <a:r>
              <a:rPr lang="en-US" sz="1800" dirty="0" err="1">
                <a:solidFill>
                  <a:srgbClr val="33333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jelasnya</a:t>
            </a:r>
            <a:r>
              <a:rPr lang="en-US" sz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1800" b="1" dirty="0" err="1">
                <a:solidFill>
                  <a:srgbClr val="33333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Ketiga</a:t>
            </a:r>
            <a:r>
              <a:rPr lang="en-US" sz="1800" b="1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 </a:t>
            </a:r>
            <a:r>
              <a:rPr lang="en-US" sz="1800" b="1" i="1" dirty="0" err="1">
                <a:solidFill>
                  <a:srgbClr val="33333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attasamuh</a:t>
            </a:r>
            <a:r>
              <a:rPr lang="en-US" sz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1800" dirty="0" err="1">
                <a:solidFill>
                  <a:srgbClr val="33333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Yaitu</a:t>
            </a:r>
            <a:r>
              <a:rPr lang="en-US" sz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mengakui</a:t>
            </a:r>
            <a:r>
              <a:rPr lang="en-US" sz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jika</a:t>
            </a:r>
            <a:r>
              <a:rPr lang="en-US" sz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ada</a:t>
            </a:r>
            <a:r>
              <a:rPr lang="en-US" sz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perbedaan</a:t>
            </a:r>
            <a:r>
              <a:rPr lang="en-US" sz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dengan</a:t>
            </a:r>
            <a:r>
              <a:rPr lang="en-US" sz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orang </a:t>
            </a:r>
            <a:r>
              <a:rPr lang="en-US" sz="1800" dirty="0" err="1">
                <a:solidFill>
                  <a:srgbClr val="33333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atau</a:t>
            </a:r>
            <a:r>
              <a:rPr lang="en-US" sz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dengan</a:t>
            </a:r>
            <a:r>
              <a:rPr lang="en-US" sz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golongan</a:t>
            </a:r>
            <a:r>
              <a:rPr lang="en-US" sz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lain, </a:t>
            </a:r>
            <a:r>
              <a:rPr lang="en-US" sz="1800" dirty="0" err="1">
                <a:solidFill>
                  <a:srgbClr val="33333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senantiasa</a:t>
            </a:r>
            <a:r>
              <a:rPr lang="en-US" sz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menghargainya</a:t>
            </a:r>
            <a:r>
              <a:rPr lang="en-US" sz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1800" dirty="0" err="1">
                <a:solidFill>
                  <a:srgbClr val="33333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Bertoleransi</a:t>
            </a:r>
            <a:r>
              <a:rPr lang="en-US" sz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800" dirty="0" err="1">
                <a:solidFill>
                  <a:srgbClr val="33333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bertenggang</a:t>
            </a:r>
            <a:r>
              <a:rPr lang="en-US" sz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rasa, dan </a:t>
            </a:r>
            <a:r>
              <a:rPr lang="en-US" sz="1800" dirty="0" err="1">
                <a:solidFill>
                  <a:srgbClr val="33333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berlapang</a:t>
            </a:r>
            <a:r>
              <a:rPr lang="en-US" sz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dada </a:t>
            </a:r>
            <a:r>
              <a:rPr lang="en-US" sz="1800" dirty="0" err="1">
                <a:solidFill>
                  <a:srgbClr val="33333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dalam</a:t>
            </a:r>
            <a:r>
              <a:rPr lang="en-US" sz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semua</a:t>
            </a:r>
            <a:r>
              <a:rPr lang="en-US" sz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aspek</a:t>
            </a:r>
            <a:r>
              <a:rPr lang="en-US" sz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kehidupan</a:t>
            </a:r>
            <a:r>
              <a:rPr lang="en-US" sz="1800" dirty="0">
                <a:solidFill>
                  <a:srgbClr val="333333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1800" b="1" dirty="0" err="1">
                <a:solidFill>
                  <a:srgbClr val="33333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Keempat</a:t>
            </a:r>
            <a:r>
              <a:rPr lang="en-US" sz="1800" b="1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 </a:t>
            </a:r>
            <a:r>
              <a:rPr lang="en-US" sz="1800" b="1" i="1" dirty="0" err="1">
                <a:solidFill>
                  <a:srgbClr val="33333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assyurah</a:t>
            </a:r>
            <a:r>
              <a:rPr lang="en-US" sz="1800" b="1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en-US" sz="1800" dirty="0" err="1">
                <a:solidFill>
                  <a:srgbClr val="33333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yaitu</a:t>
            </a:r>
            <a:r>
              <a:rPr lang="en-US" sz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bermusyawarah</a:t>
            </a:r>
            <a:r>
              <a:rPr lang="en-US" sz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1800" dirty="0" err="1">
                <a:solidFill>
                  <a:srgbClr val="33333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yakni</a:t>
            </a:r>
            <a:r>
              <a:rPr lang="en-US" sz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bersandar</a:t>
            </a:r>
            <a:r>
              <a:rPr lang="en-US" sz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pada </a:t>
            </a:r>
            <a:r>
              <a:rPr lang="en-US" sz="1800" dirty="0" err="1">
                <a:solidFill>
                  <a:srgbClr val="33333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konsultasi</a:t>
            </a:r>
            <a:r>
              <a:rPr lang="en-US" sz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yang </a:t>
            </a:r>
            <a:r>
              <a:rPr lang="en-US" sz="1800" dirty="0" err="1">
                <a:solidFill>
                  <a:srgbClr val="33333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menyelasaikan</a:t>
            </a:r>
            <a:r>
              <a:rPr lang="en-US" sz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masalah</a:t>
            </a:r>
            <a:r>
              <a:rPr lang="en-US" sz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1800" dirty="0" err="1">
                <a:solidFill>
                  <a:srgbClr val="33333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Lewat</a:t>
            </a:r>
            <a:r>
              <a:rPr lang="en-US" sz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musyawarah</a:t>
            </a:r>
            <a:r>
              <a:rPr lang="en-US" sz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suatu</a:t>
            </a:r>
            <a:r>
              <a:rPr lang="en-US" sz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masalah</a:t>
            </a:r>
            <a:r>
              <a:rPr lang="en-US" sz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bisa</a:t>
            </a:r>
            <a:r>
              <a:rPr lang="en-US" sz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menjadikan</a:t>
            </a:r>
            <a:r>
              <a:rPr lang="en-US" sz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indah</a:t>
            </a:r>
            <a:r>
              <a:rPr lang="en-US" sz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bisa</a:t>
            </a:r>
            <a:r>
              <a:rPr lang="en-US" sz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bersilaturrahim</a:t>
            </a:r>
            <a:r>
              <a:rPr lang="en-US" sz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dan </a:t>
            </a:r>
            <a:r>
              <a:rPr lang="en-US" sz="1800" dirty="0" err="1">
                <a:solidFill>
                  <a:srgbClr val="33333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bisa</a:t>
            </a:r>
            <a:r>
              <a:rPr lang="en-US" sz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menyatukan</a:t>
            </a:r>
            <a:r>
              <a:rPr lang="en-US" sz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perbedaan</a:t>
            </a:r>
            <a:r>
              <a:rPr lang="en-US" sz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menjadi</a:t>
            </a:r>
            <a:r>
              <a:rPr lang="en-US" sz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keputusan</a:t>
            </a:r>
            <a:r>
              <a:rPr lang="en-US" sz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Bersama.</a:t>
            </a:r>
            <a:br>
              <a:rPr lang="en-US" sz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US" sz="1800" dirty="0">
              <a:solidFill>
                <a:srgbClr val="333333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1800" dirty="0">
              <a:solidFill>
                <a:srgbClr val="333333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21649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343125E0-507C-4955-A29C-F94F5D31FC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b="1" dirty="0" err="1">
                <a:solidFill>
                  <a:srgbClr val="33333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Kelima</a:t>
            </a:r>
            <a:r>
              <a:rPr lang="en-US" sz="1800" b="1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 </a:t>
            </a:r>
            <a:r>
              <a:rPr lang="en-US" sz="1800" b="1" i="1" dirty="0" err="1">
                <a:solidFill>
                  <a:srgbClr val="33333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alislah</a:t>
            </a:r>
            <a:r>
              <a:rPr lang="en-US" sz="1800" b="1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800" dirty="0" err="1">
                <a:solidFill>
                  <a:srgbClr val="33333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damai</a:t>
            </a:r>
            <a:r>
              <a:rPr lang="en-US" sz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Kita </a:t>
            </a:r>
            <a:r>
              <a:rPr lang="en-US" sz="1800" dirty="0" err="1">
                <a:solidFill>
                  <a:srgbClr val="33333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sebagai</a:t>
            </a:r>
            <a:r>
              <a:rPr lang="en-US" sz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umat</a:t>
            </a:r>
            <a:r>
              <a:rPr lang="en-US" sz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muslim</a:t>
            </a:r>
            <a:r>
              <a:rPr lang="en-US" sz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harus</a:t>
            </a:r>
            <a:r>
              <a:rPr lang="en-US" sz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bisa</a:t>
            </a:r>
            <a:r>
              <a:rPr lang="en-US" sz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terjun</a:t>
            </a:r>
            <a:r>
              <a:rPr lang="en-US" sz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untuk</a:t>
            </a:r>
            <a:r>
              <a:rPr lang="en-US" sz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mendamaikan</a:t>
            </a:r>
            <a:r>
              <a:rPr lang="en-US" sz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umat</a:t>
            </a:r>
            <a:r>
              <a:rPr lang="en-US" sz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yang </a:t>
            </a:r>
            <a:r>
              <a:rPr lang="en-US" sz="1800" dirty="0" err="1">
                <a:solidFill>
                  <a:srgbClr val="33333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sedang</a:t>
            </a:r>
            <a:r>
              <a:rPr lang="en-US" sz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berselisih</a:t>
            </a:r>
            <a:r>
              <a:rPr lang="en-US" sz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1800" b="1" dirty="0" err="1">
                <a:solidFill>
                  <a:srgbClr val="33333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Keenam</a:t>
            </a:r>
            <a:r>
              <a:rPr lang="en-US" sz="1800" b="1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 </a:t>
            </a:r>
            <a:r>
              <a:rPr lang="en-US" sz="1800" b="1" i="1" dirty="0" err="1">
                <a:solidFill>
                  <a:srgbClr val="33333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alqudwah</a:t>
            </a:r>
            <a:r>
              <a:rPr lang="en-US" sz="1800" b="1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1800" dirty="0" err="1">
                <a:solidFill>
                  <a:srgbClr val="33333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Melahirkan</a:t>
            </a:r>
            <a:r>
              <a:rPr lang="en-US" sz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inisiatif</a:t>
            </a:r>
            <a:r>
              <a:rPr lang="en-US" sz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yang </a:t>
            </a:r>
            <a:r>
              <a:rPr lang="en-US" sz="1800" dirty="0" err="1">
                <a:solidFill>
                  <a:srgbClr val="33333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mulia</a:t>
            </a:r>
            <a:r>
              <a:rPr lang="en-US" sz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dan </a:t>
            </a:r>
            <a:r>
              <a:rPr lang="en-US" sz="1800" dirty="0" err="1">
                <a:solidFill>
                  <a:srgbClr val="33333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memimpin</a:t>
            </a:r>
            <a:r>
              <a:rPr lang="en-US" sz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untuk</a:t>
            </a:r>
            <a:r>
              <a:rPr lang="en-US" sz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kesejahteraan</a:t>
            </a:r>
            <a:r>
              <a:rPr lang="en-US" sz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manusia</a:t>
            </a:r>
            <a:r>
              <a:rPr lang="en-US" sz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en-US" sz="1800" dirty="0">
              <a:solidFill>
                <a:srgbClr val="333333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1800" b="1" dirty="0" err="1">
                <a:solidFill>
                  <a:srgbClr val="33333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Ketujuh</a:t>
            </a:r>
            <a:r>
              <a:rPr lang="en-US" sz="1800" b="1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 </a:t>
            </a:r>
            <a:r>
              <a:rPr lang="en-US" sz="1800" b="1" i="1" dirty="0" err="1">
                <a:solidFill>
                  <a:srgbClr val="33333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almuwatanah</a:t>
            </a:r>
            <a:r>
              <a:rPr lang="en-US" sz="1800" b="1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en-US" sz="1800" dirty="0" err="1">
                <a:solidFill>
                  <a:srgbClr val="33333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menjalin</a:t>
            </a:r>
            <a:r>
              <a:rPr lang="en-US" sz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negara, </a:t>
            </a:r>
            <a:r>
              <a:rPr lang="en-US" sz="1800" dirty="0" err="1">
                <a:solidFill>
                  <a:srgbClr val="33333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bangsa</a:t>
            </a:r>
            <a:r>
              <a:rPr lang="en-US" sz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dan </a:t>
            </a:r>
            <a:r>
              <a:rPr lang="en-US" sz="1800" dirty="0" err="1">
                <a:solidFill>
                  <a:srgbClr val="33333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menghormati</a:t>
            </a:r>
            <a:r>
              <a:rPr lang="en-US" sz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kewarganegaraan</a:t>
            </a:r>
            <a:r>
              <a:rPr lang="en-US" sz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1800" b="1" dirty="0" err="1">
                <a:solidFill>
                  <a:srgbClr val="33333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Kedelapan</a:t>
            </a:r>
            <a:r>
              <a:rPr lang="en-US" sz="1800" b="1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 </a:t>
            </a:r>
            <a:r>
              <a:rPr lang="en-US" sz="1800" b="1" i="1" dirty="0" err="1">
                <a:solidFill>
                  <a:srgbClr val="33333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attawazun</a:t>
            </a:r>
            <a:r>
              <a:rPr lang="en-US" sz="1800" b="1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en-US" sz="1800" dirty="0" err="1">
                <a:solidFill>
                  <a:srgbClr val="33333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artinya</a:t>
            </a:r>
            <a:r>
              <a:rPr lang="en-US" sz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seimbang</a:t>
            </a:r>
            <a:r>
              <a:rPr lang="en-US" sz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dalam</a:t>
            </a:r>
            <a:r>
              <a:rPr lang="en-US" sz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segala</a:t>
            </a:r>
            <a:r>
              <a:rPr lang="en-US" sz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hal</a:t>
            </a:r>
            <a:r>
              <a:rPr lang="en-US" sz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800" dirty="0" err="1">
                <a:solidFill>
                  <a:srgbClr val="33333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termasuk</a:t>
            </a:r>
            <a:r>
              <a:rPr lang="en-US" sz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dalam</a:t>
            </a:r>
            <a:r>
              <a:rPr lang="en-US" sz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penggunaan</a:t>
            </a:r>
            <a:r>
              <a:rPr lang="en-US" sz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dalil</a:t>
            </a:r>
            <a:r>
              <a:rPr lang="en-US" sz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en-US" sz="1800" i="1" dirty="0" err="1">
                <a:solidFill>
                  <a:srgbClr val="33333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aqli</a:t>
            </a:r>
            <a:r>
              <a:rPr lang="en-US" sz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(</a:t>
            </a:r>
            <a:r>
              <a:rPr lang="en-US" sz="1800" dirty="0" err="1">
                <a:solidFill>
                  <a:srgbClr val="33333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dalil</a:t>
            </a:r>
            <a:r>
              <a:rPr lang="en-US" sz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yang </a:t>
            </a:r>
            <a:r>
              <a:rPr lang="en-US" sz="1800" dirty="0" err="1">
                <a:solidFill>
                  <a:srgbClr val="33333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bersumber</a:t>
            </a:r>
            <a:r>
              <a:rPr lang="en-US" sz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dari</a:t>
            </a:r>
            <a:r>
              <a:rPr lang="en-US" sz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akal</a:t>
            </a:r>
            <a:r>
              <a:rPr lang="en-US" sz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pikiran</a:t>
            </a:r>
            <a:r>
              <a:rPr lang="en-US" sz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rasional</a:t>
            </a:r>
            <a:r>
              <a:rPr lang="en-US" sz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 dan </a:t>
            </a:r>
            <a:r>
              <a:rPr lang="en-US" sz="1800" dirty="0" err="1">
                <a:solidFill>
                  <a:srgbClr val="33333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dalil</a:t>
            </a:r>
            <a:r>
              <a:rPr lang="en-US" sz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en-US" sz="1800" i="1" dirty="0" err="1">
                <a:solidFill>
                  <a:srgbClr val="33333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naqli</a:t>
            </a:r>
            <a:r>
              <a:rPr lang="en-US" sz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(</a:t>
            </a:r>
            <a:r>
              <a:rPr lang="en-US" sz="1800" dirty="0" err="1">
                <a:solidFill>
                  <a:srgbClr val="33333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bersumber</a:t>
            </a:r>
            <a:r>
              <a:rPr lang="en-US" sz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dari</a:t>
            </a:r>
            <a:r>
              <a:rPr lang="en-US" sz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Alquran</a:t>
            </a:r>
            <a:r>
              <a:rPr lang="en-US" sz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dan </a:t>
            </a:r>
            <a:r>
              <a:rPr lang="en-US" sz="1800" dirty="0" err="1">
                <a:solidFill>
                  <a:srgbClr val="33333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Alhadits</a:t>
            </a:r>
            <a:r>
              <a:rPr lang="en-US" sz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).</a:t>
            </a:r>
            <a:r>
              <a:rPr lang="en-US" sz="1800" dirty="0">
                <a:solidFill>
                  <a:srgbClr val="333333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89664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7E0676-0193-4E9B-9357-B820C643B2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4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Bentuk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dan Model Islam </a:t>
            </a:r>
            <a:r>
              <a:rPr lang="en-US" sz="24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Wasathiyah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Muhammadiyah</a:t>
            </a:r>
            <a:endParaRPr lang="en-US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0E575C-B36B-4A8E-BE72-F759724A48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marR="0" lvl="0" indent="0" algn="just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Bidang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Pendidikan</a:t>
            </a:r>
            <a:endParaRPr lang="en-US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 algn="just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Pendidikan yang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dirintis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oleh Muhammadiyah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merupakan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pendidikan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yang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berorientasi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terhadap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2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hal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yakni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perpaduan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antara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system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sekolah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umum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dan madrasah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atau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pesantren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lvl="1" algn="just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Dalam</a:t>
            </a:r>
            <a:r>
              <a:rPr lang="en-US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mewujudkan</a:t>
            </a:r>
            <a:r>
              <a:rPr lang="en-US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rintisan</a:t>
            </a:r>
            <a:r>
              <a:rPr lang="en-US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pendidikan</a:t>
            </a:r>
            <a:r>
              <a:rPr lang="en-US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tersebut</a:t>
            </a:r>
            <a:r>
              <a:rPr lang="en-US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Muhammadiyah </a:t>
            </a:r>
            <a:r>
              <a:rPr lang="en-US" sz="1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mendirikan</a:t>
            </a:r>
            <a:r>
              <a:rPr lang="en-US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amal</a:t>
            </a:r>
            <a:r>
              <a:rPr lang="en-US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usaha</a:t>
            </a:r>
            <a:r>
              <a:rPr lang="en-US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seperti</a:t>
            </a:r>
            <a:r>
              <a:rPr lang="en-US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Times New Roman" panose="02020603050405020304" pitchFamily="18" charset="0"/>
              <a:buChar char="-"/>
            </a:pP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Sekolah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umum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modern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Times New Roman" panose="02020603050405020304" pitchFamily="18" charset="0"/>
              <a:buChar char="-"/>
            </a:pP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Madrasah/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pesantren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modern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 algn="just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  <a:buFont typeface="Times New Roman" panose="02020603050405020304" pitchFamily="18" charset="0"/>
              <a:buChar char="-"/>
            </a:pP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Perguruan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tinggi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33776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207A15-1058-4E00-918E-06B8A1EFB6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marR="0" lvl="0" indent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Bidang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Kesehatan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marR="0" indent="45720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Sejak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awal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berdiri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Muhammadiyah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meletakkan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perhatian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besar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terhadap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rasa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adil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dalam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memeberi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pelayanan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kesehatan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Hal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tersebut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terbuktu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dengan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: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Times New Roman" panose="02020603050405020304" pitchFamily="18" charset="0"/>
              <a:buChar char="-"/>
            </a:pP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Penyaluran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dan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pembagian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zakat fitrah dan zakat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maal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kepada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fakir miskin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atau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golongan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lain yang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berhak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menerima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Times New Roman" panose="02020603050405020304" pitchFamily="18" charset="0"/>
              <a:buChar char="-"/>
            </a:pP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Pendirian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panti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asuhan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panti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miskin,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hingga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panti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jompo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Times New Roman" panose="02020603050405020304" pitchFamily="18" charset="0"/>
              <a:buChar char="-"/>
            </a:pP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Pendirian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balai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kesehatan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poliklinik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rumah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askit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umu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hingga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rumah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sakit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ibu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dan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anak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 algn="just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  <a:buFont typeface="Times New Roman" panose="02020603050405020304" pitchFamily="18" charset="0"/>
              <a:buChar char="-"/>
            </a:pP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Pendampingan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terhadap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masyarakat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dhuafa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agar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bisa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hidup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mandiri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84782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DBB392-0DCC-4191-85BC-6E0AF60C4B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marR="0" lvl="0" indent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Bidang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Ekonomi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marR="0" indent="457200" algn="just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Dalam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bidang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ekonomi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memiliki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tujuan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guna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membimbing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dan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mendampingi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masyarakat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kea rah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perbaikan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dan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mengembangkan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ekonomi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sesuai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dengan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ajaran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Islam dan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untuk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meningkatkan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kualitas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pengelolaan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amal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usaha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Muhammadiyah. Amal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usaha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Muhammadiyah di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bidang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ekonomi.Islam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Wasathiyah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dalam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bidang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ekonomi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yaitu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proposional,adil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dan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bertanggung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jawab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denga napa yang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telah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dilakukan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dalam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perekonomian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37423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4BE3F1-9567-4D28-98B1-C7C118A391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0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Revitalisasi</a:t>
            </a:r>
            <a:r>
              <a:rPr lang="en-US" sz="2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Gerakan Islam </a:t>
            </a:r>
            <a:r>
              <a:rPr lang="en-US" sz="20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Wasathiyah</a:t>
            </a:r>
            <a:r>
              <a:rPr lang="en-US" sz="2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Muhammadiyah</a:t>
            </a:r>
            <a:endParaRPr lang="en-US" sz="36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D7461E-BFF5-4DEE-9B4B-C53F9C30EC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Revitalisasi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merupakan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suatu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bentuk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proses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atau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cara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dan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perbuatan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dalam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menghidupkan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kembali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hal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yang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sebelumnya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terberdaya,sehingga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konsep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revitalisasi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berarti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menjadikan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sesuatu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atau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perbuatan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untuk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menjadi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vital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6567410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638</TotalTime>
  <Words>1114</Words>
  <Application>Microsoft Office PowerPoint</Application>
  <PresentationFormat>Widescreen</PresentationFormat>
  <Paragraphs>54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Calibri</vt:lpstr>
      <vt:lpstr>Gill Sans MT</vt:lpstr>
      <vt:lpstr>Times New Roman</vt:lpstr>
      <vt:lpstr>Gallery</vt:lpstr>
      <vt:lpstr>ISLAM WASATHIYAH MUHAMMADIYAH </vt:lpstr>
      <vt:lpstr>Teori Dinamika Pemikiran Islam </vt:lpstr>
      <vt:lpstr>Konsep Islam wasathiyah</vt:lpstr>
      <vt:lpstr>Kriteri dan Ciri Islam Wasathiyah Muhammadiyah</vt:lpstr>
      <vt:lpstr>PowerPoint Presentation</vt:lpstr>
      <vt:lpstr>Bentuk dan Model Islam Wasathiyah Muhammadiyah</vt:lpstr>
      <vt:lpstr>PowerPoint Presentation</vt:lpstr>
      <vt:lpstr>PowerPoint Presentation</vt:lpstr>
      <vt:lpstr>Revitalisasi Gerakan Islam Wasathiyah Muhammadiyah</vt:lpstr>
      <vt:lpstr>PowerPoint Presentation</vt:lpstr>
      <vt:lpstr>PowerPoint Presentation</vt:lpstr>
      <vt:lpstr>Macam-macam Aspek Revitalisasi Islam Wasathiyah Muhammadiyah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ISLAM WASATHIYAH MUHAMMADIYAH </dc:title>
  <dc:creator>Windows User</dc:creator>
  <cp:lastModifiedBy>Windows User</cp:lastModifiedBy>
  <cp:revision>2</cp:revision>
  <dcterms:created xsi:type="dcterms:W3CDTF">2021-12-20T05:46:38Z</dcterms:created>
  <dcterms:modified xsi:type="dcterms:W3CDTF">2021-12-20T16:25:26Z</dcterms:modified>
</cp:coreProperties>
</file>