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B05FE-9C99-4262-B4F0-C0F37376E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D0E1F-97CA-4093-B617-AA28DCB3B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F0EF9-5332-4517-8DEB-C7F78C69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703F9-ADD8-41BE-A7BA-1A4D24DF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5F825-6A77-4D7C-90E1-F86E0065B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8986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21099-421A-475B-BDCD-231BB3DE0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9E1836-EDD9-4164-BAE8-79714AE9E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61FB9-CCBC-4C4B-949D-D5D9D0E5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2E407-AECE-40CD-884B-902DE7CB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8E379-D996-43F8-B6A3-781470AE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804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7BD6A-B417-4C7B-8F93-58C214D6FF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8A3D21-04CB-46E9-8E14-43679B2FC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5ABBA-E56B-4B0D-86E1-F25A15BE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A7BE2-FA9D-45A2-9EEC-D04E281E0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DBD81-716A-49BB-A122-E172FD2C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577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EC32-415C-4061-A255-BBBD8B0B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C4399-850D-4149-82BB-1DCF98FC6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0C090-2226-45C7-AB04-3A770DAE8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22CA1-69EF-4B11-BA18-C092A2B5E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A143B-579C-4ABA-AE25-A7970F116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8761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A9CB8-1B6A-47B2-B0CB-4ED4667B4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89E2D-53E5-4DB8-95CC-49BFBD4C4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B4334-69DB-4F3C-AA0F-E1FA02AFE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02A50-4709-4735-AE00-64BA0872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453ED-16B6-4519-B5B0-91529DF5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785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30665-FFA9-49C5-98DA-110175CC5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7F104-A305-4B5C-B7E3-D20ABCB54A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065FC-FC2F-464E-8945-A318E5B4D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7C520-A575-47E3-812A-686C5CE7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F5A4C-D0F7-48A8-A0C2-95CA7C7AF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81FB7-5764-41CF-9281-6FFB02245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592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E1DA9-38DF-4656-A1E6-38E3953F8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33C48-3CB2-4C58-AB4C-6A21E613F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8EB5CB-88A0-4008-A992-DF52A284D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47AE8F-4F03-4C03-A3BF-9EF3B07AE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AA1CB7-CA09-4B7A-AA0B-9A37442050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E80F9F-6983-4EAD-8A5E-7BA54754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95BBB-D7AB-4B8D-953A-34E72CEF0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677594-9DE1-4E68-BD15-75D2E32E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999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5AD16-2811-448A-94EC-AF1EBA926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BAE75A-D8E9-41AE-8D80-9274CE55D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B513B5-C5AA-43DB-B718-E685A46B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87AA0B-ED59-4E53-99DE-AC32CA2D2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3455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0D60E4-F221-45CD-8136-73DCDC97D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6B4932-7BD0-4438-BEF3-1E85FABEE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D2EC0-9DC2-4A79-B62D-915F83D95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818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1026-F50F-4D1D-8A14-2F553CA9F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29329-4743-4FEA-8586-075C2765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4B650-4AD4-46F4-9626-CEF5D8A6A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414FF-E143-45B6-9514-842E5A2EC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2F73B-2CA5-4ACF-84F0-9D695FB8F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310AA-CEEE-4C6C-B92D-581237EB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2509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15387-1267-4554-BF9E-ACD25575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DD20EE-D8A0-43D8-A7EA-0F900B3DD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1D1D3-F322-4F33-84D8-FC93DF856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81904-4E4D-4008-BE8E-A1FCF2F8E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E852C-EB14-460E-A172-06264B387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A8D9E-3B7E-4B3C-856A-8910F885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5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DEDEDA-7E36-496B-8C0A-FAE84C194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1D0CD-CDB0-41B5-B660-5AC0A0E3C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1F17-8A1E-42B8-AC59-C5443C63A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FB3E9-E0C3-47D3-8013-EFCEFC2EC07D}" type="datetimeFigureOut">
              <a:rPr lang="en-ID" smtClean="0"/>
              <a:t>30/12/2021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8D239-9B0B-4C60-9C00-906389CA8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FA35B-7408-480F-8F84-8A4CF85ED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F2A88-5BA3-4581-B257-0BF28AF6C89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313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74C1073-04F1-4D36-8B67-1DF8448E2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677" y="2801974"/>
            <a:ext cx="9144000" cy="2387600"/>
          </a:xfrm>
        </p:spPr>
        <p:txBody>
          <a:bodyPr/>
          <a:lstStyle/>
          <a:p>
            <a:r>
              <a:rPr lang="en-US" b="1" dirty="0"/>
              <a:t>MUHAMMADIYAH SEBAGAI GERAKAN POLITIK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324532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9DBBA6B-E0DD-480E-A30E-53D1FCC99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3248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KELOMPOK 9 :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Tegar Saputri Mega Kusuma		(201910040311444)</a:t>
            </a:r>
          </a:p>
          <a:p>
            <a:r>
              <a:rPr lang="en-I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Torangi</a:t>
            </a:r>
            <a:r>
              <a:rPr lang="en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Rohaqi</a:t>
            </a:r>
            <a:r>
              <a:rPr lang="en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Najah			(201810040311309)</a:t>
            </a:r>
          </a:p>
          <a:p>
            <a:br>
              <a:rPr lang="en-ID" b="1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53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1E20-A779-4FD4-8D03-E36C4FD9E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831" y="200782"/>
            <a:ext cx="8581292" cy="1325563"/>
          </a:xfrm>
        </p:spPr>
        <p:txBody>
          <a:bodyPr/>
          <a:lstStyle/>
          <a:p>
            <a:pPr algn="ctr"/>
            <a:r>
              <a:rPr lang="en-ID" b="1" dirty="0" err="1"/>
              <a:t>Pergumulan</a:t>
            </a:r>
            <a:r>
              <a:rPr lang="en-ID" b="1" dirty="0"/>
              <a:t> Muhammadiyah Di </a:t>
            </a:r>
            <a:r>
              <a:rPr lang="en-ID" b="1" dirty="0" err="1"/>
              <a:t>Ranah</a:t>
            </a:r>
            <a:r>
              <a:rPr lang="en-ID" b="1" dirty="0"/>
              <a:t> </a:t>
            </a:r>
            <a:r>
              <a:rPr lang="en-ID" b="1" dirty="0" err="1"/>
              <a:t>Politik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511DB-869F-4929-B5F4-A00858FA8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5" y="1750950"/>
            <a:ext cx="7652824" cy="3679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000" dirty="0" err="1"/>
              <a:t>Lahirnya</a:t>
            </a:r>
            <a:r>
              <a:rPr lang="en-ID" sz="2000" dirty="0"/>
              <a:t> Muhammadiyah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dikontruks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organisasi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partai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, </a:t>
            </a:r>
            <a:r>
              <a:rPr lang="en-ID" sz="2000" dirty="0" err="1"/>
              <a:t>tapi</a:t>
            </a:r>
            <a:r>
              <a:rPr lang="en-ID" sz="2000" dirty="0"/>
              <a:t> </a:t>
            </a:r>
            <a:r>
              <a:rPr lang="en-ID" sz="2000" dirty="0" err="1"/>
              <a:t>sebatas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“</a:t>
            </a:r>
            <a:r>
              <a:rPr lang="en-ID" sz="2000" dirty="0" err="1"/>
              <a:t>gerakan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”, </a:t>
            </a:r>
            <a:r>
              <a:rPr lang="en-ID" sz="2000" dirty="0" err="1"/>
              <a:t>tergambar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langkah-langkah</a:t>
            </a:r>
            <a:r>
              <a:rPr lang="en-ID" sz="2000" dirty="0"/>
              <a:t> yang </a:t>
            </a:r>
            <a:r>
              <a:rPr lang="en-ID" sz="2000" dirty="0" err="1"/>
              <a:t>dilakukan</a:t>
            </a:r>
            <a:r>
              <a:rPr lang="en-ID" sz="2000" dirty="0"/>
              <a:t> KH. Ahmad </a:t>
            </a:r>
            <a:r>
              <a:rPr lang="en-ID" sz="2000" dirty="0" err="1"/>
              <a:t>Dahlan</a:t>
            </a:r>
            <a:r>
              <a:rPr lang="en-ID" sz="2000" dirty="0"/>
              <a:t> </a:t>
            </a:r>
            <a:r>
              <a:rPr lang="en-ID" sz="2000" dirty="0" err="1"/>
              <a:t>diawal</a:t>
            </a:r>
            <a:r>
              <a:rPr lang="en-ID" sz="2000" dirty="0"/>
              <a:t> </a:t>
            </a:r>
            <a:r>
              <a:rPr lang="en-ID" sz="2000" dirty="0" err="1"/>
              <a:t>berdirinya</a:t>
            </a:r>
            <a:r>
              <a:rPr lang="en-ID" sz="2000" dirty="0"/>
              <a:t> Muhammadiyah, yang </a:t>
            </a:r>
            <a:r>
              <a:rPr lang="en-ID" sz="2000" dirty="0" err="1"/>
              <a:t>banyak</a:t>
            </a:r>
            <a:r>
              <a:rPr lang="en-ID" sz="2000" dirty="0"/>
              <a:t> </a:t>
            </a:r>
            <a:r>
              <a:rPr lang="en-ID" sz="2000" dirty="0" err="1"/>
              <a:t>menjalin</a:t>
            </a:r>
            <a:r>
              <a:rPr lang="en-ID" sz="2000" dirty="0"/>
              <a:t> </a:t>
            </a:r>
            <a:r>
              <a:rPr lang="en-ID" sz="2000" dirty="0" err="1"/>
              <a:t>relasi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banyak</a:t>
            </a:r>
            <a:r>
              <a:rPr lang="en-ID" sz="2000" dirty="0"/>
              <a:t> </a:t>
            </a:r>
            <a:r>
              <a:rPr lang="en-ID" sz="2000" dirty="0" err="1"/>
              <a:t>pihak</a:t>
            </a:r>
            <a:r>
              <a:rPr lang="en-ID" sz="2000" dirty="0"/>
              <a:t>. Muhammadiyah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gerakan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 (political movement)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maksud</a:t>
            </a:r>
            <a:r>
              <a:rPr lang="en-ID" sz="2000" dirty="0"/>
              <a:t> </a:t>
            </a:r>
            <a:r>
              <a:rPr lang="en-ID" sz="2000" dirty="0" err="1"/>
              <a:t>yaitu</a:t>
            </a:r>
            <a:r>
              <a:rPr lang="en-ID" sz="2000" dirty="0"/>
              <a:t> </a:t>
            </a:r>
            <a:r>
              <a:rPr lang="en-ID" sz="2000" dirty="0" err="1"/>
              <a:t>pergumulan</a:t>
            </a:r>
            <a:r>
              <a:rPr lang="en-ID" sz="2000" dirty="0"/>
              <a:t> dan </a:t>
            </a:r>
            <a:r>
              <a:rPr lang="en-ID" sz="2000" dirty="0" err="1"/>
              <a:t>keterlibatan</a:t>
            </a:r>
            <a:r>
              <a:rPr lang="en-ID" sz="2000" dirty="0"/>
              <a:t> </a:t>
            </a:r>
            <a:r>
              <a:rPr lang="en-ID" sz="2000" dirty="0" err="1"/>
              <a:t>Muhamadiyah</a:t>
            </a:r>
            <a:r>
              <a:rPr lang="en-ID" sz="2000" dirty="0"/>
              <a:t> </a:t>
            </a:r>
            <a:r>
              <a:rPr lang="en-ID" sz="2000" dirty="0" err="1"/>
              <a:t>dikancah</a:t>
            </a:r>
            <a:r>
              <a:rPr lang="en-ID" sz="2000" dirty="0"/>
              <a:t> </a:t>
            </a:r>
            <a:r>
              <a:rPr lang="en-ID" sz="2000" dirty="0" err="1"/>
              <a:t>perpolitikan</a:t>
            </a:r>
            <a:r>
              <a:rPr lang="en-ID" sz="2000" dirty="0"/>
              <a:t> </a:t>
            </a:r>
            <a:r>
              <a:rPr lang="en-ID" sz="2000" dirty="0" err="1"/>
              <a:t>bangsa</a:t>
            </a:r>
            <a:r>
              <a:rPr lang="en-ID" sz="2000" dirty="0"/>
              <a:t> Indonesia </a:t>
            </a:r>
            <a:r>
              <a:rPr lang="en-ID" sz="2000" dirty="0" err="1"/>
              <a:t>sejak</a:t>
            </a:r>
            <a:r>
              <a:rPr lang="en-ID" sz="2000" dirty="0"/>
              <a:t> zaman </a:t>
            </a:r>
            <a:r>
              <a:rPr lang="en-ID" sz="2000" dirty="0" err="1"/>
              <a:t>penjajahan</a:t>
            </a:r>
            <a:r>
              <a:rPr lang="en-ID" sz="2000" dirty="0"/>
              <a:t> </a:t>
            </a:r>
            <a:r>
              <a:rPr lang="en-ID" sz="2000" dirty="0" err="1"/>
              <a:t>hingga</a:t>
            </a:r>
            <a:r>
              <a:rPr lang="en-ID" sz="2000" dirty="0"/>
              <a:t> </a:t>
            </a:r>
            <a:r>
              <a:rPr lang="en-ID" sz="2000" dirty="0" err="1"/>
              <a:t>saat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. </a:t>
            </a:r>
            <a:r>
              <a:rPr lang="en-ID" sz="2000" dirty="0" err="1"/>
              <a:t>Sementara</a:t>
            </a:r>
            <a:r>
              <a:rPr lang="en-ID" sz="2000" dirty="0"/>
              <a:t> </a:t>
            </a:r>
            <a:r>
              <a:rPr lang="en-ID" sz="2000" dirty="0" err="1"/>
              <a:t>terkait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, </a:t>
            </a:r>
            <a:r>
              <a:rPr lang="en-ID" sz="2000" dirty="0" err="1"/>
              <a:t>meskipun</a:t>
            </a:r>
            <a:r>
              <a:rPr lang="en-ID" sz="2000" dirty="0"/>
              <a:t> </a:t>
            </a:r>
            <a:r>
              <a:rPr lang="en-ID" sz="2000" dirty="0" err="1"/>
              <a:t>tak</a:t>
            </a:r>
            <a:r>
              <a:rPr lang="en-ID" sz="2000" dirty="0"/>
              <a:t> </a:t>
            </a:r>
            <a:r>
              <a:rPr lang="en-ID" sz="2000" dirty="0" err="1"/>
              <a:t>pernah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mandiri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partai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, </a:t>
            </a:r>
            <a:r>
              <a:rPr lang="en-ID" sz="2000" dirty="0" err="1"/>
              <a:t>namun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sejarahnya</a:t>
            </a:r>
            <a:r>
              <a:rPr lang="en-ID" sz="2000" dirty="0"/>
              <a:t> Muhammadiyah </a:t>
            </a:r>
            <a:r>
              <a:rPr lang="en-ID" sz="2000" dirty="0" err="1"/>
              <a:t>tak</a:t>
            </a:r>
            <a:r>
              <a:rPr lang="en-ID" sz="2000" dirty="0"/>
              <a:t> </a:t>
            </a:r>
            <a:r>
              <a:rPr lang="en-ID" sz="2000" dirty="0" err="1"/>
              <a:t>pernah</a:t>
            </a:r>
            <a:r>
              <a:rPr lang="en-ID" sz="2000" dirty="0"/>
              <a:t> </a:t>
            </a:r>
            <a:r>
              <a:rPr lang="en-ID" sz="2000" dirty="0" err="1"/>
              <a:t>bisa</a:t>
            </a:r>
            <a:r>
              <a:rPr lang="en-ID" sz="2000" dirty="0"/>
              <a:t> </a:t>
            </a:r>
            <a:r>
              <a:rPr lang="en-ID" sz="2000" dirty="0" err="1"/>
              <a:t>lepas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urusan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, </a:t>
            </a:r>
            <a:r>
              <a:rPr lang="en-ID" sz="2000" dirty="0" err="1"/>
              <a:t>tentu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pengertian</a:t>
            </a:r>
            <a:r>
              <a:rPr lang="en-ID" sz="2000" dirty="0"/>
              <a:t> </a:t>
            </a:r>
            <a:r>
              <a:rPr lang="en-ID" sz="2000" dirty="0" err="1"/>
              <a:t>nilai</a:t>
            </a:r>
            <a:r>
              <a:rPr lang="en-ID" sz="2000" dirty="0"/>
              <a:t>, </a:t>
            </a:r>
            <a:r>
              <a:rPr lang="en-ID" sz="2000" dirty="0" err="1"/>
              <a:t>bukan</a:t>
            </a:r>
            <a:r>
              <a:rPr lang="en-ID" sz="2000" dirty="0"/>
              <a:t> </a:t>
            </a:r>
            <a:r>
              <a:rPr lang="en-ID" sz="2000" dirty="0" err="1"/>
              <a:t>kekuasaan</a:t>
            </a:r>
            <a:r>
              <a:rPr lang="en-ID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6965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515D4-692C-44A2-A510-84A4EF9AA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1599" y="822333"/>
            <a:ext cx="7879079" cy="4898732"/>
          </a:xfrm>
        </p:spPr>
        <p:txBody>
          <a:bodyPr>
            <a:noAutofit/>
          </a:bodyPr>
          <a:lstStyle/>
          <a:p>
            <a:pPr algn="just"/>
            <a:r>
              <a:rPr lang="en-ID" sz="2000" dirty="0"/>
              <a:t>Pada masa </a:t>
            </a:r>
            <a:r>
              <a:rPr lang="en-ID" sz="2000" dirty="0" err="1"/>
              <a:t>penjajahan</a:t>
            </a:r>
            <a:r>
              <a:rPr lang="en-ID" sz="2000" dirty="0"/>
              <a:t> </a:t>
            </a:r>
            <a:r>
              <a:rPr lang="en-ID" sz="2000" dirty="0" err="1"/>
              <a:t>Belanda</a:t>
            </a:r>
            <a:r>
              <a:rPr lang="en-ID" sz="2000" dirty="0"/>
              <a:t>, </a:t>
            </a:r>
            <a:r>
              <a:rPr lang="en-ID" sz="2000" dirty="0" err="1"/>
              <a:t>ketika</a:t>
            </a:r>
            <a:r>
              <a:rPr lang="en-ID" sz="2000" dirty="0"/>
              <a:t> di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sisi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menegakkan</a:t>
            </a:r>
            <a:r>
              <a:rPr lang="en-ID" sz="2000" dirty="0"/>
              <a:t> Islam </a:t>
            </a:r>
            <a:r>
              <a:rPr lang="en-ID" sz="2000" dirty="0" err="1"/>
              <a:t>berkemajuan</a:t>
            </a:r>
            <a:r>
              <a:rPr lang="en-ID" sz="2000" dirty="0"/>
              <a:t>, </a:t>
            </a:r>
            <a:r>
              <a:rPr lang="en-ID" sz="2000" dirty="0" err="1"/>
              <a:t>sementara</a:t>
            </a:r>
            <a:r>
              <a:rPr lang="en-ID" sz="2000" dirty="0"/>
              <a:t> di </a:t>
            </a:r>
            <a:r>
              <a:rPr lang="en-ID" sz="2000" dirty="0" err="1"/>
              <a:t>sisi</a:t>
            </a:r>
            <a:r>
              <a:rPr lang="en-ID" sz="2000" dirty="0"/>
              <a:t> lain </a:t>
            </a:r>
            <a:r>
              <a:rPr lang="en-ID" sz="2000" dirty="0" err="1"/>
              <a:t>berhadapan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Belanda</a:t>
            </a:r>
            <a:r>
              <a:rPr lang="en-ID" sz="2000" dirty="0"/>
              <a:t>, Muhammadiyah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cerdas</a:t>
            </a:r>
            <a:r>
              <a:rPr lang="en-ID" sz="2000" dirty="0"/>
              <a:t> </a:t>
            </a:r>
            <a:r>
              <a:rPr lang="en-ID" sz="2000" dirty="0" err="1"/>
              <a:t>berhasil</a:t>
            </a:r>
            <a:r>
              <a:rPr lang="en-ID" sz="2000" dirty="0"/>
              <a:t> </a:t>
            </a:r>
            <a:r>
              <a:rPr lang="en-ID" sz="2000" dirty="0" err="1"/>
              <a:t>memanfaatkan</a:t>
            </a:r>
            <a:r>
              <a:rPr lang="en-ID" sz="2000" dirty="0"/>
              <a:t> </a:t>
            </a:r>
            <a:r>
              <a:rPr lang="en-ID" sz="2000" dirty="0" err="1"/>
              <a:t>institusi-institusi</a:t>
            </a:r>
            <a:r>
              <a:rPr lang="en-ID" sz="2000" dirty="0"/>
              <a:t> </a:t>
            </a:r>
            <a:r>
              <a:rPr lang="en-ID" sz="2000" dirty="0" err="1"/>
              <a:t>penjajah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dijadikan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sarana</a:t>
            </a:r>
            <a:r>
              <a:rPr lang="en-ID" sz="2000" dirty="0"/>
              <a:t> </a:t>
            </a:r>
            <a:r>
              <a:rPr lang="en-ID" sz="2000" dirty="0" err="1"/>
              <a:t>bagi</a:t>
            </a:r>
            <a:r>
              <a:rPr lang="en-ID" sz="2000" dirty="0"/>
              <a:t> </a:t>
            </a:r>
            <a:r>
              <a:rPr lang="en-ID" sz="2000" dirty="0" err="1"/>
              <a:t>upaya</a:t>
            </a:r>
            <a:r>
              <a:rPr lang="en-ID" sz="2000" dirty="0"/>
              <a:t> </a:t>
            </a:r>
            <a:r>
              <a:rPr lang="en-ID" sz="2000" dirty="0" err="1"/>
              <a:t>mencerdaskan</a:t>
            </a:r>
            <a:r>
              <a:rPr lang="en-ID" sz="2000" dirty="0"/>
              <a:t> </a:t>
            </a:r>
            <a:r>
              <a:rPr lang="en-ID" sz="2000" dirty="0" err="1"/>
              <a:t>masyarakat</a:t>
            </a:r>
            <a:r>
              <a:rPr lang="en-ID" sz="2000" dirty="0"/>
              <a:t>. </a:t>
            </a:r>
            <a:r>
              <a:rPr lang="en-ID" sz="2000" dirty="0" err="1"/>
              <a:t>Pendekatan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berbeda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gerakan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organisasi</a:t>
            </a:r>
            <a:r>
              <a:rPr lang="en-ID" sz="2000" dirty="0"/>
              <a:t> </a:t>
            </a:r>
            <a:r>
              <a:rPr lang="en-ID" sz="2000" dirty="0" err="1"/>
              <a:t>keagamaan</a:t>
            </a:r>
            <a:r>
              <a:rPr lang="en-ID" sz="2000" dirty="0"/>
              <a:t> </a:t>
            </a:r>
            <a:r>
              <a:rPr lang="en-ID" sz="2000" dirty="0" err="1"/>
              <a:t>lainnya</a:t>
            </a:r>
            <a:r>
              <a:rPr lang="en-ID" sz="2000" dirty="0"/>
              <a:t>, yang </a:t>
            </a:r>
            <a:r>
              <a:rPr lang="en-ID" sz="2000" dirty="0" err="1"/>
              <a:t>menolak</a:t>
            </a:r>
            <a:r>
              <a:rPr lang="en-ID" sz="2000" dirty="0"/>
              <a:t> </a:t>
            </a:r>
            <a:r>
              <a:rPr lang="en-ID" sz="2000" dirty="0" err="1"/>
              <a:t>bekerjasama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Belanda</a:t>
            </a:r>
            <a:r>
              <a:rPr lang="en-ID" sz="2000" dirty="0"/>
              <a:t>, </a:t>
            </a:r>
            <a:r>
              <a:rPr lang="en-ID" sz="2000" dirty="0" err="1"/>
              <a:t>termasuk</a:t>
            </a:r>
            <a:r>
              <a:rPr lang="en-ID" sz="2000" dirty="0"/>
              <a:t> </a:t>
            </a:r>
            <a:r>
              <a:rPr lang="en-ID" sz="2000" dirty="0" err="1"/>
              <a:t>menerapkan</a:t>
            </a:r>
            <a:r>
              <a:rPr lang="en-ID" sz="2000" dirty="0"/>
              <a:t> model </a:t>
            </a:r>
            <a:r>
              <a:rPr lang="en-ID" sz="2000" dirty="0" err="1"/>
              <a:t>pendidikan</a:t>
            </a:r>
            <a:r>
              <a:rPr lang="en-ID" sz="2000" dirty="0"/>
              <a:t> </a:t>
            </a:r>
            <a:r>
              <a:rPr lang="en-ID" sz="2000" dirty="0" err="1"/>
              <a:t>khas</a:t>
            </a:r>
            <a:r>
              <a:rPr lang="en-ID" sz="2000" dirty="0"/>
              <a:t> </a:t>
            </a:r>
            <a:r>
              <a:rPr lang="en-ID" sz="2000" dirty="0" err="1"/>
              <a:t>penjajah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sarana</a:t>
            </a:r>
            <a:r>
              <a:rPr lang="en-ID" sz="2000" dirty="0"/>
              <a:t> </a:t>
            </a:r>
            <a:r>
              <a:rPr lang="en-ID" sz="2000" dirty="0" err="1"/>
              <a:t>pencerdasan</a:t>
            </a:r>
            <a:r>
              <a:rPr lang="en-ID" sz="2000" dirty="0"/>
              <a:t> </a:t>
            </a:r>
            <a:r>
              <a:rPr lang="en-ID" sz="2000" dirty="0" err="1"/>
              <a:t>masyarakat</a:t>
            </a:r>
            <a:r>
              <a:rPr lang="en-ID" sz="2000" dirty="0"/>
              <a:t>. Salah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tokoh</a:t>
            </a:r>
            <a:r>
              <a:rPr lang="en-ID" sz="2000" dirty="0"/>
              <a:t> Islam </a:t>
            </a:r>
            <a:r>
              <a:rPr lang="en-ID" sz="2000" dirty="0" err="1"/>
              <a:t>menyebut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</a:t>
            </a:r>
            <a:r>
              <a:rPr lang="en-ID" sz="2000" dirty="0" err="1"/>
              <a:t>strategi</a:t>
            </a:r>
            <a:r>
              <a:rPr lang="en-ID" sz="2000" dirty="0"/>
              <a:t> yang </a:t>
            </a:r>
            <a:r>
              <a:rPr lang="en-ID" sz="2000" dirty="0" err="1"/>
              <a:t>dipakai</a:t>
            </a:r>
            <a:r>
              <a:rPr lang="en-ID" sz="2000" dirty="0"/>
              <a:t> Muhammadiyah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memasarkan</a:t>
            </a:r>
            <a:r>
              <a:rPr lang="en-ID" sz="2000" dirty="0"/>
              <a:t> model Islam </a:t>
            </a:r>
            <a:r>
              <a:rPr lang="en-ID" sz="2000" dirty="0" err="1"/>
              <a:t>berkemajuan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bentuk</a:t>
            </a:r>
            <a:r>
              <a:rPr lang="en-ID" sz="2000" dirty="0"/>
              <a:t> </a:t>
            </a:r>
            <a:r>
              <a:rPr lang="en-ID" sz="2000" dirty="0" err="1"/>
              <a:t>pemahaman</a:t>
            </a:r>
            <a:r>
              <a:rPr lang="en-ID" sz="2000" dirty="0"/>
              <a:t> Islam yang </a:t>
            </a:r>
            <a:r>
              <a:rPr lang="en-ID" sz="2000" dirty="0" err="1"/>
              <a:t>toleran</a:t>
            </a:r>
            <a:r>
              <a:rPr lang="en-ID" sz="2000" dirty="0"/>
              <a:t> (</a:t>
            </a:r>
            <a:r>
              <a:rPr lang="en-ID" sz="2000" dirty="0" err="1"/>
              <a:t>tasamuh</a:t>
            </a:r>
            <a:r>
              <a:rPr lang="en-ID" sz="2000" dirty="0"/>
              <a:t>) dan </a:t>
            </a:r>
            <a:r>
              <a:rPr lang="en-ID" sz="2000" dirty="0" err="1"/>
              <a:t>moderat</a:t>
            </a:r>
            <a:r>
              <a:rPr lang="en-ID" sz="2000" dirty="0"/>
              <a:t> (</a:t>
            </a:r>
            <a:r>
              <a:rPr lang="en-ID" sz="2000" dirty="0" err="1"/>
              <a:t>tawasuth</a:t>
            </a:r>
            <a:r>
              <a:rPr lang="en-ID" sz="2000" dirty="0"/>
              <a:t>)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Kiai</a:t>
            </a:r>
            <a:r>
              <a:rPr lang="en-ID" sz="2000" dirty="0"/>
              <a:t> </a:t>
            </a:r>
            <a:r>
              <a:rPr lang="en-ID" sz="2000" dirty="0" err="1"/>
              <a:t>Dahlan</a:t>
            </a:r>
            <a:r>
              <a:rPr lang="en-ID" sz="2000" dirty="0"/>
              <a:t> </a:t>
            </a:r>
            <a:r>
              <a:rPr lang="en-ID" sz="2000" dirty="0" err="1"/>
              <a:t>terhadap</a:t>
            </a:r>
            <a:r>
              <a:rPr lang="en-ID" sz="2000" dirty="0"/>
              <a:t> </a:t>
            </a:r>
            <a:r>
              <a:rPr lang="en-ID" sz="2000" dirty="0" err="1"/>
              <a:t>kaum</a:t>
            </a:r>
            <a:r>
              <a:rPr lang="en-ID" sz="2000" dirty="0"/>
              <a:t> non-Muslim. </a:t>
            </a:r>
            <a:r>
              <a:rPr lang="en-ID" sz="2000" dirty="0" err="1"/>
              <a:t>Kiai</a:t>
            </a:r>
            <a:r>
              <a:rPr lang="en-ID" sz="2000" dirty="0"/>
              <a:t> </a:t>
            </a:r>
            <a:r>
              <a:rPr lang="en-ID" sz="2000" dirty="0" err="1"/>
              <a:t>Dahlan</a:t>
            </a:r>
            <a:r>
              <a:rPr lang="en-ID" sz="2000" dirty="0"/>
              <a:t> juga </a:t>
            </a:r>
            <a:r>
              <a:rPr lang="en-ID" sz="2000" dirty="0" err="1"/>
              <a:t>dikenal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kiai</a:t>
            </a:r>
            <a:r>
              <a:rPr lang="en-ID" sz="2000" dirty="0"/>
              <a:t> yang </a:t>
            </a:r>
            <a:r>
              <a:rPr lang="en-ID" sz="2000" dirty="0" err="1"/>
              <a:t>tepo</a:t>
            </a:r>
            <a:r>
              <a:rPr lang="en-ID" sz="2000" dirty="0"/>
              <a:t> </a:t>
            </a:r>
            <a:r>
              <a:rPr lang="en-ID" sz="2000" dirty="0" err="1"/>
              <a:t>seliro</a:t>
            </a:r>
            <a:r>
              <a:rPr lang="en-ID" sz="2000" dirty="0"/>
              <a:t>, </a:t>
            </a:r>
            <a:r>
              <a:rPr lang="en-ID" sz="2000" dirty="0" err="1"/>
              <a:t>Kiai</a:t>
            </a:r>
            <a:r>
              <a:rPr lang="en-ID" sz="2000" dirty="0"/>
              <a:t> </a:t>
            </a:r>
            <a:r>
              <a:rPr lang="en-ID" sz="2000" dirty="0" err="1"/>
              <a:t>Dahlan</a:t>
            </a:r>
            <a:r>
              <a:rPr lang="en-ID" sz="2000" dirty="0"/>
              <a:t> </a:t>
            </a:r>
            <a:r>
              <a:rPr lang="en-ID" sz="2000" dirty="0" err="1"/>
              <a:t>misalnya</a:t>
            </a:r>
            <a:r>
              <a:rPr lang="en-ID" sz="2000" dirty="0"/>
              <a:t> </a:t>
            </a:r>
            <a:r>
              <a:rPr lang="en-ID" sz="2000" dirty="0" err="1"/>
              <a:t>menjalin</a:t>
            </a:r>
            <a:r>
              <a:rPr lang="en-ID" sz="2000" dirty="0"/>
              <a:t> </a:t>
            </a:r>
            <a:r>
              <a:rPr lang="en-ID" sz="2000" dirty="0" err="1"/>
              <a:t>hubungan</a:t>
            </a:r>
            <a:r>
              <a:rPr lang="en-ID" sz="2000" dirty="0"/>
              <a:t> </a:t>
            </a:r>
            <a:r>
              <a:rPr lang="en-ID" sz="2000" dirty="0" err="1"/>
              <a:t>dekat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KH. Hasyim </a:t>
            </a:r>
            <a:r>
              <a:rPr lang="en-ID" sz="2000" dirty="0" err="1"/>
              <a:t>Asy’ari</a:t>
            </a:r>
            <a:r>
              <a:rPr lang="en-ID" sz="2000" dirty="0"/>
              <a:t> (NU)dan </a:t>
            </a:r>
            <a:r>
              <a:rPr lang="en-ID" sz="2000" dirty="0" err="1"/>
              <a:t>berkawan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beberapa</a:t>
            </a:r>
            <a:r>
              <a:rPr lang="en-ID" sz="2000" dirty="0"/>
              <a:t> orang </a:t>
            </a:r>
            <a:r>
              <a:rPr lang="en-ID" sz="2000" dirty="0" err="1"/>
              <a:t>Ahmadiyah</a:t>
            </a:r>
            <a:r>
              <a:rPr lang="en-ID" sz="2000" dirty="0"/>
              <a:t>. </a:t>
            </a:r>
            <a:r>
              <a:rPr lang="en-ID" sz="2000" dirty="0" err="1"/>
              <a:t>Sikap</a:t>
            </a:r>
            <a:r>
              <a:rPr lang="en-ID" sz="2000" dirty="0"/>
              <a:t> </a:t>
            </a:r>
            <a:r>
              <a:rPr lang="en-ID" sz="2000" dirty="0" err="1"/>
              <a:t>Kiai</a:t>
            </a:r>
            <a:r>
              <a:rPr lang="en-ID" sz="2000" dirty="0"/>
              <a:t> </a:t>
            </a:r>
            <a:r>
              <a:rPr lang="en-ID" sz="2000" dirty="0" err="1"/>
              <a:t>Dahlan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pijakan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 Muhammadiyah.</a:t>
            </a:r>
          </a:p>
        </p:txBody>
      </p:sp>
    </p:spTree>
    <p:extLst>
      <p:ext uri="{BB962C8B-B14F-4D97-AF65-F5344CB8AC3E}">
        <p14:creationId xmlns:p14="http://schemas.microsoft.com/office/powerpoint/2010/main" val="177586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3B48F-A3CA-485C-BED9-0359C0D35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421" y="103770"/>
            <a:ext cx="7624690" cy="520504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ID" dirty="0"/>
              <a:t>Muhammadiyah </a:t>
            </a:r>
            <a:r>
              <a:rPr lang="en-ID" dirty="0" err="1"/>
              <a:t>tegas</a:t>
            </a:r>
            <a:r>
              <a:rPr lang="en-ID" dirty="0"/>
              <a:t> </a:t>
            </a:r>
            <a:r>
              <a:rPr lang="en-ID" dirty="0" err="1"/>
              <a:t>menyebut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. </a:t>
            </a:r>
            <a:r>
              <a:rPr lang="en-ID" dirty="0" err="1"/>
              <a:t>Meskipun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dipungkiri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guratan-guratan</a:t>
            </a:r>
            <a:r>
              <a:rPr lang="en-ID" dirty="0"/>
              <a:t> </a:t>
            </a:r>
            <a:r>
              <a:rPr lang="en-ID" dirty="0" err="1"/>
              <a:t>wajah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Muhammadiyah </a:t>
            </a:r>
            <a:r>
              <a:rPr lang="en-ID" dirty="0" err="1"/>
              <a:t>tampak</a:t>
            </a:r>
            <a:r>
              <a:rPr lang="en-ID" dirty="0"/>
              <a:t> </a:t>
            </a:r>
            <a:r>
              <a:rPr lang="en-ID" dirty="0" err="1"/>
              <a:t>begitu</a:t>
            </a:r>
            <a:r>
              <a:rPr lang="en-ID" dirty="0"/>
              <a:t> </a:t>
            </a:r>
            <a:r>
              <a:rPr lang="en-ID" dirty="0" err="1"/>
              <a:t>nyata</a:t>
            </a:r>
            <a:r>
              <a:rPr lang="en-ID" dirty="0"/>
              <a:t>. </a:t>
            </a:r>
            <a:r>
              <a:rPr lang="en-ID" dirty="0" err="1"/>
              <a:t>Posisi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Muhammadiyah </a:t>
            </a:r>
            <a:r>
              <a:rPr lang="en-ID" dirty="0" err="1"/>
              <a:t>tergambar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Khittah</a:t>
            </a:r>
            <a:r>
              <a:rPr lang="en-ID" dirty="0"/>
              <a:t> </a:t>
            </a:r>
            <a:r>
              <a:rPr lang="en-ID" dirty="0" err="1"/>
              <a:t>Ponorogo</a:t>
            </a:r>
            <a:r>
              <a:rPr lang="en-ID" dirty="0"/>
              <a:t> 1969 dan </a:t>
            </a:r>
            <a:r>
              <a:rPr lang="en-ID" dirty="0" err="1"/>
              <a:t>Khittah</a:t>
            </a:r>
            <a:r>
              <a:rPr lang="en-ID" dirty="0"/>
              <a:t> </a:t>
            </a:r>
            <a:r>
              <a:rPr lang="en-ID" dirty="0" err="1"/>
              <a:t>Ujungpandang</a:t>
            </a:r>
            <a:r>
              <a:rPr lang="en-ID" dirty="0"/>
              <a:t> 1971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poin</a:t>
            </a:r>
            <a:r>
              <a:rPr lang="en-ID" dirty="0"/>
              <a:t> 5-9</a:t>
            </a:r>
          </a:p>
          <a:p>
            <a:pPr marL="0" indent="0" algn="just">
              <a:buNone/>
            </a:pPr>
            <a:r>
              <a:rPr lang="en-ID" dirty="0" err="1"/>
              <a:t>Poin</a:t>
            </a:r>
            <a:r>
              <a:rPr lang="en-ID" dirty="0"/>
              <a:t> 5: Muhammadiyah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memilih</a:t>
            </a:r>
            <a:r>
              <a:rPr lang="en-ID" dirty="0"/>
              <a:t> dan </a:t>
            </a:r>
            <a:r>
              <a:rPr lang="en-ID" dirty="0" err="1"/>
              <a:t>menempatkan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“Gerakan Islam dan Amar </a:t>
            </a:r>
            <a:r>
              <a:rPr lang="en-ID" dirty="0" err="1"/>
              <a:t>Makruf</a:t>
            </a:r>
            <a:r>
              <a:rPr lang="en-ID" dirty="0"/>
              <a:t> </a:t>
            </a:r>
            <a:r>
              <a:rPr lang="en-ID" dirty="0" err="1"/>
              <a:t>Nahi</a:t>
            </a:r>
            <a:r>
              <a:rPr lang="en-ID" dirty="0"/>
              <a:t> </a:t>
            </a:r>
            <a:r>
              <a:rPr lang="en-ID" dirty="0" err="1"/>
              <a:t>Munkar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”.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perjuangan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kenegaraan</a:t>
            </a:r>
            <a:r>
              <a:rPr lang="en-ID" dirty="0"/>
              <a:t> (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praktis</a:t>
            </a:r>
            <a:r>
              <a:rPr lang="en-ID" dirty="0"/>
              <a:t>), Muhammadiyah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partai</a:t>
            </a:r>
            <a:r>
              <a:rPr lang="en-ID" dirty="0"/>
              <a:t> di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Muhammadiyah. </a:t>
            </a:r>
          </a:p>
          <a:p>
            <a:pPr marL="0" indent="0" algn="just">
              <a:buNone/>
            </a:pPr>
            <a:r>
              <a:rPr lang="en-ID" dirty="0" err="1"/>
              <a:t>Poin</a:t>
            </a:r>
            <a:r>
              <a:rPr lang="en-ID" dirty="0"/>
              <a:t> 6: Muhammadiyah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menyadari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obyeknya</a:t>
            </a:r>
            <a:r>
              <a:rPr lang="en-ID" dirty="0"/>
              <a:t> dan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membinanya</a:t>
            </a:r>
            <a:r>
              <a:rPr lang="en-ID" dirty="0"/>
              <a:t>. </a:t>
            </a:r>
          </a:p>
          <a:p>
            <a:pPr marL="0" indent="0" algn="just">
              <a:buNone/>
            </a:pPr>
            <a:r>
              <a:rPr lang="en-ID" dirty="0" err="1"/>
              <a:t>Poin</a:t>
            </a:r>
            <a:r>
              <a:rPr lang="en-ID" dirty="0"/>
              <a:t> 7: Antara Muhammadiyah dan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organisatoris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ideologis</a:t>
            </a:r>
            <a:r>
              <a:rPr lang="en-ID" dirty="0"/>
              <a:t>. </a:t>
            </a:r>
          </a:p>
          <a:p>
            <a:pPr marL="0" indent="0" algn="just">
              <a:buNone/>
            </a:pPr>
            <a:r>
              <a:rPr lang="en-ID" dirty="0" err="1"/>
              <a:t>Poin</a:t>
            </a:r>
            <a:r>
              <a:rPr lang="en-ID" dirty="0"/>
              <a:t> 8: </a:t>
            </a:r>
            <a:r>
              <a:rPr lang="en-ID" dirty="0" err="1"/>
              <a:t>Masing-masing</a:t>
            </a:r>
            <a:r>
              <a:rPr lang="en-ID" dirty="0"/>
              <a:t> </a:t>
            </a:r>
            <a:r>
              <a:rPr lang="en-ID" dirty="0" err="1"/>
              <a:t>berdiri</a:t>
            </a:r>
            <a:r>
              <a:rPr lang="en-ID" dirty="0"/>
              <a:t> dan </a:t>
            </a:r>
            <a:r>
              <a:rPr lang="en-ID" dirty="0" err="1"/>
              <a:t>berjalan</a:t>
            </a:r>
            <a:r>
              <a:rPr lang="en-ID" dirty="0"/>
              <a:t> </a:t>
            </a:r>
            <a:r>
              <a:rPr lang="en-ID" dirty="0" err="1"/>
              <a:t>sendiri-sendiri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pengertian</a:t>
            </a:r>
            <a:r>
              <a:rPr lang="en-ID" dirty="0"/>
              <a:t> dan </a:t>
            </a:r>
            <a:r>
              <a:rPr lang="en-ID" dirty="0" err="1"/>
              <a:t>menuju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yang </a:t>
            </a:r>
            <a:r>
              <a:rPr lang="en-ID" dirty="0" err="1"/>
              <a:t>satu</a:t>
            </a:r>
            <a:r>
              <a:rPr lang="en-ID" dirty="0"/>
              <a:t>. </a:t>
            </a:r>
          </a:p>
          <a:p>
            <a:pPr marL="0" indent="0" algn="just">
              <a:buNone/>
            </a:pPr>
            <a:r>
              <a:rPr lang="en-ID" dirty="0" err="1"/>
              <a:t>Poin</a:t>
            </a:r>
            <a:r>
              <a:rPr lang="en-ID" dirty="0"/>
              <a:t> 9: Pada </a:t>
            </a:r>
            <a:r>
              <a:rPr lang="en-ID" dirty="0" err="1"/>
              <a:t>prinsipnya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dibenarkan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perangkapan</a:t>
            </a:r>
            <a:r>
              <a:rPr lang="en-ID" dirty="0"/>
              <a:t> </a:t>
            </a:r>
            <a:r>
              <a:rPr lang="en-ID" dirty="0" err="1"/>
              <a:t>jabatan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jabatan</a:t>
            </a:r>
            <a:r>
              <a:rPr lang="en-ID" dirty="0"/>
              <a:t> </a:t>
            </a:r>
            <a:r>
              <a:rPr lang="en-ID" dirty="0" err="1"/>
              <a:t>pimpinan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keduanya</a:t>
            </a:r>
            <a:r>
              <a:rPr lang="en-ID" dirty="0"/>
              <a:t>, demi </a:t>
            </a:r>
            <a:r>
              <a:rPr lang="en-ID" dirty="0" err="1"/>
              <a:t>tertibnya</a:t>
            </a:r>
            <a:r>
              <a:rPr lang="en-ID" dirty="0"/>
              <a:t> </a:t>
            </a:r>
            <a:r>
              <a:rPr lang="en-ID" dirty="0" err="1"/>
              <a:t>pembagian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3363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ABACD-A195-4FDD-99F7-B3DD5374F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68177"/>
            <a:ext cx="10515600" cy="1325563"/>
          </a:xfrm>
        </p:spPr>
        <p:txBody>
          <a:bodyPr/>
          <a:lstStyle/>
          <a:p>
            <a:r>
              <a:rPr lang="en-ID" b="1" dirty="0" err="1"/>
              <a:t>Kontribusi</a:t>
            </a:r>
            <a:r>
              <a:rPr lang="en-ID" b="1" dirty="0"/>
              <a:t> Muhammadiyah </a:t>
            </a:r>
            <a:r>
              <a:rPr lang="en-ID" b="1" dirty="0" err="1"/>
              <a:t>Terhadap</a:t>
            </a:r>
            <a:r>
              <a:rPr lang="en-ID" b="1" dirty="0"/>
              <a:t> </a:t>
            </a:r>
            <a:r>
              <a:rPr lang="en-ID" b="1" dirty="0" err="1"/>
              <a:t>Bangsa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4A772-E23E-4B5C-B1FB-EBA3CBBB1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225" y="1253331"/>
            <a:ext cx="8090094" cy="417679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ID" dirty="0" err="1"/>
              <a:t>Kontribusi</a:t>
            </a:r>
            <a:r>
              <a:rPr lang="en-ID" dirty="0"/>
              <a:t> Muhammadiyah </a:t>
            </a:r>
            <a:r>
              <a:rPr lang="en-ID" dirty="0" err="1"/>
              <a:t>dibuktikan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kadernya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merumuskan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Pancasila. </a:t>
            </a:r>
            <a:r>
              <a:rPr lang="en-ID" dirty="0" err="1"/>
              <a:t>Sederetan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KH. </a:t>
            </a:r>
            <a:r>
              <a:rPr lang="en-ID" dirty="0" err="1"/>
              <a:t>Kahar</a:t>
            </a:r>
            <a:r>
              <a:rPr lang="en-ID" dirty="0"/>
              <a:t> </a:t>
            </a:r>
            <a:r>
              <a:rPr lang="en-ID" dirty="0" err="1"/>
              <a:t>Muzzakir</a:t>
            </a:r>
            <a:r>
              <a:rPr lang="en-ID" dirty="0"/>
              <a:t>, </a:t>
            </a:r>
            <a:r>
              <a:rPr lang="en-ID" dirty="0" err="1"/>
              <a:t>Kasman</a:t>
            </a:r>
            <a:r>
              <a:rPr lang="en-ID" dirty="0"/>
              <a:t> </a:t>
            </a:r>
            <a:r>
              <a:rPr lang="en-ID" dirty="0" err="1"/>
              <a:t>Singodimejo</a:t>
            </a:r>
            <a:r>
              <a:rPr lang="en-ID" dirty="0"/>
              <a:t>, dan </a:t>
            </a:r>
            <a:r>
              <a:rPr lang="en-ID" dirty="0" err="1"/>
              <a:t>ki</a:t>
            </a:r>
            <a:r>
              <a:rPr lang="en-ID" dirty="0"/>
              <a:t> </a:t>
            </a:r>
            <a:r>
              <a:rPr lang="en-ID" dirty="0" err="1"/>
              <a:t>Bagus</a:t>
            </a:r>
            <a:r>
              <a:rPr lang="en-ID" dirty="0"/>
              <a:t> </a:t>
            </a:r>
            <a:r>
              <a:rPr lang="en-ID" dirty="0" err="1"/>
              <a:t>Hadikusumo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i="1" dirty="0"/>
              <a:t>founding father</a:t>
            </a:r>
            <a:r>
              <a:rPr lang="en-ID" dirty="0"/>
              <a:t> yang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kemajemukan</a:t>
            </a:r>
            <a:r>
              <a:rPr lang="en-ID" dirty="0"/>
              <a:t> “</a:t>
            </a:r>
            <a:r>
              <a:rPr lang="en-ID" dirty="0" err="1"/>
              <a:t>kebhinekaan</a:t>
            </a:r>
            <a:r>
              <a:rPr lang="en-ID" dirty="0"/>
              <a:t>” </a:t>
            </a:r>
            <a:r>
              <a:rPr lang="en-ID" dirty="0" err="1"/>
              <a:t>masyarakat</a:t>
            </a:r>
            <a:r>
              <a:rPr lang="en-ID" dirty="0"/>
              <a:t> Indonesia. Pada masa </a:t>
            </a:r>
            <a:r>
              <a:rPr lang="en-ID" dirty="0" err="1"/>
              <a:t>kemerdekaan</a:t>
            </a:r>
            <a:r>
              <a:rPr lang="en-ID" dirty="0"/>
              <a:t>, Muhammadiyah juga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nyata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sumbangsih</a:t>
            </a:r>
            <a:r>
              <a:rPr lang="en-ID" dirty="0"/>
              <a:t> </a:t>
            </a:r>
            <a:r>
              <a:rPr lang="en-ID" dirty="0" err="1"/>
              <a:t>riil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segala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; </a:t>
            </a:r>
            <a:r>
              <a:rPr lang="en-ID" dirty="0" err="1"/>
              <a:t>pendidikan</a:t>
            </a:r>
            <a:r>
              <a:rPr lang="en-ID" dirty="0"/>
              <a:t>, </a:t>
            </a:r>
            <a:r>
              <a:rPr lang="en-ID" dirty="0" err="1"/>
              <a:t>kesehatan</a:t>
            </a:r>
            <a:r>
              <a:rPr lang="en-ID" dirty="0"/>
              <a:t>, </a:t>
            </a:r>
            <a:r>
              <a:rPr lang="en-ID" dirty="0" err="1"/>
              <a:t>sosial</a:t>
            </a:r>
            <a:r>
              <a:rPr lang="en-ID" dirty="0"/>
              <a:t> dan </a:t>
            </a:r>
            <a:r>
              <a:rPr lang="en-ID" dirty="0" err="1"/>
              <a:t>politik</a:t>
            </a:r>
            <a:r>
              <a:rPr lang="en-ID" dirty="0"/>
              <a:t>. </a:t>
            </a: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mewakafkan</a:t>
            </a:r>
            <a:r>
              <a:rPr lang="en-ID" dirty="0"/>
              <a:t> </a:t>
            </a:r>
            <a:r>
              <a:rPr lang="en-ID" dirty="0" err="1"/>
              <a:t>kader-kadernya</a:t>
            </a:r>
            <a:r>
              <a:rPr lang="en-ID" dirty="0"/>
              <a:t> yang </a:t>
            </a:r>
            <a:r>
              <a:rPr lang="en-ID" dirty="0" err="1"/>
              <a:t>tersebar</a:t>
            </a:r>
            <a:r>
              <a:rPr lang="en-ID" dirty="0"/>
              <a:t> </a:t>
            </a:r>
            <a:r>
              <a:rPr lang="en-ID" dirty="0" err="1"/>
              <a:t>diberbagai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garab</a:t>
            </a:r>
            <a:r>
              <a:rPr lang="en-ID" dirty="0"/>
              <a:t> </a:t>
            </a:r>
            <a:r>
              <a:rPr lang="en-ID" dirty="0" err="1"/>
              <a:t>kenegaraan</a:t>
            </a:r>
            <a:r>
              <a:rPr lang="en-ID" dirty="0"/>
              <a:t>,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terbantahkan</a:t>
            </a:r>
            <a:r>
              <a:rPr lang="en-ID" dirty="0"/>
              <a:t>, juga </a:t>
            </a:r>
            <a:r>
              <a:rPr lang="en-ID" dirty="0" err="1"/>
              <a:t>berkontribusi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. </a:t>
            </a:r>
            <a:r>
              <a:rPr lang="en-ID" dirty="0" err="1"/>
              <a:t>Tercatat</a:t>
            </a:r>
            <a:r>
              <a:rPr lang="en-ID" dirty="0"/>
              <a:t> pada data </a:t>
            </a:r>
            <a:r>
              <a:rPr lang="en-ID" dirty="0" err="1"/>
              <a:t>terakhir</a:t>
            </a:r>
            <a:r>
              <a:rPr lang="en-ID" dirty="0"/>
              <a:t>, </a:t>
            </a:r>
            <a:r>
              <a:rPr lang="en-ID" dirty="0" err="1"/>
              <a:t>dibidang</a:t>
            </a:r>
            <a:r>
              <a:rPr lang="en-ID" dirty="0"/>
              <a:t> </a:t>
            </a:r>
            <a:r>
              <a:rPr lang="en-ID" dirty="0" err="1"/>
              <a:t>pendidikan</a:t>
            </a:r>
            <a:r>
              <a:rPr lang="en-ID" dirty="0"/>
              <a:t> </a:t>
            </a:r>
            <a:r>
              <a:rPr lang="en-ID" dirty="0" err="1"/>
              <a:t>tercatat</a:t>
            </a:r>
            <a:r>
              <a:rPr lang="en-ID" dirty="0"/>
              <a:t> 10. 381 </a:t>
            </a:r>
            <a:r>
              <a:rPr lang="en-ID" dirty="0" err="1"/>
              <a:t>sekolah</a:t>
            </a:r>
            <a:r>
              <a:rPr lang="en-ID" dirty="0"/>
              <a:t> yang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TK </a:t>
            </a:r>
            <a:r>
              <a:rPr lang="en-ID" dirty="0" err="1"/>
              <a:t>atau</a:t>
            </a:r>
            <a:r>
              <a:rPr lang="en-ID" dirty="0"/>
              <a:t> PTQ </a:t>
            </a:r>
            <a:r>
              <a:rPr lang="en-ID" dirty="0" err="1"/>
              <a:t>berjumlah</a:t>
            </a:r>
            <a:r>
              <a:rPr lang="en-ID" dirty="0"/>
              <a:t> 4623, SD/MI 2.604, SMP/MTS 1772, SMA/SMK/MA 1143; </a:t>
            </a:r>
            <a:r>
              <a:rPr lang="en-ID" dirty="0" err="1"/>
              <a:t>Ponpes</a:t>
            </a:r>
            <a:r>
              <a:rPr lang="en-ID" dirty="0"/>
              <a:t> 67 dan 172 </a:t>
            </a:r>
            <a:r>
              <a:rPr lang="en-ID" dirty="0" err="1"/>
              <a:t>Perguruan</a:t>
            </a:r>
            <a:r>
              <a:rPr lang="en-ID" dirty="0"/>
              <a:t> Tinggi.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7880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A9D5A-337F-4C32-8062-A1B56A7A1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1156" y="193773"/>
            <a:ext cx="8076027" cy="513788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D" dirty="0" err="1"/>
              <a:t>Kiprah</a:t>
            </a:r>
            <a:r>
              <a:rPr lang="en-ID" dirty="0"/>
              <a:t> Muhammadiyah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lain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,</a:t>
            </a:r>
          </a:p>
          <a:p>
            <a:r>
              <a:rPr lang="en-ID" dirty="0"/>
              <a:t>18 </a:t>
            </a:r>
            <a:r>
              <a:rPr lang="en-ID"/>
              <a:t>November 1912 </a:t>
            </a:r>
            <a:r>
              <a:rPr lang="en-ID" dirty="0"/>
              <a:t>Muhammad </a:t>
            </a:r>
            <a:r>
              <a:rPr lang="en-ID" dirty="0" err="1"/>
              <a:t>Darwis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KH Ahmad </a:t>
            </a:r>
            <a:r>
              <a:rPr lang="en-ID" dirty="0" err="1"/>
              <a:t>Dahlan</a:t>
            </a:r>
            <a:r>
              <a:rPr lang="en-ID" dirty="0"/>
              <a:t> </a:t>
            </a:r>
            <a:r>
              <a:rPr lang="en-ID" dirty="0" err="1"/>
              <a:t>mendirikan</a:t>
            </a:r>
            <a:r>
              <a:rPr lang="en-ID" dirty="0"/>
              <a:t> Muhammadiyah,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keagamaan</a:t>
            </a:r>
            <a:r>
              <a:rPr lang="en-ID" dirty="0"/>
              <a:t> yang </a:t>
            </a:r>
            <a:r>
              <a:rPr lang="en-ID" dirty="0" err="1"/>
              <a:t>bergerak</a:t>
            </a:r>
            <a:r>
              <a:rPr lang="en-ID" dirty="0"/>
              <a:t> di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pendidikan</a:t>
            </a:r>
            <a:r>
              <a:rPr lang="en-ID" dirty="0"/>
              <a:t> dan </a:t>
            </a:r>
            <a:r>
              <a:rPr lang="en-ID" dirty="0" err="1"/>
              <a:t>dakwah</a:t>
            </a:r>
            <a:r>
              <a:rPr lang="en-ID" dirty="0"/>
              <a:t>.</a:t>
            </a:r>
          </a:p>
          <a:p>
            <a:r>
              <a:rPr lang="en-ID" dirty="0"/>
              <a:t>Pada 22 </a:t>
            </a:r>
            <a:r>
              <a:rPr lang="en-ID" dirty="0" err="1"/>
              <a:t>Agustus</a:t>
            </a:r>
            <a:r>
              <a:rPr lang="en-ID" dirty="0"/>
              <a:t> 1914 </a:t>
            </a:r>
            <a:r>
              <a:rPr lang="en-ID" dirty="0" err="1"/>
              <a:t>Gubernur</a:t>
            </a:r>
            <a:r>
              <a:rPr lang="en-ID" dirty="0"/>
              <a:t> </a:t>
            </a:r>
            <a:r>
              <a:rPr lang="en-ID" dirty="0" err="1"/>
              <a:t>Jenderal</a:t>
            </a:r>
            <a:r>
              <a:rPr lang="en-ID" dirty="0"/>
              <a:t> </a:t>
            </a:r>
            <a:r>
              <a:rPr lang="en-ID" dirty="0" err="1"/>
              <a:t>Belanda</a:t>
            </a:r>
            <a:r>
              <a:rPr lang="en-ID" dirty="0"/>
              <a:t> </a:t>
            </a:r>
            <a:r>
              <a:rPr lang="en-ID" dirty="0" err="1"/>
              <a:t>mengesahkan</a:t>
            </a:r>
            <a:r>
              <a:rPr lang="en-ID" dirty="0"/>
              <a:t> </a:t>
            </a:r>
            <a:r>
              <a:rPr lang="en-ID" dirty="0" err="1"/>
              <a:t>berdirinya</a:t>
            </a:r>
            <a:r>
              <a:rPr lang="en-ID" dirty="0"/>
              <a:t> Muhammadiyah. </a:t>
            </a:r>
          </a:p>
          <a:p>
            <a:r>
              <a:rPr lang="en-ID" dirty="0" err="1"/>
              <a:t>Tanggal</a:t>
            </a:r>
            <a:r>
              <a:rPr lang="en-ID" dirty="0"/>
              <a:t> 7 November 1945 </a:t>
            </a:r>
            <a:r>
              <a:rPr lang="en-ID" dirty="0" err="1"/>
              <a:t>Tokoh-tokoh</a:t>
            </a:r>
            <a:r>
              <a:rPr lang="en-ID" dirty="0"/>
              <a:t> Muhammadiyah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Nahdlatul</a:t>
            </a:r>
            <a:r>
              <a:rPr lang="en-ID" dirty="0"/>
              <a:t> Ulama (NU), </a:t>
            </a:r>
            <a:r>
              <a:rPr lang="en-ID" dirty="0" err="1"/>
              <a:t>Perikatan</a:t>
            </a:r>
            <a:r>
              <a:rPr lang="en-ID" dirty="0"/>
              <a:t> </a:t>
            </a:r>
            <a:r>
              <a:rPr lang="en-ID" dirty="0" err="1"/>
              <a:t>Umat</a:t>
            </a:r>
            <a:r>
              <a:rPr lang="en-ID" dirty="0"/>
              <a:t> Islam, dan </a:t>
            </a:r>
            <a:r>
              <a:rPr lang="en-ID" dirty="0" err="1"/>
              <a:t>Persatuan</a:t>
            </a:r>
            <a:r>
              <a:rPr lang="en-ID" dirty="0"/>
              <a:t> </a:t>
            </a:r>
            <a:r>
              <a:rPr lang="en-ID" dirty="0" err="1"/>
              <a:t>Umat</a:t>
            </a:r>
            <a:r>
              <a:rPr lang="en-ID" dirty="0"/>
              <a:t> Islam </a:t>
            </a:r>
            <a:r>
              <a:rPr lang="en-ID" dirty="0" err="1"/>
              <a:t>mendirikan</a:t>
            </a:r>
            <a:r>
              <a:rPr lang="en-ID" dirty="0"/>
              <a:t>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Madjelis</a:t>
            </a:r>
            <a:r>
              <a:rPr lang="en-ID" dirty="0"/>
              <a:t> </a:t>
            </a:r>
            <a:r>
              <a:rPr lang="en-ID" dirty="0" err="1"/>
              <a:t>Sjuro</a:t>
            </a:r>
            <a:r>
              <a:rPr lang="en-ID" dirty="0"/>
              <a:t> </a:t>
            </a:r>
            <a:r>
              <a:rPr lang="en-ID" dirty="0" err="1"/>
              <a:t>Moeslimin</a:t>
            </a:r>
            <a:r>
              <a:rPr lang="en-ID" dirty="0"/>
              <a:t> Indonesia (</a:t>
            </a:r>
            <a:r>
              <a:rPr lang="en-ID" dirty="0" err="1"/>
              <a:t>Masyumi</a:t>
            </a:r>
            <a:r>
              <a:rPr lang="en-ID" dirty="0"/>
              <a:t>)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berideologi</a:t>
            </a:r>
            <a:r>
              <a:rPr lang="en-ID" dirty="0"/>
              <a:t> Islam. </a:t>
            </a:r>
          </a:p>
          <a:p>
            <a:r>
              <a:rPr lang="en-ID" dirty="0" err="1"/>
              <a:t>Namun</a:t>
            </a:r>
            <a:r>
              <a:rPr lang="en-ID" dirty="0"/>
              <a:t> pada 5 April 1952 NU </a:t>
            </a:r>
            <a:r>
              <a:rPr lang="en-ID" dirty="0" err="1"/>
              <a:t>keluar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Masyumi</a:t>
            </a:r>
            <a:r>
              <a:rPr lang="en-ID" dirty="0"/>
              <a:t>. Pada </a:t>
            </a:r>
            <a:r>
              <a:rPr lang="en-ID" dirty="0" err="1"/>
              <a:t>tahun</a:t>
            </a:r>
            <a:r>
              <a:rPr lang="en-ID" dirty="0"/>
              <a:t> 1955 </a:t>
            </a:r>
            <a:r>
              <a:rPr lang="en-ID" dirty="0" err="1"/>
              <a:t>Masyumi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pemenang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Pemilihan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1955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memperoleh</a:t>
            </a:r>
            <a:r>
              <a:rPr lang="en-ID" dirty="0"/>
              <a:t> 20,9 </a:t>
            </a:r>
            <a:r>
              <a:rPr lang="en-ID" dirty="0" err="1"/>
              <a:t>persen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,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 Indonesia yang </a:t>
            </a:r>
            <a:r>
              <a:rPr lang="en-ID" dirty="0" err="1"/>
              <a:t>meraih</a:t>
            </a:r>
            <a:r>
              <a:rPr lang="en-ID" dirty="0"/>
              <a:t> 22,3 </a:t>
            </a:r>
            <a:r>
              <a:rPr lang="en-ID" dirty="0" err="1"/>
              <a:t>persen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. </a:t>
            </a:r>
            <a:r>
              <a:rPr lang="en-ID" dirty="0" err="1"/>
              <a:t>Tetapi</a:t>
            </a:r>
            <a:r>
              <a:rPr lang="en-ID" dirty="0"/>
              <a:t> pada </a:t>
            </a:r>
            <a:r>
              <a:rPr lang="en-ID" dirty="0" err="1"/>
              <a:t>tahun</a:t>
            </a:r>
            <a:r>
              <a:rPr lang="en-ID" dirty="0"/>
              <a:t> 1960 </a:t>
            </a:r>
            <a:r>
              <a:rPr lang="en-ID" dirty="0" err="1"/>
              <a:t>Pemerintah</a:t>
            </a:r>
            <a:r>
              <a:rPr lang="en-ID" dirty="0"/>
              <a:t> </a:t>
            </a:r>
            <a:r>
              <a:rPr lang="en-ID" dirty="0" err="1"/>
              <a:t>melarang</a:t>
            </a:r>
            <a:r>
              <a:rPr lang="en-ID" dirty="0"/>
              <a:t>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Masyumi</a:t>
            </a:r>
            <a:r>
              <a:rPr lang="en-ID" dirty="0"/>
              <a:t>. </a:t>
            </a:r>
          </a:p>
          <a:p>
            <a:r>
              <a:rPr lang="en-ID" dirty="0" err="1"/>
              <a:t>Tanggal</a:t>
            </a:r>
            <a:r>
              <a:rPr lang="en-ID" dirty="0"/>
              <a:t> 19 </a:t>
            </a:r>
            <a:r>
              <a:rPr lang="en-ID" dirty="0" err="1"/>
              <a:t>Oktober</a:t>
            </a:r>
            <a:r>
              <a:rPr lang="en-ID" dirty="0"/>
              <a:t> 1964 Muhammadiyah </a:t>
            </a:r>
            <a:r>
              <a:rPr lang="en-ID" dirty="0" err="1"/>
              <a:t>ikut</a:t>
            </a:r>
            <a:r>
              <a:rPr lang="en-ID" dirty="0"/>
              <a:t> </a:t>
            </a:r>
            <a:r>
              <a:rPr lang="en-ID" dirty="0" err="1"/>
              <a:t>bergabung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Sekretariat</a:t>
            </a:r>
            <a:r>
              <a:rPr lang="en-ID" dirty="0"/>
              <a:t> Bersama </a:t>
            </a:r>
            <a:r>
              <a:rPr lang="en-ID" dirty="0" err="1"/>
              <a:t>Golongan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. </a:t>
            </a:r>
            <a:r>
              <a:rPr lang="en-ID" dirty="0" err="1"/>
              <a:t>Selanjutnya</a:t>
            </a:r>
            <a:r>
              <a:rPr lang="en-ID" dirty="0"/>
              <a:t> pada </a:t>
            </a:r>
            <a:r>
              <a:rPr lang="en-ID" dirty="0" err="1"/>
              <a:t>tahun</a:t>
            </a:r>
            <a:r>
              <a:rPr lang="en-ID" dirty="0"/>
              <a:t> 1968 </a:t>
            </a:r>
            <a:r>
              <a:rPr lang="en-ID" dirty="0" err="1"/>
              <a:t>Tokoh-tokoh</a:t>
            </a:r>
            <a:r>
              <a:rPr lang="en-ID" dirty="0"/>
              <a:t> Muhammadiyah </a:t>
            </a:r>
            <a:r>
              <a:rPr lang="en-ID" dirty="0" err="1"/>
              <a:t>mendirikan</a:t>
            </a:r>
            <a:r>
              <a:rPr lang="en-ID" dirty="0"/>
              <a:t>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Muslimin</a:t>
            </a:r>
            <a:r>
              <a:rPr lang="en-ID" dirty="0"/>
              <a:t> Indonesia (</a:t>
            </a:r>
            <a:r>
              <a:rPr lang="en-ID" dirty="0" err="1"/>
              <a:t>Parmusi</a:t>
            </a:r>
            <a:r>
              <a:rPr lang="en-ID" dirty="0"/>
              <a:t>). </a:t>
            </a:r>
          </a:p>
          <a:p>
            <a:r>
              <a:rPr lang="en-ID" dirty="0"/>
              <a:t>Di </a:t>
            </a:r>
            <a:r>
              <a:rPr lang="en-ID" dirty="0" err="1"/>
              <a:t>tahun</a:t>
            </a:r>
            <a:r>
              <a:rPr lang="en-ID" dirty="0"/>
              <a:t> 1971 Hasil </a:t>
            </a:r>
            <a:r>
              <a:rPr lang="en-ID" dirty="0" err="1"/>
              <a:t>muktamar</a:t>
            </a:r>
            <a:r>
              <a:rPr lang="en-ID" dirty="0"/>
              <a:t> Muhammadiyah ke-38 di Ujung Pandang </a:t>
            </a:r>
            <a:r>
              <a:rPr lang="en-ID" dirty="0" err="1"/>
              <a:t>memutuskan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berfokus</a:t>
            </a:r>
            <a:r>
              <a:rPr lang="en-ID" dirty="0"/>
              <a:t> pada </a:t>
            </a:r>
            <a:r>
              <a:rPr lang="en-ID" dirty="0" err="1"/>
              <a:t>gerakan</a:t>
            </a:r>
            <a:r>
              <a:rPr lang="en-ID" dirty="0"/>
              <a:t> </a:t>
            </a:r>
            <a:r>
              <a:rPr lang="en-ID" dirty="0" err="1"/>
              <a:t>dakwah</a:t>
            </a:r>
            <a:r>
              <a:rPr lang="en-ID" dirty="0"/>
              <a:t> Islam. </a:t>
            </a:r>
          </a:p>
          <a:p>
            <a:r>
              <a:rPr lang="en-ID" dirty="0" err="1"/>
              <a:t>Tanggal</a:t>
            </a:r>
            <a:r>
              <a:rPr lang="en-ID" dirty="0"/>
              <a:t> 23 </a:t>
            </a:r>
            <a:r>
              <a:rPr lang="en-ID" dirty="0" err="1"/>
              <a:t>Agustus</a:t>
            </a:r>
            <a:r>
              <a:rPr lang="en-ID" dirty="0"/>
              <a:t> 1998 </a:t>
            </a:r>
            <a:r>
              <a:rPr lang="en-ID" dirty="0" err="1"/>
              <a:t>Ketua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</a:t>
            </a:r>
            <a:r>
              <a:rPr lang="en-ID" dirty="0" err="1"/>
              <a:t>Pengurus</a:t>
            </a:r>
            <a:r>
              <a:rPr lang="en-ID" dirty="0"/>
              <a:t> Pusat Muhammadiyah, </a:t>
            </a:r>
            <a:r>
              <a:rPr lang="en-ID" dirty="0" err="1"/>
              <a:t>Amien</a:t>
            </a:r>
            <a:r>
              <a:rPr lang="en-ID" dirty="0"/>
              <a:t> </a:t>
            </a:r>
            <a:r>
              <a:rPr lang="en-ID" dirty="0" err="1"/>
              <a:t>Rais</a:t>
            </a:r>
            <a:r>
              <a:rPr lang="en-ID" dirty="0"/>
              <a:t>, </a:t>
            </a:r>
            <a:r>
              <a:rPr lang="en-ID" dirty="0" err="1"/>
              <a:t>mendirikan</a:t>
            </a:r>
            <a:r>
              <a:rPr lang="en-ID" dirty="0"/>
              <a:t>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Amanat</a:t>
            </a:r>
            <a:r>
              <a:rPr lang="en-ID" dirty="0"/>
              <a:t> </a:t>
            </a:r>
            <a:r>
              <a:rPr lang="en-ID" dirty="0" err="1"/>
              <a:t>Nasional</a:t>
            </a:r>
            <a:r>
              <a:rPr lang="en-ID" dirty="0"/>
              <a:t> (PAN).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mengikuti</a:t>
            </a:r>
            <a:r>
              <a:rPr lang="en-ID" dirty="0"/>
              <a:t> </a:t>
            </a:r>
            <a:r>
              <a:rPr lang="en-ID" dirty="0" err="1"/>
              <a:t>pemilu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kali pada 1999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memperoleh</a:t>
            </a:r>
            <a:r>
              <a:rPr lang="en-ID" dirty="0"/>
              <a:t> 34 </a:t>
            </a:r>
            <a:r>
              <a:rPr lang="en-ID" dirty="0" err="1"/>
              <a:t>kursi</a:t>
            </a:r>
            <a:r>
              <a:rPr lang="en-ID" dirty="0"/>
              <a:t> di Dewan </a:t>
            </a:r>
            <a:r>
              <a:rPr lang="en-ID" dirty="0" err="1"/>
              <a:t>Perwakilan</a:t>
            </a:r>
            <a:r>
              <a:rPr lang="en-ID" dirty="0"/>
              <a:t> Rakyat. PAN </a:t>
            </a:r>
            <a:r>
              <a:rPr lang="en-ID" dirty="0" err="1"/>
              <a:t>memiliki</a:t>
            </a:r>
            <a:r>
              <a:rPr lang="en-ID" dirty="0"/>
              <a:t> 48 </a:t>
            </a:r>
            <a:r>
              <a:rPr lang="en-ID" dirty="0" err="1"/>
              <a:t>kursi</a:t>
            </a:r>
            <a:r>
              <a:rPr lang="en-ID" dirty="0"/>
              <a:t> di DPR </a:t>
            </a:r>
            <a:r>
              <a:rPr lang="en-ID" dirty="0" err="1"/>
              <a:t>periode</a:t>
            </a:r>
            <a:r>
              <a:rPr lang="en-ID" dirty="0"/>
              <a:t> 2014-2019. </a:t>
            </a:r>
          </a:p>
          <a:p>
            <a:r>
              <a:rPr lang="en-ID" dirty="0"/>
              <a:t>Pada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Desember</a:t>
            </a:r>
            <a:r>
              <a:rPr lang="en-ID" dirty="0"/>
              <a:t> 2004 </a:t>
            </a:r>
            <a:r>
              <a:rPr lang="en-ID" dirty="0" err="1"/>
              <a:t>Sidang</a:t>
            </a:r>
            <a:r>
              <a:rPr lang="en-ID" dirty="0"/>
              <a:t> </a:t>
            </a:r>
            <a:r>
              <a:rPr lang="en-ID" dirty="0" err="1"/>
              <a:t>tanwir</a:t>
            </a:r>
            <a:r>
              <a:rPr lang="en-ID" dirty="0"/>
              <a:t> Muhammadiyah di Nusa Tenggara Barat </a:t>
            </a:r>
            <a:r>
              <a:rPr lang="en-ID" dirty="0" err="1"/>
              <a:t>merekomendasikan</a:t>
            </a:r>
            <a:r>
              <a:rPr lang="en-ID" dirty="0"/>
              <a:t> </a:t>
            </a:r>
            <a:r>
              <a:rPr lang="en-ID" dirty="0" err="1"/>
              <a:t>perlunya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. </a:t>
            </a:r>
            <a:r>
              <a:rPr lang="en-ID" dirty="0" err="1"/>
              <a:t>Kemudian</a:t>
            </a:r>
            <a:r>
              <a:rPr lang="en-ID" dirty="0"/>
              <a:t> pada 16 </a:t>
            </a:r>
            <a:r>
              <a:rPr lang="en-ID" dirty="0" err="1"/>
              <a:t>Desember</a:t>
            </a:r>
            <a:r>
              <a:rPr lang="en-ID" dirty="0"/>
              <a:t> 2006 </a:t>
            </a:r>
            <a:r>
              <a:rPr lang="en-ID" dirty="0" err="1"/>
              <a:t>Tokoh-tokoh</a:t>
            </a:r>
            <a:r>
              <a:rPr lang="en-ID" dirty="0"/>
              <a:t> </a:t>
            </a:r>
            <a:r>
              <a:rPr lang="en-ID" dirty="0" err="1"/>
              <a:t>muda</a:t>
            </a:r>
            <a:r>
              <a:rPr lang="en-ID" dirty="0"/>
              <a:t> Muhammadiyah </a:t>
            </a:r>
            <a:r>
              <a:rPr lang="en-ID" dirty="0" err="1"/>
              <a:t>mendirikan</a:t>
            </a:r>
            <a:r>
              <a:rPr lang="en-ID" dirty="0"/>
              <a:t> </a:t>
            </a:r>
            <a:r>
              <a:rPr lang="en-ID" dirty="0" err="1"/>
              <a:t>Partai</a:t>
            </a:r>
            <a:r>
              <a:rPr lang="en-ID" dirty="0"/>
              <a:t> </a:t>
            </a:r>
            <a:r>
              <a:rPr lang="en-ID" dirty="0" err="1"/>
              <a:t>Matahari</a:t>
            </a:r>
            <a:r>
              <a:rPr lang="en-ID" dirty="0"/>
              <a:t> </a:t>
            </a:r>
            <a:r>
              <a:rPr lang="en-ID" dirty="0" err="1"/>
              <a:t>Bangsa</a:t>
            </a:r>
            <a:r>
              <a:rPr lang="en-ID" dirty="0"/>
              <a:t> (PMB). PMB </a:t>
            </a:r>
            <a:r>
              <a:rPr lang="en-ID" dirty="0" err="1"/>
              <a:t>ikut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Pemilu</a:t>
            </a:r>
            <a:r>
              <a:rPr lang="en-ID" dirty="0"/>
              <a:t> 2009, </a:t>
            </a:r>
            <a:r>
              <a:rPr lang="en-ID" dirty="0" err="1"/>
              <a:t>tapi</a:t>
            </a:r>
            <a:r>
              <a:rPr lang="en-ID" dirty="0"/>
              <a:t> </a:t>
            </a:r>
            <a:r>
              <a:rPr lang="en-ID" dirty="0" err="1"/>
              <a:t>gagal</a:t>
            </a:r>
            <a:r>
              <a:rPr lang="en-ID" dirty="0"/>
              <a:t> </a:t>
            </a:r>
            <a:r>
              <a:rPr lang="en-ID" dirty="0" err="1"/>
              <a:t>mengikuti</a:t>
            </a:r>
            <a:r>
              <a:rPr lang="en-ID" dirty="0"/>
              <a:t> </a:t>
            </a:r>
            <a:r>
              <a:rPr lang="en-ID" dirty="0" err="1"/>
              <a:t>pemilu</a:t>
            </a:r>
            <a:r>
              <a:rPr lang="en-ID" dirty="0"/>
              <a:t> </a:t>
            </a:r>
            <a:r>
              <a:rPr lang="en-ID" dirty="0" err="1"/>
              <a:t>berikutnya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4765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C1F5F-0412-4B9D-B09F-A251F6DDF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222" y="114141"/>
            <a:ext cx="10067778" cy="1325563"/>
          </a:xfrm>
        </p:spPr>
        <p:txBody>
          <a:bodyPr>
            <a:normAutofit/>
          </a:bodyPr>
          <a:lstStyle/>
          <a:p>
            <a:pPr algn="ctr"/>
            <a:r>
              <a:rPr lang="en-ID" sz="4000" b="1" dirty="0"/>
              <a:t>Pancasila </a:t>
            </a:r>
            <a:r>
              <a:rPr lang="en-ID" sz="4000" b="1" dirty="0" err="1"/>
              <a:t>Sebagai</a:t>
            </a:r>
            <a:r>
              <a:rPr lang="en-ID" sz="4000" b="1" dirty="0"/>
              <a:t> Dar al-</a:t>
            </a:r>
            <a:r>
              <a:rPr lang="en-ID" sz="4000" b="1" dirty="0" err="1"/>
              <a:t>ahdi</a:t>
            </a:r>
            <a:r>
              <a:rPr lang="en-ID" sz="4000" b="1" dirty="0"/>
              <a:t> </a:t>
            </a:r>
            <a:r>
              <a:rPr lang="en-ID" sz="4000" b="1" dirty="0" err="1"/>
              <a:t>Wa</a:t>
            </a:r>
            <a:r>
              <a:rPr lang="en-ID" sz="4000" b="1" dirty="0"/>
              <a:t> al-</a:t>
            </a:r>
            <a:r>
              <a:rPr lang="en-ID" sz="4000" b="1" dirty="0" err="1"/>
              <a:t>syahada</a:t>
            </a:r>
            <a:r>
              <a:rPr lang="en-ID" sz="4000" b="1" dirty="0"/>
              <a:t> High dan Low </a:t>
            </a:r>
            <a:r>
              <a:rPr lang="en-ID" sz="4000" b="1" dirty="0" err="1"/>
              <a:t>Politik</a:t>
            </a:r>
            <a:r>
              <a:rPr lang="en-ID" sz="4000" b="1" dirty="0"/>
              <a:t> Muhammadiyah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C9435-D6EA-485A-B7AC-2FFBCCF3A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2344" y="1439704"/>
            <a:ext cx="8379656" cy="39785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ID" dirty="0" err="1"/>
              <a:t>Bermakna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berlomba-lomba</a:t>
            </a:r>
            <a:r>
              <a:rPr lang="en-ID" dirty="0"/>
              <a:t> </a:t>
            </a:r>
            <a:r>
              <a:rPr lang="en-ID" dirty="0" err="1"/>
              <a:t>meraih</a:t>
            </a:r>
            <a:r>
              <a:rPr lang="en-ID" dirty="0"/>
              <a:t> </a:t>
            </a:r>
            <a:r>
              <a:rPr lang="en-ID" dirty="0" err="1"/>
              <a:t>kemajuan</a:t>
            </a:r>
            <a:r>
              <a:rPr lang="en-ID" dirty="0"/>
              <a:t> dan </a:t>
            </a:r>
            <a:r>
              <a:rPr lang="en-ID" dirty="0" err="1"/>
              <a:t>keunggulan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etika</a:t>
            </a:r>
            <a:r>
              <a:rPr lang="en-ID" dirty="0"/>
              <a:t> </a:t>
            </a:r>
            <a:r>
              <a:rPr lang="en-ID" dirty="0" err="1"/>
              <a:t>sportifitas</a:t>
            </a:r>
            <a:r>
              <a:rPr lang="en-ID" dirty="0"/>
              <a:t>.</a:t>
            </a:r>
          </a:p>
          <a:p>
            <a:pPr marL="0" indent="0" algn="just">
              <a:buNone/>
            </a:pPr>
            <a:r>
              <a:rPr lang="en-ID" dirty="0" err="1"/>
              <a:t>Bertujuan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pedoman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para </a:t>
            </a:r>
            <a:r>
              <a:rPr lang="en-ID" dirty="0" err="1"/>
              <a:t>aktivis</a:t>
            </a:r>
            <a:r>
              <a:rPr lang="en-ID" dirty="0"/>
              <a:t>, </a:t>
            </a:r>
            <a:r>
              <a:rPr lang="en-ID" dirty="0" err="1"/>
              <a:t>kader</a:t>
            </a:r>
            <a:r>
              <a:rPr lang="en-ID" dirty="0"/>
              <a:t>, dan </a:t>
            </a:r>
            <a:r>
              <a:rPr lang="en-ID" dirty="0" err="1"/>
              <a:t>simpatisan</a:t>
            </a:r>
            <a:r>
              <a:rPr lang="en-ID" dirty="0"/>
              <a:t> Muhammadiyah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negara dan </a:t>
            </a:r>
            <a:r>
              <a:rPr lang="en-ID" dirty="0" err="1"/>
              <a:t>persyarikatan</a:t>
            </a:r>
            <a:r>
              <a:rPr lang="en-ID" dirty="0"/>
              <a:t>. </a:t>
            </a:r>
          </a:p>
          <a:p>
            <a:pPr marL="0" indent="0" algn="just">
              <a:buNone/>
            </a:pP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juga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fondasi</a:t>
            </a:r>
            <a:r>
              <a:rPr lang="en-ID" dirty="0"/>
              <a:t> </a:t>
            </a:r>
            <a:r>
              <a:rPr lang="en-ID" dirty="0" err="1"/>
              <a:t>pertahanan</a:t>
            </a:r>
            <a:r>
              <a:rPr lang="en-ID" dirty="0"/>
              <a:t> </a:t>
            </a:r>
            <a:r>
              <a:rPr lang="en-ID" dirty="0" err="1"/>
              <a:t>ideologis</a:t>
            </a:r>
            <a:r>
              <a:rPr lang="en-ID" dirty="0"/>
              <a:t>,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harmonisasi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, dan </a:t>
            </a:r>
            <a:r>
              <a:rPr lang="en-ID" dirty="0" err="1"/>
              <a:t>manifestasi</a:t>
            </a:r>
            <a:r>
              <a:rPr lang="en-ID" dirty="0"/>
              <a:t> </a:t>
            </a:r>
            <a:r>
              <a:rPr lang="en-ID" dirty="0" err="1"/>
              <a:t>intelektual</a:t>
            </a:r>
            <a:r>
              <a:rPr lang="en-ID" dirty="0"/>
              <a:t> dan </a:t>
            </a:r>
            <a:r>
              <a:rPr lang="en-ID" dirty="0" err="1"/>
              <a:t>politik</a:t>
            </a:r>
            <a:r>
              <a:rPr lang="en-ID" dirty="0"/>
              <a:t> yang </a:t>
            </a:r>
            <a:r>
              <a:rPr lang="en-ID" dirty="0" err="1"/>
              <a:t>menekankan</a:t>
            </a:r>
            <a:r>
              <a:rPr lang="en-ID" dirty="0"/>
              <a:t> </a:t>
            </a:r>
            <a:r>
              <a:rPr lang="en-ID" dirty="0" err="1"/>
              <a:t>pentingnya</a:t>
            </a:r>
            <a:r>
              <a:rPr lang="en-ID" dirty="0"/>
              <a:t> </a:t>
            </a:r>
            <a:r>
              <a:rPr lang="en-ID" dirty="0" err="1"/>
              <a:t>nasionalisme</a:t>
            </a:r>
            <a:r>
              <a:rPr lang="en-ID" dirty="0"/>
              <a:t> </a:t>
            </a:r>
            <a:r>
              <a:rPr lang="en-ID" dirty="0" err="1"/>
              <a:t>kebangsaan</a:t>
            </a:r>
            <a:r>
              <a:rPr lang="en-ID" dirty="0"/>
              <a:t>.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Pancasila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Darul</a:t>
            </a:r>
            <a:r>
              <a:rPr lang="en-ID" dirty="0"/>
              <a:t> </a:t>
            </a:r>
            <a:r>
              <a:rPr lang="en-ID" dirty="0" err="1"/>
              <a:t>Ahdi</a:t>
            </a:r>
            <a:r>
              <a:rPr lang="en-ID" dirty="0"/>
              <a:t> </a:t>
            </a:r>
            <a:r>
              <a:rPr lang="en-ID" dirty="0" err="1"/>
              <a:t>Wa</a:t>
            </a:r>
            <a:r>
              <a:rPr lang="en-ID" dirty="0"/>
              <a:t> </a:t>
            </a:r>
            <a:r>
              <a:rPr lang="en-ID" dirty="0" err="1"/>
              <a:t>Syahadah</a:t>
            </a:r>
            <a:r>
              <a:rPr lang="en-ID" dirty="0"/>
              <a:t>, Muhammadiyah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berhasil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titik</a:t>
            </a:r>
            <a:r>
              <a:rPr lang="en-ID" dirty="0"/>
              <a:t> </a:t>
            </a:r>
            <a:r>
              <a:rPr lang="en-ID" dirty="0" err="1"/>
              <a:t>temu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keislaman</a:t>
            </a:r>
            <a:r>
              <a:rPr lang="en-ID" dirty="0"/>
              <a:t> dan </a:t>
            </a:r>
            <a:r>
              <a:rPr lang="en-ID" dirty="0" err="1"/>
              <a:t>kehidupan</a:t>
            </a:r>
            <a:r>
              <a:rPr lang="en-ID" dirty="0"/>
              <a:t> </a:t>
            </a:r>
            <a:r>
              <a:rPr lang="en-ID" dirty="0" err="1"/>
              <a:t>berbangsa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915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A724-1183-4B88-B3BE-E1E79D99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0633" y="63963"/>
            <a:ext cx="5431302" cy="1325563"/>
          </a:xfrm>
        </p:spPr>
        <p:txBody>
          <a:bodyPr/>
          <a:lstStyle/>
          <a:p>
            <a:pPr algn="ctr"/>
            <a:r>
              <a:rPr lang="en-US" b="1" dirty="0"/>
              <a:t>KESIMPULAN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C7714-290F-4D72-830E-AA044ADDC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0136" y="1389526"/>
            <a:ext cx="738671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gerakan</a:t>
            </a:r>
            <a:r>
              <a:rPr lang="en-ID" dirty="0"/>
              <a:t> </a:t>
            </a:r>
            <a:r>
              <a:rPr lang="en-ID" dirty="0" err="1"/>
              <a:t>keagamaan</a:t>
            </a:r>
            <a:r>
              <a:rPr lang="en-ID" dirty="0"/>
              <a:t> Muhammadiyah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berusaha</a:t>
            </a:r>
            <a:r>
              <a:rPr lang="en-ID" dirty="0"/>
              <a:t> </a:t>
            </a:r>
            <a:r>
              <a:rPr lang="en-ID" dirty="0" err="1"/>
              <a:t>berkontribusi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Indonesia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, </a:t>
            </a:r>
            <a:r>
              <a:rPr lang="en-ID" dirty="0" err="1"/>
              <a:t>tak</a:t>
            </a:r>
            <a:r>
              <a:rPr lang="en-ID" dirty="0"/>
              <a:t> </a:t>
            </a:r>
            <a:r>
              <a:rPr lang="en-ID" dirty="0" err="1"/>
              <a:t>terkecuali</a:t>
            </a:r>
            <a:r>
              <a:rPr lang="en-ID" dirty="0"/>
              <a:t> pada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. Muhammadiyah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ideologi</a:t>
            </a:r>
            <a:r>
              <a:rPr lang="en-ID" dirty="0"/>
              <a:t> </a:t>
            </a:r>
            <a:r>
              <a:rPr lang="en-ID" dirty="0" err="1"/>
              <a:t>tersendiri</a:t>
            </a:r>
            <a:r>
              <a:rPr lang="en-ID" dirty="0"/>
              <a:t> yang </a:t>
            </a:r>
            <a:r>
              <a:rPr lang="en-ID" dirty="0" err="1"/>
              <a:t>memposisikan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 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berpolitik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warga</a:t>
            </a:r>
            <a:r>
              <a:rPr lang="en-ID" dirty="0"/>
              <a:t> negara Indonesia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mengesampingkan</a:t>
            </a:r>
            <a:r>
              <a:rPr lang="en-ID" dirty="0"/>
              <a:t> </a:t>
            </a:r>
            <a:r>
              <a:rPr lang="en-ID" dirty="0" err="1"/>
              <a:t>syariat-syariat</a:t>
            </a:r>
            <a:r>
              <a:rPr lang="en-ID" dirty="0"/>
              <a:t> Islam yang </a:t>
            </a:r>
            <a:r>
              <a:rPr lang="en-ID" dirty="0" err="1"/>
              <a:t>berlaku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bertujuan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membangun</a:t>
            </a:r>
            <a:r>
              <a:rPr lang="en-ID" dirty="0"/>
              <a:t> </a:t>
            </a:r>
            <a:r>
              <a:rPr lang="en-ID" dirty="0" err="1"/>
              <a:t>watak</a:t>
            </a:r>
            <a:r>
              <a:rPr lang="en-ID" dirty="0"/>
              <a:t> </a:t>
            </a:r>
            <a:r>
              <a:rPr lang="en-ID" dirty="0" err="1"/>
              <a:t>warga</a:t>
            </a:r>
            <a:r>
              <a:rPr lang="en-ID" dirty="0"/>
              <a:t> negara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muslim</a:t>
            </a:r>
            <a:r>
              <a:rPr lang="en-ID" dirty="0"/>
              <a:t> </a:t>
            </a:r>
            <a:r>
              <a:rPr lang="en-ID" dirty="0" err="1"/>
              <a:t>sekaligus</a:t>
            </a:r>
            <a:r>
              <a:rPr lang="en-ID" dirty="0"/>
              <a:t> </a:t>
            </a:r>
            <a:r>
              <a:rPr lang="en-ID" dirty="0" err="1"/>
              <a:t>penduduk</a:t>
            </a:r>
            <a:r>
              <a:rPr lang="en-ID" dirty="0"/>
              <a:t> </a:t>
            </a:r>
            <a:r>
              <a:rPr lang="en-ID" dirty="0" err="1"/>
              <a:t>tanah</a:t>
            </a:r>
            <a:r>
              <a:rPr lang="en-ID" dirty="0"/>
              <a:t> air yang </a:t>
            </a:r>
            <a:r>
              <a:rPr lang="en-ID" dirty="0" err="1"/>
              <a:t>baik</a:t>
            </a:r>
            <a:r>
              <a:rPr lang="en-ID" dirty="0"/>
              <a:t>. 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611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967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MUHAMMADIYAH SEBAGAI GERAKAN POLITIK</vt:lpstr>
      <vt:lpstr>PowerPoint Presentation</vt:lpstr>
      <vt:lpstr>Pergumulan Muhammadiyah Di Ranah Politik</vt:lpstr>
      <vt:lpstr>PowerPoint Presentation</vt:lpstr>
      <vt:lpstr>PowerPoint Presentation</vt:lpstr>
      <vt:lpstr>Kontribusi Muhammadiyah Terhadap Bangsa</vt:lpstr>
      <vt:lpstr>PowerPoint Presentation</vt:lpstr>
      <vt:lpstr>Pancasila Sebagai Dar al-ahdi Wa al-syahada High dan Low Politik Muhammadiyah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MUHAMMADIYAH SEBAGAI GERAKAN POLITIK</dc:title>
  <dc:creator>Tegar Saputri</dc:creator>
  <cp:lastModifiedBy>Tegar Saputri</cp:lastModifiedBy>
  <cp:revision>2</cp:revision>
  <dcterms:created xsi:type="dcterms:W3CDTF">2021-12-30T01:55:37Z</dcterms:created>
  <dcterms:modified xsi:type="dcterms:W3CDTF">2021-12-30T04:37:12Z</dcterms:modified>
</cp:coreProperties>
</file>