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78" r:id="rId10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ExtraBold" panose="00000900000000000000" pitchFamily="2" charset="0"/>
      <p:bold r:id="rId16"/>
      <p:boldItalic r:id="rId17"/>
    </p:embeddedFont>
    <p:embeddedFont>
      <p:font typeface="Montserrat Light" panose="000004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373EE1-90F3-4FE0-9EEE-656C0F00654E}">
  <a:tblStyle styleId="{1D373EE1-90F3-4FE0-9EEE-656C0F0065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0D5483-EFC2-4D69-8ADA-A6407E3F96A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Islam dan Seni Budaya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012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ctrTitle" idx="4294967295"/>
          </p:nvPr>
        </p:nvSpPr>
        <p:spPr>
          <a:xfrm>
            <a:off x="723300" y="1335175"/>
            <a:ext cx="7697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Anggota Kelompok :</a:t>
            </a:r>
            <a:endParaRPr sz="3600"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4294967295"/>
          </p:nvPr>
        </p:nvSpPr>
        <p:spPr>
          <a:xfrm>
            <a:off x="723300" y="2237646"/>
            <a:ext cx="7697400" cy="15429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dirty="0">
                <a:solidFill>
                  <a:srgbClr val="FFFFFF"/>
                </a:solidFill>
              </a:rPr>
              <a:t>Reza </a:t>
            </a:r>
            <a:r>
              <a:rPr lang="en-ID" sz="2400" b="1" dirty="0" err="1">
                <a:solidFill>
                  <a:srgbClr val="FFFFFF"/>
                </a:solidFill>
              </a:rPr>
              <a:t>Ariyanto</a:t>
            </a:r>
            <a:r>
              <a:rPr lang="en-ID" sz="2400" b="1" dirty="0">
                <a:solidFill>
                  <a:srgbClr val="FFFFFF"/>
                </a:solidFill>
              </a:rPr>
              <a:t> 			202010370311245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dirty="0">
                <a:solidFill>
                  <a:srgbClr val="FFFFFF"/>
                </a:solidFill>
              </a:rPr>
              <a:t>Alan </a:t>
            </a:r>
            <a:r>
              <a:rPr lang="en-ID" sz="2400" b="1" dirty="0" err="1">
                <a:solidFill>
                  <a:srgbClr val="FFFFFF"/>
                </a:solidFill>
              </a:rPr>
              <a:t>Hokgie</a:t>
            </a:r>
            <a:r>
              <a:rPr lang="en-ID" sz="2400" b="1" dirty="0">
                <a:solidFill>
                  <a:srgbClr val="FFFFFF"/>
                </a:solidFill>
              </a:rPr>
              <a:t> Wijaya 		202010370311248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dirty="0" err="1">
                <a:solidFill>
                  <a:srgbClr val="FFFFFF"/>
                </a:solidFill>
              </a:rPr>
              <a:t>Afif</a:t>
            </a:r>
            <a:r>
              <a:rPr lang="en-ID" sz="2400" b="1" dirty="0">
                <a:solidFill>
                  <a:srgbClr val="FFFFFF"/>
                </a:solidFill>
              </a:rPr>
              <a:t> </a:t>
            </a:r>
            <a:r>
              <a:rPr lang="en-ID" sz="2400" b="1" dirty="0" err="1">
                <a:solidFill>
                  <a:srgbClr val="FFFFFF"/>
                </a:solidFill>
              </a:rPr>
              <a:t>Ulul</a:t>
            </a:r>
            <a:r>
              <a:rPr lang="en-ID" sz="2400" b="1" dirty="0">
                <a:solidFill>
                  <a:srgbClr val="FFFFFF"/>
                </a:solidFill>
              </a:rPr>
              <a:t> </a:t>
            </a:r>
            <a:r>
              <a:rPr lang="en-ID" sz="2400" b="1" dirty="0" err="1">
                <a:solidFill>
                  <a:srgbClr val="FFFFFF"/>
                </a:solidFill>
              </a:rPr>
              <a:t>Albab</a:t>
            </a:r>
            <a:r>
              <a:rPr lang="en-ID" sz="2400" b="1" dirty="0">
                <a:solidFill>
                  <a:srgbClr val="FFFFFF"/>
                </a:solidFill>
              </a:rPr>
              <a:t> 			202010370311262</a:t>
            </a:r>
            <a:endParaRPr sz="2400" b="1" dirty="0">
              <a:solidFill>
                <a:srgbClr val="FFFFFF"/>
              </a:solidFill>
            </a:endParaRPr>
          </a:p>
        </p:txBody>
      </p:sp>
      <p:pic>
        <p:nvPicPr>
          <p:cNvPr id="78" name="Google Shape;78;p1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5200" y="228600"/>
            <a:ext cx="1113600" cy="1113600"/>
          </a:xfrm>
          <a:prstGeom prst="ellipse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dist="38100" dir="54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Pengertian</a:t>
            </a:r>
            <a:r>
              <a:rPr lang="en-ID" sz="18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D" sz="18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eni</a:t>
            </a:r>
            <a:r>
              <a:rPr lang="en-ID" sz="18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b="1" dirty="0" err="1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D" sz="18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udaya</a:t>
            </a:r>
            <a:r>
              <a:rPr lang="en-ID" sz="18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ID" sz="18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18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andangan</a:t>
            </a:r>
            <a:r>
              <a:rPr lang="en-ID" sz="18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18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slam </a:t>
            </a:r>
            <a:r>
              <a:rPr lang="en-ID" sz="18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D" sz="18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eni</a:t>
            </a:r>
            <a:r>
              <a:rPr lang="en-ID" sz="18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b="1" dirty="0" err="1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D" sz="18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udaya</a:t>
            </a:r>
            <a:endParaRPr sz="1800" dirty="0">
              <a:latin typeface="Montserrat" panose="00000500000000000000" pitchFamily="2" charset="0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844324" y="805324"/>
            <a:ext cx="4842599" cy="40095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4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ID" sz="14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Pengertian</a:t>
            </a:r>
            <a:r>
              <a:rPr lang="en-ID" sz="14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Seni</a:t>
            </a:r>
            <a:r>
              <a:rPr lang="en-ID" sz="14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4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Budaya</a:t>
            </a:r>
            <a:endParaRPr lang="en-ID" sz="1400" b="1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Seni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budaya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segala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diciptakan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berkaitan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bersama-sama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unsur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keindahan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estetika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turun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temurun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generasi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generasi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4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ID" sz="14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Pandangan</a:t>
            </a:r>
            <a:r>
              <a:rPr lang="en-ID" sz="14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Islam </a:t>
            </a:r>
            <a:r>
              <a:rPr lang="en-ID" sz="14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4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Seni</a:t>
            </a:r>
            <a:r>
              <a:rPr lang="en-ID" sz="14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4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Budaya</a:t>
            </a:r>
            <a:endParaRPr lang="en-ID" sz="1400" b="1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Islam,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seni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perkara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“DUNYA”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bukan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perkara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akhirat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Islam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ajaran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rinci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seni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estetika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Sebagaimana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Rasulullah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Shallallahu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alaihi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wasallam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bersabda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: “…kalian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mengetahui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urusan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dunia kalian.” (HR. Muslim).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Hukum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kesenian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mubah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boleh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“DUNYA”.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kesenian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fitrah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menyukai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keindahan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demikian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muslim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batasan-batasan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menikmati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karya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5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seni</a:t>
            </a:r>
            <a:r>
              <a:rPr lang="en-ID" sz="10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2169925" y="1208299"/>
            <a:ext cx="4804200" cy="60978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0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ID" sz="20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Islam </a:t>
            </a:r>
            <a:r>
              <a:rPr lang="en-ID" sz="20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0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ID" sz="20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aktifitas</a:t>
            </a:r>
            <a:r>
              <a:rPr lang="en-ID" sz="20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seni</a:t>
            </a:r>
            <a:r>
              <a:rPr lang="en-ID" sz="20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0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budaya</a:t>
            </a:r>
            <a:endParaRPr lang="en-ID" sz="2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>
            <a:off x="2169900" y="2060968"/>
            <a:ext cx="4804200" cy="226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just">
              <a:spcAft>
                <a:spcPts val="1000"/>
              </a:spcAft>
            </a:pP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Islam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datang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mengatur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membimbing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menuju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kehidupan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seimbang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demikian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islam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tidaklah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datang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menghancurkan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budaya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dianut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bersamaan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Islam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menginginkan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agar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umat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jauh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terhindar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hal-hal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bermanfaat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membawa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madharat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kehidupannya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islam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meluruskan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membimbing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kebudayaan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menuju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kebudayaan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beradab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berkemajuan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mempertinggi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derajat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kemanusiaan</a:t>
            </a:r>
            <a:r>
              <a:rPr lang="en-ID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lang="en-US" sz="1200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 </a:t>
            </a:r>
            <a:r>
              <a:rPr lang="en-ID" sz="18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sudut</a:t>
            </a:r>
            <a:r>
              <a:rPr lang="en-ID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pandang</a:t>
            </a:r>
            <a:r>
              <a:rPr lang="en-ID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Islam, </a:t>
            </a:r>
            <a:r>
              <a:rPr lang="en-ID" sz="18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kebudayaan</a:t>
            </a:r>
            <a:r>
              <a:rPr lang="en-ID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terbagi</a:t>
            </a:r>
            <a:r>
              <a:rPr lang="en-ID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ID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macam</a:t>
            </a:r>
            <a:r>
              <a:rPr lang="en-ID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dirty="0">
              <a:latin typeface="Montserrat" panose="00000500000000000000" pitchFamily="2" charset="0"/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844324" y="805325"/>
            <a:ext cx="5128225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r>
              <a:rPr lang="en-US" sz="1800" dirty="0"/>
              <a:t>1.   </a:t>
            </a:r>
            <a:r>
              <a:rPr lang="en-US" sz="1800" dirty="0" err="1"/>
              <a:t>Kebudayaan</a:t>
            </a:r>
            <a:r>
              <a:rPr lang="en-US" sz="1800" dirty="0"/>
              <a:t> 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bertentangan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Islam. </a:t>
            </a:r>
            <a:br>
              <a:rPr lang="en-US" sz="1800" dirty="0"/>
            </a:br>
            <a:endParaRPr lang="en-US"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r>
              <a:rPr lang="en-ID" sz="1800" dirty="0"/>
              <a:t>2.   </a:t>
            </a:r>
            <a:r>
              <a:rPr lang="en-ID" sz="1800" dirty="0" err="1"/>
              <a:t>Kebudayaan</a:t>
            </a:r>
            <a:r>
              <a:rPr lang="en-ID" sz="1800" dirty="0"/>
              <a:t> yang </a:t>
            </a:r>
            <a:r>
              <a:rPr lang="en-ID" sz="1800" dirty="0" err="1"/>
              <a:t>sebagian</a:t>
            </a:r>
            <a:r>
              <a:rPr lang="en-ID" sz="1800" dirty="0"/>
              <a:t> </a:t>
            </a:r>
            <a:r>
              <a:rPr lang="en-ID" sz="1800" dirty="0" err="1"/>
              <a:t>unsurnya</a:t>
            </a:r>
            <a:r>
              <a:rPr lang="en-ID" sz="1800" dirty="0"/>
              <a:t> </a:t>
            </a:r>
            <a:r>
              <a:rPr lang="en-ID" sz="1800" dirty="0" err="1"/>
              <a:t>bertentangan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ajaran</a:t>
            </a:r>
            <a:r>
              <a:rPr lang="en-ID" sz="1800" dirty="0"/>
              <a:t> Islam, </a:t>
            </a:r>
            <a:r>
              <a:rPr lang="en-ID" sz="1800" dirty="0" err="1"/>
              <a:t>kemudian</a:t>
            </a:r>
            <a:r>
              <a:rPr lang="en-ID" sz="1800" dirty="0"/>
              <a:t> </a:t>
            </a:r>
            <a:r>
              <a:rPr lang="en-ID" sz="1800" dirty="0" err="1"/>
              <a:t>direkonstruksi</a:t>
            </a:r>
            <a:r>
              <a:rPr lang="en-ID" sz="1800" dirty="0"/>
              <a:t> </a:t>
            </a:r>
            <a:r>
              <a:rPr lang="en-ID" sz="1800" dirty="0" err="1"/>
              <a:t>sehingga</a:t>
            </a:r>
            <a:r>
              <a:rPr lang="en-ID" sz="1800" dirty="0"/>
              <a:t> </a:t>
            </a:r>
            <a:r>
              <a:rPr lang="en-ID" sz="1800" dirty="0" err="1"/>
              <a:t>menjadi</a:t>
            </a:r>
            <a:r>
              <a:rPr lang="en-ID" sz="1800" dirty="0"/>
              <a:t> </a:t>
            </a:r>
            <a:r>
              <a:rPr lang="en-ID" sz="1800" dirty="0" err="1"/>
              <a:t>Islami</a:t>
            </a:r>
            <a:r>
              <a:rPr lang="en-ID" sz="1800" dirty="0"/>
              <a:t>.</a:t>
            </a:r>
            <a:br>
              <a:rPr lang="en-ID" sz="1800" dirty="0"/>
            </a:br>
            <a:endParaRPr lang="en-ID"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r>
              <a:rPr lang="sv-SE" sz="1800" dirty="0"/>
              <a:t>3.   Kebudayaan yang bertentangan dengan Islam.</a:t>
            </a:r>
            <a:endParaRPr sz="1800" dirty="0"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ctrTitle" idx="4294967295"/>
          </p:nvPr>
        </p:nvSpPr>
        <p:spPr>
          <a:xfrm>
            <a:off x="1549165" y="711446"/>
            <a:ext cx="6204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 err="1"/>
              <a:t>Seni</a:t>
            </a:r>
            <a:r>
              <a:rPr lang="en-ID" sz="4000" dirty="0"/>
              <a:t> </a:t>
            </a:r>
            <a:r>
              <a:rPr lang="en-ID" sz="4000" dirty="0" err="1"/>
              <a:t>sebagai</a:t>
            </a:r>
            <a:r>
              <a:rPr lang="en-ID" sz="4000" dirty="0"/>
              <a:t> </a:t>
            </a:r>
            <a:r>
              <a:rPr lang="en-ID" sz="4000" dirty="0" err="1"/>
              <a:t>sarana</a:t>
            </a:r>
            <a:r>
              <a:rPr lang="en-ID" sz="4000" dirty="0"/>
              <a:t> </a:t>
            </a:r>
            <a:r>
              <a:rPr lang="en-ID" sz="4000" dirty="0" err="1"/>
              <a:t>dakwah</a:t>
            </a:r>
            <a:endParaRPr sz="4000"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subTitle" idx="4294967295"/>
          </p:nvPr>
        </p:nvSpPr>
        <p:spPr>
          <a:xfrm>
            <a:off x="866985" y="2718470"/>
            <a:ext cx="7410030" cy="76438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ID" sz="1600" dirty="0" err="1">
                <a:solidFill>
                  <a:srgbClr val="FFFFFF"/>
                </a:solidFill>
              </a:rPr>
              <a:t>Seni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sebagai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dakwah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adalah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seni</a:t>
            </a:r>
            <a:r>
              <a:rPr lang="en-ID" sz="1600" dirty="0">
                <a:solidFill>
                  <a:srgbClr val="FFFFFF"/>
                </a:solidFill>
              </a:rPr>
              <a:t> yang </a:t>
            </a:r>
            <a:r>
              <a:rPr lang="en-ID" sz="1600" dirty="0" err="1">
                <a:solidFill>
                  <a:srgbClr val="FFFFFF"/>
                </a:solidFill>
              </a:rPr>
              <a:t>dijadikan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sebagai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alat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atau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metode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dalam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berdakwah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dimana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seni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itu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sendiri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tidak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terlepas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dari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syariat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islam</a:t>
            </a:r>
            <a:r>
              <a:rPr lang="en-ID" sz="1600" dirty="0">
                <a:solidFill>
                  <a:srgbClr val="FFFFFF"/>
                </a:solidFill>
              </a:rPr>
              <a:t>. </a:t>
            </a:r>
            <a:r>
              <a:rPr lang="en-ID" sz="1600" dirty="0" err="1">
                <a:solidFill>
                  <a:srgbClr val="FFFFFF"/>
                </a:solidFill>
              </a:rPr>
              <a:t>Berkesenian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merupakan</a:t>
            </a:r>
            <a:r>
              <a:rPr lang="en-ID" sz="1600" dirty="0">
                <a:solidFill>
                  <a:srgbClr val="FFFFFF"/>
                </a:solidFill>
              </a:rPr>
              <a:t> salah </a:t>
            </a:r>
            <a:r>
              <a:rPr lang="en-ID" sz="1600" dirty="0" err="1">
                <a:solidFill>
                  <a:srgbClr val="FFFFFF"/>
                </a:solidFill>
              </a:rPr>
              <a:t>satu</a:t>
            </a:r>
            <a:r>
              <a:rPr lang="en-ID" sz="1600" dirty="0">
                <a:solidFill>
                  <a:srgbClr val="FFFFFF"/>
                </a:solidFill>
              </a:rPr>
              <a:t> fitrah yang di </a:t>
            </a:r>
            <a:r>
              <a:rPr lang="en-ID" sz="1600" dirty="0" err="1">
                <a:solidFill>
                  <a:srgbClr val="FFFFFF"/>
                </a:solidFill>
              </a:rPr>
              <a:t>miliki</a:t>
            </a:r>
            <a:r>
              <a:rPr lang="en-ID" sz="1600" dirty="0">
                <a:solidFill>
                  <a:srgbClr val="FFFFFF"/>
                </a:solidFill>
              </a:rPr>
              <a:t> oleh </a:t>
            </a:r>
            <a:r>
              <a:rPr lang="en-ID" sz="1600" dirty="0" err="1">
                <a:solidFill>
                  <a:srgbClr val="FFFFFF"/>
                </a:solidFill>
              </a:rPr>
              <a:t>setiap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manusia</a:t>
            </a:r>
            <a:r>
              <a:rPr lang="en-ID" sz="1600" dirty="0">
                <a:solidFill>
                  <a:srgbClr val="FFFFFF"/>
                </a:solidFill>
              </a:rPr>
              <a:t> di </a:t>
            </a:r>
            <a:r>
              <a:rPr lang="en-ID" sz="1600" dirty="0" err="1">
                <a:solidFill>
                  <a:srgbClr val="FFFFFF"/>
                </a:solidFill>
              </a:rPr>
              <a:t>muka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bumi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ini</a:t>
            </a:r>
            <a:r>
              <a:rPr lang="en-ID" sz="1600" dirty="0">
                <a:solidFill>
                  <a:srgbClr val="FFFFFF"/>
                </a:solidFill>
              </a:rPr>
              <a:t>. </a:t>
            </a:r>
            <a:r>
              <a:rPr lang="en-ID" sz="1600" dirty="0" err="1">
                <a:solidFill>
                  <a:srgbClr val="FFFFFF"/>
                </a:solidFill>
              </a:rPr>
              <a:t>Seni</a:t>
            </a:r>
            <a:r>
              <a:rPr lang="en-ID" sz="1600" dirty="0">
                <a:solidFill>
                  <a:srgbClr val="FFFFFF"/>
                </a:solidFill>
              </a:rPr>
              <a:t> juga </a:t>
            </a:r>
            <a:r>
              <a:rPr lang="en-ID" sz="1600" dirty="0" err="1">
                <a:solidFill>
                  <a:srgbClr val="FFFFFF"/>
                </a:solidFill>
              </a:rPr>
              <a:t>merupakan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sebuah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karya</a:t>
            </a:r>
            <a:r>
              <a:rPr lang="en-ID" sz="1600" dirty="0">
                <a:solidFill>
                  <a:srgbClr val="FFFFFF"/>
                </a:solidFill>
              </a:rPr>
              <a:t> yang </a:t>
            </a:r>
            <a:r>
              <a:rPr lang="en-ID" sz="1600" dirty="0" err="1">
                <a:solidFill>
                  <a:srgbClr val="FFFFFF"/>
                </a:solidFill>
              </a:rPr>
              <a:t>diciptakan</a:t>
            </a:r>
            <a:r>
              <a:rPr lang="en-ID" sz="1600" dirty="0">
                <a:solidFill>
                  <a:srgbClr val="FFFFFF"/>
                </a:solidFill>
              </a:rPr>
              <a:t> oleh </a:t>
            </a:r>
            <a:r>
              <a:rPr lang="en-ID" sz="1600" dirty="0" err="1">
                <a:solidFill>
                  <a:srgbClr val="FFFFFF"/>
                </a:solidFill>
              </a:rPr>
              <a:t>manusia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baik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berupa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karya</a:t>
            </a:r>
            <a:r>
              <a:rPr lang="en-ID" sz="1600" dirty="0">
                <a:solidFill>
                  <a:srgbClr val="FFFFFF"/>
                </a:solidFill>
              </a:rPr>
              <a:t> yang </a:t>
            </a:r>
            <a:r>
              <a:rPr lang="en-ID" sz="1600" dirty="0" err="1">
                <a:solidFill>
                  <a:srgbClr val="FFFFFF"/>
                </a:solidFill>
              </a:rPr>
              <a:t>dapat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dinikmati</a:t>
            </a:r>
            <a:r>
              <a:rPr lang="en-ID" sz="1600" dirty="0">
                <a:solidFill>
                  <a:srgbClr val="FFFFFF"/>
                </a:solidFill>
              </a:rPr>
              <a:t> oleh </a:t>
            </a:r>
            <a:r>
              <a:rPr lang="en-ID" sz="1600" dirty="0" err="1">
                <a:solidFill>
                  <a:srgbClr val="FFFFFF"/>
                </a:solidFill>
              </a:rPr>
              <a:t>indra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pendengar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maupun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indra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penglihatan</a:t>
            </a:r>
            <a:r>
              <a:rPr lang="en-ID" sz="1600" dirty="0">
                <a:solidFill>
                  <a:srgbClr val="FFFFFF"/>
                </a:solidFill>
              </a:rPr>
              <a:t>.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640211" y="519126"/>
            <a:ext cx="1145591" cy="1160843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19"/>
          <p:cNvSpPr/>
          <p:nvPr/>
        </p:nvSpPr>
        <p:spPr>
          <a:xfrm rot="1473024">
            <a:off x="878113" y="4007275"/>
            <a:ext cx="669785" cy="652437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970175" y="1728769"/>
            <a:ext cx="293240" cy="28495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8" name="Google Shape;108;p19"/>
          <p:cNvSpPr/>
          <p:nvPr/>
        </p:nvSpPr>
        <p:spPr>
          <a:xfrm rot="2487194">
            <a:off x="1565982" y="3761518"/>
            <a:ext cx="208629" cy="20273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Contoh seni yang diperbolehkan dalam Islam </a:t>
            </a:r>
            <a:endParaRPr dirty="0"/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0" name="Google Shape;123;p21">
            <a:extLst>
              <a:ext uri="{FF2B5EF4-FFF2-40B4-BE49-F238E27FC236}">
                <a16:creationId xmlns:a16="http://schemas.microsoft.com/office/drawing/2014/main" id="{999E55B2-677B-0488-FEFC-95470747F9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52566" y="397674"/>
            <a:ext cx="2255325" cy="21169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dirty="0"/>
              <a:t>1. </a:t>
            </a:r>
            <a:r>
              <a:rPr lang="en-US" sz="1400" b="1" dirty="0" err="1"/>
              <a:t>Seni</a:t>
            </a:r>
            <a:r>
              <a:rPr lang="en-US" sz="1400" b="1" dirty="0"/>
              <a:t> </a:t>
            </a:r>
            <a:r>
              <a:rPr lang="en-US" sz="1400" b="1" dirty="0" err="1"/>
              <a:t>Kaligrafi</a:t>
            </a:r>
            <a:endParaRPr lang="en-US" sz="14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dirty="0" err="1"/>
              <a:t>Contoh</a:t>
            </a:r>
            <a:r>
              <a:rPr lang="en-US" sz="1100" dirty="0"/>
              <a:t> </a:t>
            </a:r>
            <a:r>
              <a:rPr lang="en-US" sz="1100" dirty="0" err="1"/>
              <a:t>dari</a:t>
            </a:r>
            <a:r>
              <a:rPr lang="en-US" sz="1100" dirty="0"/>
              <a:t> </a:t>
            </a:r>
            <a:r>
              <a:rPr lang="en-US" sz="1100" dirty="0" err="1"/>
              <a:t>berdakwah</a:t>
            </a:r>
            <a:r>
              <a:rPr lang="en-US" sz="1100" dirty="0"/>
              <a:t> </a:t>
            </a:r>
            <a:r>
              <a:rPr lang="en-US" sz="1100" dirty="0" err="1"/>
              <a:t>menggunakan</a:t>
            </a:r>
            <a:r>
              <a:rPr lang="en-US" sz="1100" dirty="0"/>
              <a:t> </a:t>
            </a:r>
            <a:r>
              <a:rPr lang="en-US" sz="1100" dirty="0" err="1"/>
              <a:t>seni</a:t>
            </a:r>
            <a:r>
              <a:rPr lang="en-US" sz="1100" dirty="0"/>
              <a:t> yang </a:t>
            </a:r>
            <a:r>
              <a:rPr lang="en-US" sz="1100" dirty="0" err="1"/>
              <a:t>sesuai</a:t>
            </a:r>
            <a:r>
              <a:rPr lang="en-US" sz="1100" dirty="0"/>
              <a:t> </a:t>
            </a:r>
            <a:r>
              <a:rPr lang="en-US" sz="1100" dirty="0" err="1"/>
              <a:t>syari’ah</a:t>
            </a:r>
            <a:r>
              <a:rPr lang="en-US" sz="1100" dirty="0"/>
              <a:t> dan </a:t>
            </a:r>
            <a:r>
              <a:rPr lang="en-US" sz="1100" dirty="0" err="1"/>
              <a:t>tidak</a:t>
            </a:r>
            <a:r>
              <a:rPr lang="en-US" sz="1100" dirty="0"/>
              <a:t> </a:t>
            </a:r>
            <a:r>
              <a:rPr lang="en-US" sz="1100" dirty="0" err="1"/>
              <a:t>berbelok</a:t>
            </a:r>
            <a:r>
              <a:rPr lang="en-US" sz="1100" dirty="0"/>
              <a:t> </a:t>
            </a:r>
            <a:r>
              <a:rPr lang="en-US" sz="1100" dirty="0" err="1"/>
              <a:t>terhadap</a:t>
            </a:r>
            <a:r>
              <a:rPr lang="en-US" sz="1100" dirty="0"/>
              <a:t> agama Islam </a:t>
            </a:r>
            <a:r>
              <a:rPr lang="en-US" sz="1100" dirty="0" err="1"/>
              <a:t>ialah</a:t>
            </a:r>
            <a:r>
              <a:rPr lang="en-US" sz="1100" dirty="0"/>
              <a:t>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  <a:r>
              <a:rPr lang="en-US" sz="1100" dirty="0" err="1"/>
              <a:t>mempercantik</a:t>
            </a:r>
            <a:r>
              <a:rPr lang="en-US" sz="1100" dirty="0"/>
              <a:t> tulisan Al – Qur’an </a:t>
            </a:r>
            <a:r>
              <a:rPr lang="en-US" sz="1100" dirty="0" err="1"/>
              <a:t>seperti</a:t>
            </a:r>
            <a:r>
              <a:rPr lang="en-US" sz="1100" dirty="0"/>
              <a:t> </a:t>
            </a:r>
            <a:r>
              <a:rPr lang="en-US" sz="1100" dirty="0" err="1"/>
              <a:t>kaligrafi</a:t>
            </a:r>
            <a:r>
              <a:rPr lang="en-US" sz="1100" dirty="0"/>
              <a:t>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  <a:r>
              <a:rPr lang="en-US" sz="1100" dirty="0" err="1"/>
              <a:t>tujuan</a:t>
            </a:r>
            <a:r>
              <a:rPr lang="en-US" sz="1100" dirty="0"/>
              <a:t> agar </a:t>
            </a:r>
            <a:r>
              <a:rPr lang="en-US" sz="1100" dirty="0" err="1"/>
              <a:t>indah</a:t>
            </a:r>
            <a:r>
              <a:rPr lang="en-US" sz="1100" dirty="0"/>
              <a:t> dan </a:t>
            </a:r>
            <a:r>
              <a:rPr lang="en-US" sz="1100" dirty="0" err="1"/>
              <a:t>nyaman</a:t>
            </a:r>
            <a:r>
              <a:rPr lang="en-US" sz="1100" dirty="0"/>
              <a:t> </a:t>
            </a:r>
            <a:r>
              <a:rPr lang="en-US" sz="1100" dirty="0" err="1"/>
              <a:t>untuk</a:t>
            </a:r>
            <a:r>
              <a:rPr lang="en-US" sz="1100" dirty="0"/>
              <a:t> </a:t>
            </a:r>
            <a:r>
              <a:rPr lang="en-US" sz="1100" dirty="0" err="1"/>
              <a:t>dibaca</a:t>
            </a:r>
            <a:r>
              <a:rPr lang="en-US" sz="1100" dirty="0"/>
              <a:t> </a:t>
            </a:r>
            <a:r>
              <a:rPr lang="en-US" sz="1100" dirty="0" err="1"/>
              <a:t>sehingga</a:t>
            </a:r>
            <a:r>
              <a:rPr lang="en-US" sz="1100" dirty="0"/>
              <a:t> </a:t>
            </a:r>
            <a:r>
              <a:rPr lang="en-US" sz="1100" dirty="0" err="1"/>
              <a:t>kita</a:t>
            </a:r>
            <a:r>
              <a:rPr lang="en-US" sz="1100" dirty="0"/>
              <a:t> </a:t>
            </a:r>
            <a:r>
              <a:rPr lang="en-US" sz="1100" dirty="0" err="1"/>
              <a:t>bersemangat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beribadah</a:t>
            </a:r>
            <a:r>
              <a:rPr lang="en-US" sz="1100" dirty="0"/>
              <a:t>. </a:t>
            </a:r>
          </a:p>
        </p:txBody>
      </p:sp>
      <p:sp>
        <p:nvSpPr>
          <p:cNvPr id="11" name="Google Shape;123;p21">
            <a:extLst>
              <a:ext uri="{FF2B5EF4-FFF2-40B4-BE49-F238E27FC236}">
                <a16:creationId xmlns:a16="http://schemas.microsoft.com/office/drawing/2014/main" id="{6155E059-D5CE-5F32-779D-263F42A3C939}"/>
              </a:ext>
            </a:extLst>
          </p:cNvPr>
          <p:cNvSpPr txBox="1">
            <a:spLocks/>
          </p:cNvSpPr>
          <p:nvPr/>
        </p:nvSpPr>
        <p:spPr>
          <a:xfrm>
            <a:off x="6317046" y="763192"/>
            <a:ext cx="2605082" cy="158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>
              <a:buFont typeface="Montserrat Light"/>
              <a:buNone/>
            </a:pPr>
            <a:r>
              <a:rPr lang="en-US" b="1" dirty="0"/>
              <a:t>2. </a:t>
            </a:r>
            <a:r>
              <a:rPr lang="en-US" b="1" dirty="0" err="1"/>
              <a:t>Seni</a:t>
            </a:r>
            <a:r>
              <a:rPr lang="en-US" b="1" dirty="0"/>
              <a:t> Baca Qur’an</a:t>
            </a:r>
          </a:p>
          <a:p>
            <a:pPr marL="0" indent="0" algn="just">
              <a:buFont typeface="Montserrat Light"/>
              <a:buNone/>
            </a:pPr>
            <a:r>
              <a:rPr lang="en-US" sz="1100" dirty="0" err="1"/>
              <a:t>Seni</a:t>
            </a:r>
            <a:r>
              <a:rPr lang="en-US" sz="1100" dirty="0"/>
              <a:t> </a:t>
            </a:r>
            <a:r>
              <a:rPr lang="en-US" sz="1100" dirty="0" err="1"/>
              <a:t>Membaca</a:t>
            </a:r>
            <a:r>
              <a:rPr lang="en-US" sz="1100" dirty="0"/>
              <a:t> Al – Qur’an (</a:t>
            </a:r>
            <a:r>
              <a:rPr lang="en-US" sz="1100" dirty="0" err="1"/>
              <a:t>Tilawatil</a:t>
            </a:r>
            <a:r>
              <a:rPr lang="en-US" sz="1100" dirty="0"/>
              <a:t> </a:t>
            </a:r>
            <a:r>
              <a:rPr lang="en-US" sz="1100" dirty="0" err="1"/>
              <a:t>atau</a:t>
            </a:r>
            <a:r>
              <a:rPr lang="en-US" sz="1100" dirty="0"/>
              <a:t> </a:t>
            </a:r>
            <a:r>
              <a:rPr lang="en-US" sz="1100" dirty="0" err="1"/>
              <a:t>Qiro’atil</a:t>
            </a:r>
            <a:r>
              <a:rPr lang="en-US" sz="1100" dirty="0"/>
              <a:t> Qur’an) </a:t>
            </a:r>
            <a:r>
              <a:rPr lang="en-US" sz="1100" dirty="0" err="1"/>
              <a:t>Sebagaimana</a:t>
            </a:r>
            <a:r>
              <a:rPr lang="en-US" sz="1100" dirty="0"/>
              <a:t> Nabi Muhammad </a:t>
            </a:r>
            <a:r>
              <a:rPr lang="ar-AE" sz="1100" dirty="0"/>
              <a:t>ﷺ </a:t>
            </a:r>
            <a:r>
              <a:rPr lang="en-US" sz="1100" dirty="0"/>
              <a:t> </a:t>
            </a:r>
            <a:r>
              <a:rPr lang="en-US" sz="1100" dirty="0" err="1"/>
              <a:t>melagukan</a:t>
            </a:r>
            <a:r>
              <a:rPr lang="en-US" sz="1100" dirty="0"/>
              <a:t> Surat Al </a:t>
            </a:r>
            <a:r>
              <a:rPr lang="en-US" sz="1100" dirty="0" err="1"/>
              <a:t>Fath</a:t>
            </a:r>
            <a:r>
              <a:rPr lang="en-US" sz="1100" dirty="0"/>
              <a:t> </a:t>
            </a:r>
            <a:r>
              <a:rPr lang="en-US" sz="1100" dirty="0" err="1"/>
              <a:t>ketika</a:t>
            </a:r>
            <a:r>
              <a:rPr lang="en-US" sz="1100" dirty="0"/>
              <a:t> </a:t>
            </a:r>
            <a:r>
              <a:rPr lang="en-US" sz="1100" dirty="0" err="1"/>
              <a:t>Fathul</a:t>
            </a:r>
            <a:r>
              <a:rPr lang="en-US" sz="1100" dirty="0"/>
              <a:t> Makkah </a:t>
            </a:r>
            <a:r>
              <a:rPr lang="en-US" sz="1100" dirty="0" err="1"/>
              <a:t>atau</a:t>
            </a:r>
            <a:r>
              <a:rPr lang="en-US" sz="1100" dirty="0"/>
              <a:t> </a:t>
            </a:r>
            <a:r>
              <a:rPr lang="en-US" sz="1100" dirty="0" err="1"/>
              <a:t>sahabat</a:t>
            </a:r>
            <a:r>
              <a:rPr lang="en-US" sz="1100" dirty="0"/>
              <a:t> Abu Musa Al </a:t>
            </a:r>
            <a:r>
              <a:rPr lang="en-US" sz="1100" dirty="0" err="1"/>
              <a:t>Anshary</a:t>
            </a:r>
            <a:r>
              <a:rPr lang="en-US" sz="1100" dirty="0"/>
              <a:t> yang paling </a:t>
            </a:r>
            <a:r>
              <a:rPr lang="en-US" sz="1100" dirty="0" err="1"/>
              <a:t>bagus</a:t>
            </a:r>
            <a:r>
              <a:rPr lang="en-US" sz="1100" dirty="0"/>
              <a:t> </a:t>
            </a:r>
            <a:r>
              <a:rPr lang="en-US" sz="1100" dirty="0" err="1"/>
              <a:t>bacaan</a:t>
            </a:r>
            <a:r>
              <a:rPr lang="en-US" sz="1100" dirty="0"/>
              <a:t> </a:t>
            </a:r>
            <a:r>
              <a:rPr lang="en-US" sz="1100" dirty="0" err="1"/>
              <a:t>Qur’annya</a:t>
            </a:r>
            <a:r>
              <a:rPr lang="en-US" sz="1100" dirty="0"/>
              <a:t>. Dari Al-Barra’ bin ‘</a:t>
            </a:r>
            <a:r>
              <a:rPr lang="en-US" sz="1100" dirty="0" err="1"/>
              <a:t>Azib</a:t>
            </a:r>
            <a:r>
              <a:rPr lang="en-US" sz="1100" dirty="0"/>
              <a:t> RA, </a:t>
            </a:r>
            <a:r>
              <a:rPr lang="en-US" sz="1100" dirty="0" err="1"/>
              <a:t>ia</a:t>
            </a:r>
            <a:r>
              <a:rPr lang="en-US" sz="1100" dirty="0"/>
              <a:t> </a:t>
            </a:r>
            <a:r>
              <a:rPr lang="en-US" sz="1100" dirty="0" err="1"/>
              <a:t>berkata</a:t>
            </a:r>
            <a:r>
              <a:rPr lang="en-US" sz="1100" dirty="0"/>
              <a:t>: </a:t>
            </a:r>
            <a:r>
              <a:rPr lang="en-US" sz="1100" dirty="0" err="1"/>
              <a:t>telah</a:t>
            </a:r>
            <a:r>
              <a:rPr lang="en-US" sz="1100" dirty="0"/>
              <a:t> </a:t>
            </a:r>
            <a:r>
              <a:rPr lang="en-US" sz="1100" dirty="0" err="1"/>
              <a:t>bersabda</a:t>
            </a:r>
            <a:r>
              <a:rPr lang="en-US" sz="1100" dirty="0"/>
              <a:t> Rasulullah SAW: “</a:t>
            </a:r>
            <a:r>
              <a:rPr lang="en-US" sz="1100" dirty="0" err="1"/>
              <a:t>Hiasilah</a:t>
            </a:r>
            <a:r>
              <a:rPr lang="en-US" sz="1100" dirty="0"/>
              <a:t> Al-Qur’an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  <a:r>
              <a:rPr lang="en-US" sz="1100" dirty="0" err="1"/>
              <a:t>suaramu</a:t>
            </a:r>
            <a:r>
              <a:rPr lang="en-US" sz="1100" dirty="0"/>
              <a:t>” (HR. Abu Dawud, An-</a:t>
            </a:r>
            <a:r>
              <a:rPr lang="en-US" sz="1100" dirty="0" err="1"/>
              <a:t>Nasa’I</a:t>
            </a:r>
            <a:r>
              <a:rPr lang="en-US" sz="1100" dirty="0"/>
              <a:t> dan lain-</a:t>
            </a:r>
            <a:r>
              <a:rPr lang="en-US" sz="1100" dirty="0" err="1"/>
              <a:t>lainnya</a:t>
            </a:r>
            <a:r>
              <a:rPr lang="en-US" sz="1100" dirty="0"/>
              <a:t>).</a:t>
            </a:r>
          </a:p>
        </p:txBody>
      </p:sp>
      <p:sp>
        <p:nvSpPr>
          <p:cNvPr id="12" name="Google Shape;123;p21">
            <a:extLst>
              <a:ext uri="{FF2B5EF4-FFF2-40B4-BE49-F238E27FC236}">
                <a16:creationId xmlns:a16="http://schemas.microsoft.com/office/drawing/2014/main" id="{C77BE870-9A12-CF05-0003-A5CCA93B1053}"/>
              </a:ext>
            </a:extLst>
          </p:cNvPr>
          <p:cNvSpPr txBox="1">
            <a:spLocks/>
          </p:cNvSpPr>
          <p:nvPr/>
        </p:nvSpPr>
        <p:spPr>
          <a:xfrm>
            <a:off x="3752565" y="2829726"/>
            <a:ext cx="2255325" cy="211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>
              <a:buFont typeface="Montserrat Light"/>
              <a:buNone/>
            </a:pPr>
            <a:r>
              <a:rPr lang="en-US" b="1" dirty="0"/>
              <a:t>3. </a:t>
            </a:r>
            <a:r>
              <a:rPr lang="en-US" b="1" dirty="0" err="1"/>
              <a:t>Seni</a:t>
            </a:r>
            <a:r>
              <a:rPr lang="en-US" b="1" dirty="0"/>
              <a:t> Bela </a:t>
            </a:r>
            <a:r>
              <a:rPr lang="en-US" b="1" dirty="0" err="1"/>
              <a:t>Diri</a:t>
            </a:r>
            <a:endParaRPr lang="en-US" b="1" dirty="0"/>
          </a:p>
          <a:p>
            <a:pPr marL="0" indent="0" algn="just">
              <a:buFont typeface="Montserrat Light"/>
              <a:buNone/>
            </a:pPr>
            <a:r>
              <a:rPr lang="en-US" sz="900" dirty="0" err="1"/>
              <a:t>Seni</a:t>
            </a:r>
            <a:r>
              <a:rPr lang="en-US" sz="900" dirty="0"/>
              <a:t> </a:t>
            </a:r>
            <a:r>
              <a:rPr lang="en-US" sz="900" dirty="0" err="1"/>
              <a:t>bela</a:t>
            </a:r>
            <a:r>
              <a:rPr lang="en-US" sz="900" dirty="0"/>
              <a:t> </a:t>
            </a:r>
            <a:r>
              <a:rPr lang="en-US" sz="900" dirty="0" err="1"/>
              <a:t>diri</a:t>
            </a:r>
            <a:r>
              <a:rPr lang="en-US" sz="900" dirty="0"/>
              <a:t> </a:t>
            </a:r>
            <a:r>
              <a:rPr lang="en-US" sz="900" dirty="0" err="1"/>
              <a:t>merupakan</a:t>
            </a:r>
            <a:r>
              <a:rPr lang="en-US" sz="900" dirty="0"/>
              <a:t> </a:t>
            </a:r>
            <a:r>
              <a:rPr lang="en-US" sz="900" dirty="0" err="1"/>
              <a:t>satu</a:t>
            </a:r>
            <a:r>
              <a:rPr lang="en-US" sz="900" dirty="0"/>
              <a:t> </a:t>
            </a:r>
            <a:r>
              <a:rPr lang="en-US" sz="900" dirty="0" err="1"/>
              <a:t>kesenian</a:t>
            </a:r>
            <a:r>
              <a:rPr lang="en-US" sz="900" dirty="0"/>
              <a:t> yang </a:t>
            </a:r>
            <a:r>
              <a:rPr lang="en-US" sz="900" dirty="0" err="1"/>
              <a:t>timbul</a:t>
            </a:r>
            <a:r>
              <a:rPr lang="en-US" sz="900" dirty="0"/>
              <a:t> </a:t>
            </a:r>
            <a:r>
              <a:rPr lang="en-US" sz="900" dirty="0" err="1"/>
              <a:t>sebagai</a:t>
            </a:r>
            <a:r>
              <a:rPr lang="en-US" sz="900" dirty="0"/>
              <a:t> </a:t>
            </a:r>
            <a:r>
              <a:rPr lang="en-US" sz="900" dirty="0" err="1"/>
              <a:t>satu</a:t>
            </a:r>
            <a:r>
              <a:rPr lang="en-US" sz="900" dirty="0"/>
              <a:t> </a:t>
            </a:r>
            <a:r>
              <a:rPr lang="en-US" sz="900" dirty="0" err="1"/>
              <a:t>cara</a:t>
            </a:r>
            <a:r>
              <a:rPr lang="en-US" sz="900" dirty="0"/>
              <a:t> </a:t>
            </a:r>
            <a:r>
              <a:rPr lang="en-US" sz="900" dirty="0" err="1"/>
              <a:t>seseorang</a:t>
            </a:r>
            <a:r>
              <a:rPr lang="en-US" sz="900" dirty="0"/>
              <a:t> </a:t>
            </a:r>
            <a:r>
              <a:rPr lang="en-US" sz="900" dirty="0" err="1"/>
              <a:t>itu</a:t>
            </a:r>
            <a:r>
              <a:rPr lang="en-US" sz="900" dirty="0"/>
              <a:t> </a:t>
            </a:r>
            <a:r>
              <a:rPr lang="en-US" sz="900" dirty="0" err="1"/>
              <a:t>mempertahankan</a:t>
            </a:r>
            <a:r>
              <a:rPr lang="en-US" sz="900" dirty="0"/>
              <a:t> </a:t>
            </a:r>
            <a:r>
              <a:rPr lang="en-US" sz="900" dirty="0" err="1"/>
              <a:t>diri</a:t>
            </a:r>
            <a:r>
              <a:rPr lang="en-US" sz="900" dirty="0"/>
              <a:t>. </a:t>
            </a:r>
            <a:r>
              <a:rPr lang="en-US" sz="900" dirty="0" err="1"/>
              <a:t>Selama</a:t>
            </a:r>
            <a:r>
              <a:rPr lang="en-US" sz="900" dirty="0"/>
              <a:t> Bela </a:t>
            </a:r>
            <a:r>
              <a:rPr lang="en-US" sz="900" dirty="0" err="1"/>
              <a:t>diri</a:t>
            </a:r>
            <a:r>
              <a:rPr lang="en-US" sz="900" dirty="0"/>
              <a:t> </a:t>
            </a:r>
            <a:r>
              <a:rPr lang="en-US" sz="900" dirty="0" err="1"/>
              <a:t>berazaskan</a:t>
            </a:r>
            <a:r>
              <a:rPr lang="en-US" sz="900" dirty="0"/>
              <a:t> </a:t>
            </a:r>
            <a:r>
              <a:rPr lang="en-US" sz="900" dirty="0" err="1"/>
              <a:t>ke-taukhidan</a:t>
            </a:r>
            <a:r>
              <a:rPr lang="en-US" sz="900" dirty="0"/>
              <a:t>, </a:t>
            </a:r>
            <a:r>
              <a:rPr lang="en-US" sz="900" dirty="0" err="1"/>
              <a:t>tidak</a:t>
            </a:r>
            <a:r>
              <a:rPr lang="en-US" sz="900" dirty="0"/>
              <a:t> </a:t>
            </a:r>
            <a:r>
              <a:rPr lang="en-US" sz="900" dirty="0" err="1"/>
              <a:t>syirik</a:t>
            </a:r>
            <a:r>
              <a:rPr lang="en-US" sz="900" dirty="0"/>
              <a:t>, </a:t>
            </a:r>
            <a:r>
              <a:rPr lang="en-US" sz="900" dirty="0" err="1"/>
              <a:t>serta</a:t>
            </a:r>
            <a:r>
              <a:rPr lang="en-US" sz="900" dirty="0"/>
              <a:t> </a:t>
            </a:r>
            <a:r>
              <a:rPr lang="en-US" sz="900" dirty="0" err="1"/>
              <a:t>membela</a:t>
            </a:r>
            <a:r>
              <a:rPr lang="en-US" sz="900" dirty="0"/>
              <a:t> </a:t>
            </a:r>
            <a:r>
              <a:rPr lang="en-US" sz="900" dirty="0" err="1"/>
              <a:t>kebenaran</a:t>
            </a:r>
            <a:r>
              <a:rPr lang="en-US" sz="900" dirty="0"/>
              <a:t> dan </a:t>
            </a:r>
            <a:r>
              <a:rPr lang="en-US" sz="900" dirty="0" err="1"/>
              <a:t>keadilan</a:t>
            </a:r>
            <a:r>
              <a:rPr lang="en-US" sz="900" dirty="0"/>
              <a:t>, </a:t>
            </a:r>
            <a:r>
              <a:rPr lang="en-US" sz="900" dirty="0" err="1"/>
              <a:t>maka</a:t>
            </a:r>
            <a:r>
              <a:rPr lang="en-US" sz="900" dirty="0"/>
              <a:t> Islam </a:t>
            </a:r>
            <a:r>
              <a:rPr lang="en-US" sz="900" dirty="0" err="1"/>
              <a:t>membolehkan</a:t>
            </a:r>
            <a:r>
              <a:rPr lang="en-US" sz="900" dirty="0"/>
              <a:t>. </a:t>
            </a:r>
            <a:r>
              <a:rPr lang="en-US" sz="900" dirty="0" err="1"/>
              <a:t>Bahkan</a:t>
            </a:r>
            <a:r>
              <a:rPr lang="en-US" sz="900" dirty="0"/>
              <a:t> Allah azz </a:t>
            </a:r>
            <a:r>
              <a:rPr lang="en-US" sz="900" dirty="0" err="1"/>
              <a:t>awa</a:t>
            </a:r>
            <a:r>
              <a:rPr lang="en-US" sz="900" dirty="0"/>
              <a:t> </a:t>
            </a:r>
            <a:r>
              <a:rPr lang="en-US" sz="900" dirty="0" err="1"/>
              <a:t>jalla</a:t>
            </a:r>
            <a:r>
              <a:rPr lang="en-US" sz="900" dirty="0"/>
              <a:t> </a:t>
            </a:r>
            <a:r>
              <a:rPr lang="en-US" sz="900" dirty="0" err="1"/>
              <a:t>menyukai</a:t>
            </a:r>
            <a:r>
              <a:rPr lang="en-US" sz="900" dirty="0"/>
              <a:t> </a:t>
            </a:r>
            <a:r>
              <a:rPr lang="en-US" sz="900" dirty="0" err="1"/>
              <a:t>mukmin</a:t>
            </a:r>
            <a:r>
              <a:rPr lang="en-US" sz="900" dirty="0"/>
              <a:t> yang </a:t>
            </a:r>
            <a:r>
              <a:rPr lang="en-US" sz="900" dirty="0" err="1"/>
              <a:t>kuat</a:t>
            </a:r>
            <a:r>
              <a:rPr lang="en-US" sz="900" dirty="0"/>
              <a:t> </a:t>
            </a:r>
            <a:r>
              <a:rPr lang="en-US" sz="900" dirty="0" err="1"/>
              <a:t>daripada</a:t>
            </a:r>
            <a:r>
              <a:rPr lang="en-US" sz="900" dirty="0"/>
              <a:t> </a:t>
            </a:r>
            <a:r>
              <a:rPr lang="en-US" sz="900" dirty="0" err="1"/>
              <a:t>mukmin</a:t>
            </a:r>
            <a:r>
              <a:rPr lang="en-US" sz="900" dirty="0"/>
              <a:t> yang </a:t>
            </a:r>
            <a:r>
              <a:rPr lang="en-US" sz="900" dirty="0" err="1"/>
              <a:t>lemah</a:t>
            </a:r>
            <a:r>
              <a:rPr lang="en-US" sz="900" dirty="0"/>
              <a:t>.</a:t>
            </a:r>
          </a:p>
        </p:txBody>
      </p:sp>
      <p:sp>
        <p:nvSpPr>
          <p:cNvPr id="13" name="Google Shape;123;p21">
            <a:extLst>
              <a:ext uri="{FF2B5EF4-FFF2-40B4-BE49-F238E27FC236}">
                <a16:creationId xmlns:a16="http://schemas.microsoft.com/office/drawing/2014/main" id="{DAEFF4A9-A00A-72D9-485C-DC897788264C}"/>
              </a:ext>
            </a:extLst>
          </p:cNvPr>
          <p:cNvSpPr txBox="1">
            <a:spLocks/>
          </p:cNvSpPr>
          <p:nvPr/>
        </p:nvSpPr>
        <p:spPr>
          <a:xfrm>
            <a:off x="6317046" y="2894409"/>
            <a:ext cx="2548348" cy="211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>
              <a:buFont typeface="Montserrat Light"/>
              <a:buNone/>
            </a:pPr>
            <a:r>
              <a:rPr lang="en-US" b="1" dirty="0"/>
              <a:t>4. </a:t>
            </a:r>
            <a:r>
              <a:rPr lang="en-US" b="1" dirty="0" err="1"/>
              <a:t>Seni</a:t>
            </a:r>
            <a:r>
              <a:rPr lang="en-US" b="1" dirty="0"/>
              <a:t> Kriya </a:t>
            </a:r>
          </a:p>
          <a:p>
            <a:pPr marL="0" indent="0">
              <a:buFont typeface="Montserrat Light"/>
              <a:buNone/>
            </a:pPr>
            <a:r>
              <a:rPr lang="en-US" sz="1000" dirty="0" err="1"/>
              <a:t>Seni</a:t>
            </a:r>
            <a:r>
              <a:rPr lang="en-US" sz="1000" dirty="0"/>
              <a:t> kriya </a:t>
            </a:r>
            <a:r>
              <a:rPr lang="en-US" sz="1000" dirty="0" err="1"/>
              <a:t>adalah</a:t>
            </a:r>
            <a:r>
              <a:rPr lang="en-US" sz="1000" dirty="0"/>
              <a:t>  </a:t>
            </a:r>
            <a:r>
              <a:rPr lang="en-US" sz="1000" dirty="0" err="1"/>
              <a:t>seni</a:t>
            </a:r>
            <a:r>
              <a:rPr lang="en-US" sz="1000" dirty="0"/>
              <a:t> yang </a:t>
            </a:r>
            <a:r>
              <a:rPr lang="en-US" sz="1000" dirty="0" err="1"/>
              <a:t>menitik-beratkan</a:t>
            </a:r>
            <a:r>
              <a:rPr lang="en-US" sz="1000" dirty="0"/>
              <a:t> </a:t>
            </a:r>
            <a:r>
              <a:rPr lang="en-US" sz="1000" dirty="0" err="1"/>
              <a:t>kepada</a:t>
            </a:r>
            <a:r>
              <a:rPr lang="en-US" sz="1000" dirty="0"/>
              <a:t> </a:t>
            </a:r>
            <a:r>
              <a:rPr lang="en-US" sz="1000" dirty="0" err="1"/>
              <a:t>keterampilan</a:t>
            </a:r>
            <a:r>
              <a:rPr lang="en-US" sz="1000" dirty="0"/>
              <a:t> </a:t>
            </a:r>
            <a:r>
              <a:rPr lang="en-US" sz="1000" dirty="0" err="1"/>
              <a:t>tangan</a:t>
            </a:r>
            <a:r>
              <a:rPr lang="en-US" sz="1000" dirty="0"/>
              <a:t> dan </a:t>
            </a:r>
            <a:r>
              <a:rPr lang="en-US" sz="1000" dirty="0" err="1"/>
              <a:t>fungsi</a:t>
            </a:r>
            <a:r>
              <a:rPr lang="en-US" sz="1000" dirty="0"/>
              <a:t> </a:t>
            </a:r>
            <a:r>
              <a:rPr lang="en-US" sz="1000" dirty="0" err="1"/>
              <a:t>untuk</a:t>
            </a:r>
            <a:r>
              <a:rPr lang="en-US" sz="1000" dirty="0"/>
              <a:t> </a:t>
            </a:r>
            <a:r>
              <a:rPr lang="en-US" sz="1000" dirty="0" err="1"/>
              <a:t>mengolah</a:t>
            </a:r>
            <a:r>
              <a:rPr lang="en-US" sz="1000" dirty="0"/>
              <a:t> </a:t>
            </a:r>
            <a:r>
              <a:rPr lang="en-US" sz="1000" dirty="0" err="1"/>
              <a:t>bahan</a:t>
            </a:r>
            <a:r>
              <a:rPr lang="en-US" sz="1000" dirty="0"/>
              <a:t> </a:t>
            </a:r>
            <a:r>
              <a:rPr lang="en-US" sz="1000" dirty="0" err="1"/>
              <a:t>baku</a:t>
            </a:r>
            <a:r>
              <a:rPr lang="en-US" sz="1000" dirty="0"/>
              <a:t> yang </a:t>
            </a:r>
            <a:r>
              <a:rPr lang="en-US" sz="1000" dirty="0" err="1"/>
              <a:t>sering</a:t>
            </a:r>
            <a:r>
              <a:rPr lang="en-US" sz="1000" dirty="0"/>
              <a:t> </a:t>
            </a:r>
            <a:r>
              <a:rPr lang="en-US" sz="1000" dirty="0" err="1"/>
              <a:t>ditemukan</a:t>
            </a:r>
            <a:r>
              <a:rPr lang="en-US" sz="1000" dirty="0"/>
              <a:t> di </a:t>
            </a:r>
            <a:r>
              <a:rPr lang="en-US" sz="1000" dirty="0" err="1"/>
              <a:t>lingkungan</a:t>
            </a:r>
            <a:r>
              <a:rPr lang="en-US" sz="1000" dirty="0"/>
              <a:t> </a:t>
            </a:r>
            <a:r>
              <a:rPr lang="en-US" sz="1000" dirty="0" err="1"/>
              <a:t>menjadi</a:t>
            </a:r>
            <a:r>
              <a:rPr lang="en-US" sz="1000" dirty="0"/>
              <a:t> </a:t>
            </a:r>
            <a:r>
              <a:rPr lang="en-US" sz="1000" dirty="0" err="1"/>
              <a:t>benda-benda</a:t>
            </a:r>
            <a:r>
              <a:rPr lang="en-US" sz="1000" dirty="0"/>
              <a:t> yang </a:t>
            </a:r>
            <a:r>
              <a:rPr lang="en-US" sz="1000" dirty="0" err="1"/>
              <a:t>tidak</a:t>
            </a:r>
            <a:r>
              <a:rPr lang="en-US" sz="1000" dirty="0"/>
              <a:t> </a:t>
            </a:r>
            <a:r>
              <a:rPr lang="en-US" sz="1000" dirty="0" err="1"/>
              <a:t>hanya</a:t>
            </a:r>
            <a:r>
              <a:rPr lang="en-US" sz="1000" dirty="0"/>
              <a:t> </a:t>
            </a:r>
            <a:r>
              <a:rPr lang="en-US" sz="1000" dirty="0" err="1"/>
              <a:t>bernilai</a:t>
            </a:r>
            <a:r>
              <a:rPr lang="en-US" sz="1000" dirty="0"/>
              <a:t> </a:t>
            </a:r>
            <a:r>
              <a:rPr lang="en-US" sz="1000" dirty="0" err="1"/>
              <a:t>pakai</a:t>
            </a:r>
            <a:r>
              <a:rPr lang="en-US" sz="1000" dirty="0"/>
              <a:t>, </a:t>
            </a:r>
            <a:r>
              <a:rPr lang="en-US" sz="1000" dirty="0" err="1"/>
              <a:t>tetapi</a:t>
            </a:r>
            <a:r>
              <a:rPr lang="en-US" sz="1000" dirty="0"/>
              <a:t> juga </a:t>
            </a:r>
            <a:r>
              <a:rPr lang="en-US" sz="1000" dirty="0" err="1"/>
              <a:t>bernilai</a:t>
            </a:r>
            <a:r>
              <a:rPr lang="en-US" sz="1000" dirty="0"/>
              <a:t> </a:t>
            </a:r>
            <a:r>
              <a:rPr lang="en-US" sz="1000" dirty="0" err="1"/>
              <a:t>estetis</a:t>
            </a:r>
            <a:r>
              <a:rPr lang="en-US" sz="1000" dirty="0"/>
              <a:t>. </a:t>
            </a:r>
            <a:r>
              <a:rPr lang="en-US" sz="1000" dirty="0" err="1"/>
              <a:t>Contohnya</a:t>
            </a:r>
            <a:r>
              <a:rPr lang="en-US" sz="1000" dirty="0"/>
              <a:t> </a:t>
            </a:r>
            <a:r>
              <a:rPr lang="en-US" sz="1000" dirty="0" err="1"/>
              <a:t>mengubah</a:t>
            </a:r>
            <a:r>
              <a:rPr lang="en-US" sz="1000" dirty="0"/>
              <a:t> </a:t>
            </a:r>
            <a:r>
              <a:rPr lang="en-US" sz="1000" dirty="0" err="1"/>
              <a:t>sampah</a:t>
            </a:r>
            <a:r>
              <a:rPr lang="en-US" sz="1000" dirty="0"/>
              <a:t> ban </a:t>
            </a:r>
            <a:r>
              <a:rPr lang="en-US" sz="1000" dirty="0" err="1"/>
              <a:t>bekas</a:t>
            </a:r>
            <a:r>
              <a:rPr lang="en-US" sz="1000" dirty="0"/>
              <a:t> </a:t>
            </a:r>
            <a:r>
              <a:rPr lang="en-US" sz="1000" dirty="0" err="1"/>
              <a:t>menjadi</a:t>
            </a:r>
            <a:r>
              <a:rPr lang="en-US" sz="1000" dirty="0"/>
              <a:t> </a:t>
            </a:r>
            <a:r>
              <a:rPr lang="en-US" sz="1000" dirty="0" err="1"/>
              <a:t>kursi</a:t>
            </a:r>
            <a:r>
              <a:rPr lang="en-US" sz="1000" dirty="0"/>
              <a:t>, sandal, ember, </a:t>
            </a:r>
            <a:r>
              <a:rPr lang="en-US" sz="1000" dirty="0" err="1"/>
              <a:t>atau</a:t>
            </a:r>
            <a:r>
              <a:rPr lang="en-US" sz="1000" dirty="0"/>
              <a:t> </a:t>
            </a:r>
            <a:r>
              <a:rPr lang="en-US" sz="1000" dirty="0" err="1"/>
              <a:t>tempat</a:t>
            </a:r>
            <a:r>
              <a:rPr lang="en-US" sz="1000" dirty="0"/>
              <a:t> </a:t>
            </a:r>
            <a:r>
              <a:rPr lang="en-US" sz="1000" dirty="0" err="1"/>
              <a:t>sampah</a:t>
            </a:r>
            <a:r>
              <a:rPr lang="en-US" sz="1000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698999" y="985838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Contoh seni yang cenderung tidak diperbolehkan dalam Islam</a:t>
            </a:r>
            <a:endParaRPr dirty="0"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752566" y="254799"/>
            <a:ext cx="2255325" cy="21169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1. </a:t>
            </a:r>
            <a:r>
              <a:rPr lang="en-US" b="1" dirty="0" err="1"/>
              <a:t>Seni</a:t>
            </a:r>
            <a:r>
              <a:rPr lang="en-US" b="1" dirty="0"/>
              <a:t> Rupa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Islam </a:t>
            </a:r>
            <a:r>
              <a:rPr lang="en-US" dirty="0" err="1"/>
              <a:t>membolehkan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mengarah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maksiat</a:t>
            </a:r>
            <a:r>
              <a:rPr lang="en-US" dirty="0"/>
              <a:t> dan </a:t>
            </a:r>
            <a:r>
              <a:rPr lang="en-US" dirty="0" err="1"/>
              <a:t>ingkar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Allah </a:t>
            </a:r>
            <a:r>
              <a:rPr lang="en-US" dirty="0" err="1"/>
              <a:t>Tuhan</a:t>
            </a:r>
            <a:r>
              <a:rPr lang="en-US" dirty="0"/>
              <a:t> </a:t>
            </a:r>
            <a:r>
              <a:rPr lang="en-US" dirty="0" err="1"/>
              <a:t>semesta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.</a:t>
            </a:r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6" name="Google Shape;123;p21">
            <a:extLst>
              <a:ext uri="{FF2B5EF4-FFF2-40B4-BE49-F238E27FC236}">
                <a16:creationId xmlns:a16="http://schemas.microsoft.com/office/drawing/2014/main" id="{61F558A1-BDE7-73EC-3BA6-5030CCE0A23C}"/>
              </a:ext>
            </a:extLst>
          </p:cNvPr>
          <p:cNvSpPr txBox="1">
            <a:spLocks/>
          </p:cNvSpPr>
          <p:nvPr/>
        </p:nvSpPr>
        <p:spPr>
          <a:xfrm>
            <a:off x="6338477" y="578952"/>
            <a:ext cx="2719798" cy="158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>
              <a:buFont typeface="Montserrat Light"/>
              <a:buNone/>
            </a:pPr>
            <a:r>
              <a:rPr lang="en-US" b="1" dirty="0"/>
              <a:t>2. </a:t>
            </a:r>
            <a:r>
              <a:rPr lang="en-US" b="1" dirty="0" err="1"/>
              <a:t>Seni</a:t>
            </a:r>
            <a:r>
              <a:rPr lang="en-US" b="1" dirty="0"/>
              <a:t> Tari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 Light"/>
              <a:buNone/>
            </a:pPr>
            <a:r>
              <a:rPr lang="en-US" sz="1200" dirty="0" err="1"/>
              <a:t>Saat</a:t>
            </a:r>
            <a:r>
              <a:rPr lang="en-US" sz="1200" dirty="0"/>
              <a:t> </a:t>
            </a:r>
            <a:r>
              <a:rPr lang="en-US" sz="1200" dirty="0" err="1"/>
              <a:t>tarian</a:t>
            </a:r>
            <a:r>
              <a:rPr lang="en-US" sz="1200" dirty="0"/>
              <a:t> </a:t>
            </a:r>
            <a:r>
              <a:rPr lang="en-US" sz="1200" dirty="0" err="1"/>
              <a:t>tersebut</a:t>
            </a:r>
            <a:r>
              <a:rPr lang="en-US" sz="1200" dirty="0"/>
              <a:t> </a:t>
            </a:r>
            <a:r>
              <a:rPr lang="en-US" sz="1200" dirty="0" err="1"/>
              <a:t>mempertontonkan</a:t>
            </a:r>
            <a:r>
              <a:rPr lang="en-US" sz="1200" dirty="0"/>
              <a:t> </a:t>
            </a:r>
            <a:r>
              <a:rPr lang="en-US" sz="1200" dirty="0" err="1"/>
              <a:t>aurat</a:t>
            </a:r>
            <a:r>
              <a:rPr lang="en-US" sz="1200" dirty="0"/>
              <a:t>, dan </a:t>
            </a:r>
            <a:r>
              <a:rPr lang="en-US" sz="1200" dirty="0" err="1"/>
              <a:t>mengundang</a:t>
            </a:r>
            <a:r>
              <a:rPr lang="en-US" sz="1200" dirty="0"/>
              <a:t> </a:t>
            </a:r>
            <a:r>
              <a:rPr lang="en-US" sz="1200" dirty="0" err="1"/>
              <a:t>nafsu</a:t>
            </a:r>
            <a:r>
              <a:rPr lang="en-US" sz="1200" dirty="0"/>
              <a:t> </a:t>
            </a:r>
            <a:r>
              <a:rPr lang="en-US" sz="1200" dirty="0" err="1"/>
              <a:t>birahi</a:t>
            </a:r>
            <a:r>
              <a:rPr lang="en-US" sz="1200" dirty="0"/>
              <a:t> </a:t>
            </a:r>
            <a:r>
              <a:rPr lang="en-US" sz="1200" dirty="0" err="1"/>
              <a:t>maka</a:t>
            </a:r>
            <a:r>
              <a:rPr lang="en-US" sz="1200" dirty="0"/>
              <a:t> Islam </a:t>
            </a:r>
            <a:r>
              <a:rPr lang="en-US" sz="1200" dirty="0" err="1"/>
              <a:t>melarang</a:t>
            </a:r>
            <a:r>
              <a:rPr lang="en-US" sz="1200" dirty="0"/>
              <a:t> </a:t>
            </a:r>
            <a:r>
              <a:rPr lang="en-US" sz="1200" dirty="0" err="1"/>
              <a:t>tarian</a:t>
            </a:r>
            <a:r>
              <a:rPr lang="en-US" sz="1200" dirty="0"/>
              <a:t> </a:t>
            </a:r>
            <a:r>
              <a:rPr lang="en-US" sz="1200" dirty="0" err="1"/>
              <a:t>tersebut</a:t>
            </a:r>
            <a:r>
              <a:rPr lang="en-US" sz="1200" dirty="0"/>
              <a:t>. </a:t>
            </a:r>
            <a:r>
              <a:rPr lang="en-US" sz="1200" dirty="0" err="1"/>
              <a:t>Apalagi</a:t>
            </a:r>
            <a:r>
              <a:rPr lang="en-US" sz="1200" dirty="0"/>
              <a:t> </a:t>
            </a:r>
            <a:r>
              <a:rPr lang="en-US" sz="1200" dirty="0" err="1"/>
              <a:t>tarian</a:t>
            </a:r>
            <a:r>
              <a:rPr lang="en-US" sz="1200" dirty="0"/>
              <a:t> yang </a:t>
            </a:r>
            <a:r>
              <a:rPr lang="en-US" sz="1200" dirty="0" err="1"/>
              <a:t>ditujukan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memuja</a:t>
            </a:r>
            <a:r>
              <a:rPr lang="en-US" sz="1200" dirty="0"/>
              <a:t> </a:t>
            </a:r>
            <a:r>
              <a:rPr lang="en-US" sz="1200" dirty="0" err="1"/>
              <a:t>sesuatu</a:t>
            </a:r>
            <a:r>
              <a:rPr lang="en-US" sz="1200" dirty="0"/>
              <a:t> dan </a:t>
            </a:r>
            <a:r>
              <a:rPr lang="en-US" sz="1200" dirty="0" err="1"/>
              <a:t>bersifat</a:t>
            </a:r>
            <a:r>
              <a:rPr lang="en-US" sz="1200" dirty="0"/>
              <a:t> ritual </a:t>
            </a:r>
            <a:r>
              <a:rPr lang="en-US" sz="1200" dirty="0" err="1"/>
              <a:t>syirik</a:t>
            </a:r>
            <a:r>
              <a:rPr lang="en-US" sz="1200" dirty="0"/>
              <a:t>.</a:t>
            </a:r>
          </a:p>
        </p:txBody>
      </p:sp>
      <p:sp>
        <p:nvSpPr>
          <p:cNvPr id="17" name="Google Shape;123;p21">
            <a:extLst>
              <a:ext uri="{FF2B5EF4-FFF2-40B4-BE49-F238E27FC236}">
                <a16:creationId xmlns:a16="http://schemas.microsoft.com/office/drawing/2014/main" id="{444B510F-99ED-252E-503B-85002F2E9C59}"/>
              </a:ext>
            </a:extLst>
          </p:cNvPr>
          <p:cNvSpPr txBox="1">
            <a:spLocks/>
          </p:cNvSpPr>
          <p:nvPr/>
        </p:nvSpPr>
        <p:spPr>
          <a:xfrm>
            <a:off x="3752565" y="2712249"/>
            <a:ext cx="2255325" cy="211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>
              <a:buFont typeface="Montserrat Light"/>
              <a:buNone/>
            </a:pPr>
            <a:r>
              <a:rPr lang="en-US" b="1" dirty="0"/>
              <a:t>3. </a:t>
            </a:r>
            <a:r>
              <a:rPr lang="en-US" b="1" dirty="0" err="1"/>
              <a:t>Seni</a:t>
            </a:r>
            <a:r>
              <a:rPr lang="en-US" b="1" dirty="0"/>
              <a:t> </a:t>
            </a:r>
            <a:r>
              <a:rPr lang="en-US" b="1" dirty="0" err="1"/>
              <a:t>Vandalisme</a:t>
            </a:r>
            <a:endParaRPr lang="en-US" b="1" dirty="0"/>
          </a:p>
          <a:p>
            <a:pPr marL="0" indent="0" algn="just">
              <a:spcBef>
                <a:spcPts val="1000"/>
              </a:spcBef>
              <a:spcAft>
                <a:spcPts val="1000"/>
              </a:spcAft>
              <a:buFont typeface="Montserrat Light"/>
              <a:buNone/>
            </a:pPr>
            <a:r>
              <a:rPr lang="en-US" sz="1000" dirty="0" err="1"/>
              <a:t>Vandalisme</a:t>
            </a:r>
            <a:r>
              <a:rPr lang="en-US" sz="1000" dirty="0"/>
              <a:t> </a:t>
            </a:r>
            <a:r>
              <a:rPr lang="en-US" sz="1000" dirty="0" err="1"/>
              <a:t>adalah</a:t>
            </a:r>
            <a:r>
              <a:rPr lang="en-US" sz="1000" dirty="0"/>
              <a:t> </a:t>
            </a:r>
            <a:r>
              <a:rPr lang="en-US" sz="1000" dirty="0" err="1"/>
              <a:t>contoh</a:t>
            </a:r>
            <a:r>
              <a:rPr lang="en-US" sz="1000" dirty="0"/>
              <a:t> </a:t>
            </a:r>
            <a:r>
              <a:rPr lang="en-US" sz="1000" dirty="0" err="1"/>
              <a:t>seni</a:t>
            </a:r>
            <a:r>
              <a:rPr lang="en-US" sz="1000" dirty="0"/>
              <a:t> yang </a:t>
            </a:r>
            <a:r>
              <a:rPr lang="en-US" sz="1000" dirty="0" err="1"/>
              <a:t>merusak</a:t>
            </a:r>
            <a:r>
              <a:rPr lang="en-US" sz="1000" dirty="0"/>
              <a:t>. Bisa </a:t>
            </a:r>
            <a:r>
              <a:rPr lang="en-US" sz="1000" dirty="0" err="1"/>
              <a:t>jadi</a:t>
            </a:r>
            <a:r>
              <a:rPr lang="en-US" sz="1000" dirty="0"/>
              <a:t> </a:t>
            </a:r>
            <a:r>
              <a:rPr lang="en-US" sz="1000" dirty="0" err="1"/>
              <a:t>kegiatan</a:t>
            </a:r>
            <a:r>
              <a:rPr lang="en-US" sz="1000" dirty="0"/>
              <a:t> vandal </a:t>
            </a:r>
            <a:r>
              <a:rPr lang="en-US" sz="1000" dirty="0" err="1"/>
              <a:t>ini</a:t>
            </a:r>
            <a:r>
              <a:rPr lang="en-US" sz="1000" dirty="0"/>
              <a:t> </a:t>
            </a:r>
            <a:r>
              <a:rPr lang="en-US" sz="1000" dirty="0" err="1"/>
              <a:t>dianggap</a:t>
            </a:r>
            <a:r>
              <a:rPr lang="en-US" sz="1000" dirty="0"/>
              <a:t> </a:t>
            </a:r>
            <a:r>
              <a:rPr lang="en-US" sz="1000" dirty="0" err="1"/>
              <a:t>sebagai</a:t>
            </a:r>
            <a:r>
              <a:rPr lang="en-US" sz="1000" dirty="0"/>
              <a:t> </a:t>
            </a:r>
            <a:r>
              <a:rPr lang="en-US" sz="1000" dirty="0" err="1"/>
              <a:t>suatu</a:t>
            </a:r>
            <a:r>
              <a:rPr lang="en-US" sz="1000" dirty="0"/>
              <a:t> </a:t>
            </a:r>
            <a:r>
              <a:rPr lang="en-US" sz="1000" dirty="0" err="1"/>
              <a:t>seni</a:t>
            </a:r>
            <a:r>
              <a:rPr lang="en-US" sz="1000" dirty="0"/>
              <a:t> </a:t>
            </a:r>
            <a:r>
              <a:rPr lang="en-US" sz="1000" dirty="0" err="1"/>
              <a:t>bagi</a:t>
            </a:r>
            <a:r>
              <a:rPr lang="en-US" sz="1000" dirty="0"/>
              <a:t> </a:t>
            </a:r>
            <a:r>
              <a:rPr lang="en-US" sz="1000" dirty="0" err="1"/>
              <a:t>pelakunya</a:t>
            </a:r>
            <a:r>
              <a:rPr lang="en-US" sz="1000" dirty="0"/>
              <a:t>. </a:t>
            </a:r>
            <a:r>
              <a:rPr lang="en-US" sz="1000" dirty="0" err="1"/>
              <a:t>Contoh</a:t>
            </a:r>
            <a:r>
              <a:rPr lang="en-US" sz="1000" dirty="0"/>
              <a:t> lain </a:t>
            </a:r>
            <a:r>
              <a:rPr lang="en-US" sz="1000" dirty="0" err="1"/>
              <a:t>dari</a:t>
            </a:r>
            <a:r>
              <a:rPr lang="en-US" sz="1000" dirty="0"/>
              <a:t> </a:t>
            </a:r>
            <a:r>
              <a:rPr lang="en-US" sz="1000" dirty="0" err="1"/>
              <a:t>vandalisme</a:t>
            </a:r>
            <a:r>
              <a:rPr lang="en-US" sz="1000" dirty="0"/>
              <a:t> </a:t>
            </a:r>
            <a:r>
              <a:rPr lang="en-US" sz="1000" dirty="0" err="1"/>
              <a:t>sendiri</a:t>
            </a:r>
            <a:r>
              <a:rPr lang="en-US" sz="1000" dirty="0"/>
              <a:t> </a:t>
            </a:r>
            <a:r>
              <a:rPr lang="en-US" sz="1000" dirty="0" err="1"/>
              <a:t>adalah</a:t>
            </a:r>
            <a:r>
              <a:rPr lang="en-US" sz="1000" dirty="0"/>
              <a:t> </a:t>
            </a:r>
            <a:r>
              <a:rPr lang="en-US" sz="1000" dirty="0" err="1"/>
              <a:t>penambahan</a:t>
            </a:r>
            <a:r>
              <a:rPr lang="en-US" sz="1000" dirty="0"/>
              <a:t>, </a:t>
            </a:r>
            <a:r>
              <a:rPr lang="en-US" sz="1000" dirty="0" err="1"/>
              <a:t>penghapusan</a:t>
            </a:r>
            <a:r>
              <a:rPr lang="en-US" sz="1000" dirty="0"/>
              <a:t>, </a:t>
            </a:r>
            <a:r>
              <a:rPr lang="en-US" sz="1000" dirty="0" err="1"/>
              <a:t>atau</a:t>
            </a:r>
            <a:r>
              <a:rPr lang="en-US" sz="1000" dirty="0"/>
              <a:t> </a:t>
            </a:r>
            <a:r>
              <a:rPr lang="en-US" sz="1000" dirty="0" err="1"/>
              <a:t>pengubahan</a:t>
            </a:r>
            <a:r>
              <a:rPr lang="en-US" sz="1000" dirty="0"/>
              <a:t> </a:t>
            </a:r>
            <a:r>
              <a:rPr lang="en-US" sz="1000" dirty="0" err="1"/>
              <a:t>isi</a:t>
            </a:r>
            <a:r>
              <a:rPr lang="en-US" sz="1000" dirty="0"/>
              <a:t> yang </a:t>
            </a:r>
            <a:r>
              <a:rPr lang="en-US" sz="1000" dirty="0" err="1"/>
              <a:t>secara</a:t>
            </a:r>
            <a:r>
              <a:rPr lang="en-US" sz="1000" dirty="0"/>
              <a:t> </a:t>
            </a:r>
            <a:r>
              <a:rPr lang="en-US" sz="1000" dirty="0" err="1"/>
              <a:t>sengaja</a:t>
            </a:r>
            <a:r>
              <a:rPr lang="en-US" sz="1000" dirty="0"/>
              <a:t> </a:t>
            </a:r>
            <a:r>
              <a:rPr lang="en-US" sz="1000" dirty="0" err="1"/>
              <a:t>dilakukan</a:t>
            </a:r>
            <a:r>
              <a:rPr lang="en-US" sz="1000" dirty="0"/>
              <a:t> </a:t>
            </a:r>
            <a:r>
              <a:rPr lang="en-US" sz="1000" dirty="0" err="1"/>
              <a:t>untuk</a:t>
            </a:r>
            <a:r>
              <a:rPr lang="en-US" sz="1000" dirty="0"/>
              <a:t> </a:t>
            </a:r>
            <a:r>
              <a:rPr lang="en-US" sz="1000" dirty="0" err="1"/>
              <a:t>mengurangi</a:t>
            </a:r>
            <a:r>
              <a:rPr lang="en-US" sz="1000" dirty="0"/>
              <a:t> </a:t>
            </a:r>
            <a:r>
              <a:rPr lang="en-US" sz="1000" dirty="0" err="1"/>
              <a:t>kualitas</a:t>
            </a:r>
            <a:r>
              <a:rPr lang="en-US" sz="1000" dirty="0"/>
              <a:t> </a:t>
            </a:r>
            <a:r>
              <a:rPr lang="en-US" sz="1000" dirty="0" err="1"/>
              <a:t>ensiklopedia</a:t>
            </a:r>
            <a:r>
              <a:rPr lang="en-US" sz="1000" dirty="0"/>
              <a:t>.</a:t>
            </a:r>
          </a:p>
        </p:txBody>
      </p:sp>
      <p:sp>
        <p:nvSpPr>
          <p:cNvPr id="18" name="Google Shape;123;p21">
            <a:extLst>
              <a:ext uri="{FF2B5EF4-FFF2-40B4-BE49-F238E27FC236}">
                <a16:creationId xmlns:a16="http://schemas.microsoft.com/office/drawing/2014/main" id="{EF306847-811F-8F35-6DDD-14D12490C09D}"/>
              </a:ext>
            </a:extLst>
          </p:cNvPr>
          <p:cNvSpPr txBox="1">
            <a:spLocks/>
          </p:cNvSpPr>
          <p:nvPr/>
        </p:nvSpPr>
        <p:spPr>
          <a:xfrm>
            <a:off x="6338477" y="2649638"/>
            <a:ext cx="2548348" cy="211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>
              <a:buFont typeface="Montserrat Light"/>
              <a:buNone/>
            </a:pPr>
            <a:r>
              <a:rPr lang="en-US" b="1" dirty="0"/>
              <a:t>4. </a:t>
            </a:r>
            <a:r>
              <a:rPr lang="en-US" b="1" dirty="0" err="1"/>
              <a:t>Seni</a:t>
            </a:r>
            <a:r>
              <a:rPr lang="en-US" b="1" dirty="0"/>
              <a:t> </a:t>
            </a:r>
            <a:r>
              <a:rPr lang="en-US" b="1" dirty="0" err="1"/>
              <a:t>Patung</a:t>
            </a:r>
            <a:endParaRPr lang="en-US" b="1" dirty="0"/>
          </a:p>
          <a:p>
            <a:pPr marL="0" indent="0" algn="just">
              <a:spcBef>
                <a:spcPts val="1000"/>
              </a:spcBef>
              <a:spcAft>
                <a:spcPts val="1000"/>
              </a:spcAft>
              <a:buFont typeface="Montserrat Light"/>
              <a:buNone/>
            </a:pPr>
            <a:r>
              <a:rPr lang="en-US" sz="1050" dirty="0"/>
              <a:t>Islam </a:t>
            </a:r>
            <a:r>
              <a:rPr lang="en-US" sz="1050" dirty="0" err="1"/>
              <a:t>melarang</a:t>
            </a:r>
            <a:r>
              <a:rPr lang="en-US" sz="1050" dirty="0"/>
              <a:t> </a:t>
            </a:r>
            <a:r>
              <a:rPr lang="en-US" sz="1050" dirty="0" err="1"/>
              <a:t>seni</a:t>
            </a:r>
            <a:r>
              <a:rPr lang="en-US" sz="1050" dirty="0"/>
              <a:t> </a:t>
            </a:r>
            <a:r>
              <a:rPr lang="en-US" sz="1050" dirty="0" err="1"/>
              <a:t>patung</a:t>
            </a:r>
            <a:r>
              <a:rPr lang="en-US" sz="1050" dirty="0"/>
              <a:t> </a:t>
            </a:r>
            <a:r>
              <a:rPr lang="en-US" sz="1050" dirty="0" err="1"/>
              <a:t>sebagaimana</a:t>
            </a:r>
            <a:r>
              <a:rPr lang="en-US" sz="1050" dirty="0"/>
              <a:t> </a:t>
            </a:r>
            <a:r>
              <a:rPr lang="en-US" sz="1050" dirty="0" err="1"/>
              <a:t>Hadist</a:t>
            </a:r>
            <a:r>
              <a:rPr lang="en-US" sz="1050" dirty="0"/>
              <a:t> Rasulullah </a:t>
            </a:r>
            <a:r>
              <a:rPr lang="ar-AE" sz="1050" dirty="0"/>
              <a:t>ﷺ, “</a:t>
            </a:r>
            <a:r>
              <a:rPr lang="en-US" sz="1050" dirty="0" err="1"/>
              <a:t>Manusia</a:t>
            </a:r>
            <a:r>
              <a:rPr lang="en-US" sz="1050" dirty="0"/>
              <a:t> yang paling </a:t>
            </a:r>
            <a:r>
              <a:rPr lang="en-US" sz="1050" dirty="0" err="1"/>
              <a:t>pedih</a:t>
            </a:r>
            <a:r>
              <a:rPr lang="en-US" sz="1050" dirty="0"/>
              <a:t> </a:t>
            </a:r>
            <a:r>
              <a:rPr lang="en-US" sz="1050" dirty="0" err="1"/>
              <a:t>siksanya</a:t>
            </a:r>
            <a:r>
              <a:rPr lang="en-US" sz="1050" dirty="0"/>
              <a:t> di </a:t>
            </a:r>
            <a:r>
              <a:rPr lang="en-US" sz="1050" dirty="0" err="1"/>
              <a:t>hari</a:t>
            </a:r>
            <a:r>
              <a:rPr lang="en-US" sz="1050" dirty="0"/>
              <a:t> </a:t>
            </a:r>
            <a:r>
              <a:rPr lang="en-US" sz="1050" dirty="0" err="1"/>
              <a:t>kiamat</a:t>
            </a:r>
            <a:r>
              <a:rPr lang="en-US" sz="1050" dirty="0"/>
              <a:t> </a:t>
            </a:r>
            <a:r>
              <a:rPr lang="en-US" sz="1050" dirty="0" err="1"/>
              <a:t>ialah</a:t>
            </a:r>
            <a:r>
              <a:rPr lang="en-US" sz="1050" dirty="0"/>
              <a:t> yang </a:t>
            </a:r>
            <a:r>
              <a:rPr lang="en-US" sz="1050" dirty="0" err="1"/>
              <a:t>meniru</a:t>
            </a:r>
            <a:r>
              <a:rPr lang="en-US" sz="1050" dirty="0"/>
              <a:t> </a:t>
            </a:r>
            <a:r>
              <a:rPr lang="en-US" sz="1050" dirty="0" err="1"/>
              <a:t>ciptaan</a:t>
            </a:r>
            <a:r>
              <a:rPr lang="en-US" sz="1050" dirty="0"/>
              <a:t> Allah. </a:t>
            </a:r>
            <a:r>
              <a:rPr lang="en-US" sz="1050" dirty="0" err="1"/>
              <a:t>Sedangkan</a:t>
            </a:r>
            <a:r>
              <a:rPr lang="en-US" sz="1050" dirty="0"/>
              <a:t> para </a:t>
            </a:r>
            <a:r>
              <a:rPr lang="en-US" sz="1050" dirty="0" err="1"/>
              <a:t>pelukis</a:t>
            </a:r>
            <a:r>
              <a:rPr lang="en-US" sz="1050" dirty="0"/>
              <a:t> dan </a:t>
            </a:r>
            <a:r>
              <a:rPr lang="en-US" sz="1050" dirty="0" err="1"/>
              <a:t>penggambar</a:t>
            </a:r>
            <a:r>
              <a:rPr lang="en-US" sz="1050" dirty="0"/>
              <a:t> </a:t>
            </a:r>
            <a:r>
              <a:rPr lang="en-US" sz="1050" dirty="0" err="1"/>
              <a:t>adalah</a:t>
            </a:r>
            <a:r>
              <a:rPr lang="en-US" sz="1050" dirty="0"/>
              <a:t> orang-orang yang </a:t>
            </a:r>
            <a:r>
              <a:rPr lang="en-US" sz="1050" dirty="0" err="1"/>
              <a:t>meniru</a:t>
            </a:r>
            <a:r>
              <a:rPr lang="en-US" sz="1050" dirty="0"/>
              <a:t> </a:t>
            </a:r>
            <a:r>
              <a:rPr lang="en-US" sz="1050" dirty="0" err="1"/>
              <a:t>ciptaan</a:t>
            </a:r>
            <a:r>
              <a:rPr lang="en-US" sz="1050" dirty="0"/>
              <a:t> Allah.” (</a:t>
            </a:r>
            <a:r>
              <a:rPr lang="en-US" sz="1050" dirty="0" err="1"/>
              <a:t>Muttafaqun</a:t>
            </a:r>
            <a:r>
              <a:rPr lang="en-US" sz="1050" dirty="0"/>
              <a:t> ‘</a:t>
            </a:r>
            <a:r>
              <a:rPr lang="en-US" sz="1050" dirty="0" err="1"/>
              <a:t>alaih</a:t>
            </a:r>
            <a:r>
              <a:rPr lang="en-US" sz="1050" dirty="0"/>
              <a:t>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02" name="Google Shape;302;p35"/>
          <p:cNvSpPr txBox="1">
            <a:spLocks noGrp="1"/>
          </p:cNvSpPr>
          <p:nvPr>
            <p:ph type="ctrTitle" idx="4294967295"/>
          </p:nvPr>
        </p:nvSpPr>
        <p:spPr>
          <a:xfrm>
            <a:off x="723300" y="1792375"/>
            <a:ext cx="7697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TERIMA KASIH!</a:t>
            </a:r>
            <a:endParaRPr sz="3600" dirty="0"/>
          </a:p>
        </p:txBody>
      </p:sp>
      <p:sp>
        <p:nvSpPr>
          <p:cNvPr id="304" name="Google Shape;304;p35"/>
          <p:cNvSpPr/>
          <p:nvPr/>
        </p:nvSpPr>
        <p:spPr>
          <a:xfrm>
            <a:off x="4127625" y="1102328"/>
            <a:ext cx="888759" cy="8188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666666"/>
      </a:dk1>
      <a:lt1>
        <a:srgbClr val="FFFFFF"/>
      </a:lt1>
      <a:dk2>
        <a:srgbClr val="B7B7B7"/>
      </a:dk2>
      <a:lt2>
        <a:srgbClr val="E4E4E4"/>
      </a:lt2>
      <a:accent1>
        <a:srgbClr val="5C91E6"/>
      </a:accent1>
      <a:accent2>
        <a:srgbClr val="4CD5D5"/>
      </a:accent2>
      <a:accent3>
        <a:srgbClr val="7A6DDD"/>
      </a:accent3>
      <a:accent4>
        <a:srgbClr val="EC59B6"/>
      </a:accent4>
      <a:accent5>
        <a:srgbClr val="F79E3A"/>
      </a:accent5>
      <a:accent6>
        <a:srgbClr val="EEDC14"/>
      </a:accent6>
      <a:hlink>
        <a:srgbClr val="6666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762</Words>
  <Application>Microsoft Office PowerPoint</Application>
  <PresentationFormat>On-screen Show (16:9)</PresentationFormat>
  <Paragraphs>46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Montserrat ExtraBold</vt:lpstr>
      <vt:lpstr>Montserrat</vt:lpstr>
      <vt:lpstr>Montserrat Light</vt:lpstr>
      <vt:lpstr>Arial</vt:lpstr>
      <vt:lpstr>Juliet template</vt:lpstr>
      <vt:lpstr>Islam dan Seni Budaya</vt:lpstr>
      <vt:lpstr>Anggota Kelompok :</vt:lpstr>
      <vt:lpstr>Pengertian Seni dan Budaya serta Pandangan Islam tentang Seni dan Budaya</vt:lpstr>
      <vt:lpstr>Prinsip Islam dalam melakukan aktifitas seni dan budaya</vt:lpstr>
      <vt:lpstr>Dari sudut pandang Islam, kebudayaan itu terbagi menjadi tiga macam </vt:lpstr>
      <vt:lpstr>Seni sebagai sarana dakwah</vt:lpstr>
      <vt:lpstr>Contoh seni yang diperbolehkan dalam Islam </vt:lpstr>
      <vt:lpstr>Contoh seni yang cenderung tidak diperbolehkan dalam Islam</vt:lpstr>
      <vt:lpstr>TERIMA KASIH!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 dan Seni Budaya</dc:title>
  <dc:creator>hokgie alan</dc:creator>
  <cp:lastModifiedBy>Lenovo Ijen</cp:lastModifiedBy>
  <cp:revision>9</cp:revision>
  <dcterms:modified xsi:type="dcterms:W3CDTF">2022-06-02T07:20:54Z</dcterms:modified>
</cp:coreProperties>
</file>