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25CD7-D432-FC70-411D-991E0B185E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DD334B0F-2951-EFED-5C58-FC3EA63E78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C05F0E2E-7F9B-45DE-50E9-0C1F3163043F}"/>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5" name="Footer Placeholder 4">
            <a:extLst>
              <a:ext uri="{FF2B5EF4-FFF2-40B4-BE49-F238E27FC236}">
                <a16:creationId xmlns:a16="http://schemas.microsoft.com/office/drawing/2014/main" id="{AED1F8A5-F85C-EF8C-FEFA-650ABBD22A9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686F4AE-E848-5C70-F80B-E867A3E2A27F}"/>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271336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7791A-5759-DDCA-BDAC-FCED3B4DFE8F}"/>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2EBD7C33-B3DC-50A9-F8BC-30160D055E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C91FACFE-AA27-5DA0-D092-970DC0C5CF02}"/>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5" name="Footer Placeholder 4">
            <a:extLst>
              <a:ext uri="{FF2B5EF4-FFF2-40B4-BE49-F238E27FC236}">
                <a16:creationId xmlns:a16="http://schemas.microsoft.com/office/drawing/2014/main" id="{825AC6CD-BD8F-0E65-F421-F236ED9491F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1BB7BFA-D20D-500E-BDF7-45324B8026C6}"/>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203913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ED1972-BD01-1B66-7ED9-B7D3341F14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197816F9-5F75-554E-C481-F1A77492FF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3327279C-6A0E-1D83-17E7-8BE6FFEA79A6}"/>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5" name="Footer Placeholder 4">
            <a:extLst>
              <a:ext uri="{FF2B5EF4-FFF2-40B4-BE49-F238E27FC236}">
                <a16:creationId xmlns:a16="http://schemas.microsoft.com/office/drawing/2014/main" id="{BB38B32A-61F6-67A4-9178-DBE49C931A3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1B0CB07-C918-292B-4179-C093424CE479}"/>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239505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82B5A-333A-0991-7D49-56DFB12F4AE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5E71AEC5-2922-6A37-1C71-43091ACD4D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C37B46AF-6983-CE7E-CB5E-2B6C5E43D00F}"/>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5" name="Footer Placeholder 4">
            <a:extLst>
              <a:ext uri="{FF2B5EF4-FFF2-40B4-BE49-F238E27FC236}">
                <a16:creationId xmlns:a16="http://schemas.microsoft.com/office/drawing/2014/main" id="{2BF1F06A-54B0-684A-063E-D29DF8FD5B0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0650927-FF33-0074-19B6-8429C84D0ADC}"/>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222535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D2344-23EE-0A16-7F0D-BF64417A7E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07281399-5F06-25CB-DFB9-623DEAC10F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7538D5-268A-7396-3A54-CB02FBA0A0EC}"/>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5" name="Footer Placeholder 4">
            <a:extLst>
              <a:ext uri="{FF2B5EF4-FFF2-40B4-BE49-F238E27FC236}">
                <a16:creationId xmlns:a16="http://schemas.microsoft.com/office/drawing/2014/main" id="{FED461ED-C408-0DDE-588F-8EB971A748E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E8496FD-4615-A534-7E98-ED36698820E1}"/>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2848437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8571-F623-B35F-653A-10A70190E649}"/>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3B374514-DBF9-C00C-1A0B-96F027319D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DA34858F-1E9C-BC6F-645F-A8BB332327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6924B026-3072-D07C-90C8-48824DCC60B7}"/>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6" name="Footer Placeholder 5">
            <a:extLst>
              <a:ext uri="{FF2B5EF4-FFF2-40B4-BE49-F238E27FC236}">
                <a16:creationId xmlns:a16="http://schemas.microsoft.com/office/drawing/2014/main" id="{11267AA9-CA27-34A4-8BDE-A17A8F97222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411B490A-93AD-30BF-120C-C4B0632D68BE}"/>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3355375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4CB30-13F0-AC15-1399-1034C95843C6}"/>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98370110-0E28-9C6E-7ABD-B887767215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19FACA-C7D2-097D-3BF0-F656512A04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77880352-BF65-CF2F-B924-7B4041F85E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AD8210-2772-62EB-C1EF-2BD2AFAE34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8E42310E-797D-658E-9501-39C50277F374}"/>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8" name="Footer Placeholder 7">
            <a:extLst>
              <a:ext uri="{FF2B5EF4-FFF2-40B4-BE49-F238E27FC236}">
                <a16:creationId xmlns:a16="http://schemas.microsoft.com/office/drawing/2014/main" id="{A773B700-2174-0C0E-E400-2FC3A477BCAD}"/>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97693BD0-C9E8-8301-5CD9-E5B5717BA1A0}"/>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74541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2E40E-AAE1-0167-BAFF-7A2A94041B40}"/>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465A1ABB-DA8B-C72B-EDB5-C44770666028}"/>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4" name="Footer Placeholder 3">
            <a:extLst>
              <a:ext uri="{FF2B5EF4-FFF2-40B4-BE49-F238E27FC236}">
                <a16:creationId xmlns:a16="http://schemas.microsoft.com/office/drawing/2014/main" id="{01865C7C-C021-8D90-F874-1DC65696A828}"/>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67C76C46-E5A5-7B27-5628-1AFD0C4616AD}"/>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2073162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F112F7-D56D-BD20-A0CC-D98F956D5A3D}"/>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3" name="Footer Placeholder 2">
            <a:extLst>
              <a:ext uri="{FF2B5EF4-FFF2-40B4-BE49-F238E27FC236}">
                <a16:creationId xmlns:a16="http://schemas.microsoft.com/office/drawing/2014/main" id="{221F96CC-0D69-9E87-290F-42CAD17EA2D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586FABFD-7A5F-99F3-FC2F-7EC8821F5E95}"/>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4115600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7C4C2-3969-8760-4CFC-4E7A1E0701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7C518E22-A5EA-C19D-5F2D-B906FE59FF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2EF512F9-F4CC-9AA1-C3DC-0B998F6285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CA8D3C-B593-660E-102D-1EC83E4D3A6B}"/>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6" name="Footer Placeholder 5">
            <a:extLst>
              <a:ext uri="{FF2B5EF4-FFF2-40B4-BE49-F238E27FC236}">
                <a16:creationId xmlns:a16="http://schemas.microsoft.com/office/drawing/2014/main" id="{D4354E60-E64C-DEF5-1174-6BF7F5842D85}"/>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EFA77D6A-E479-3D71-6DE4-1B696F643EFA}"/>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2325318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B2CCD-CF84-C8ED-2D1A-677FE7DE6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983B23DF-46E7-4032-81AB-E015CE6FB0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3CA13DB9-7BE6-666A-672E-CC52EDAA79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320D5-B328-FC01-8FD0-BCBEA35F18E0}"/>
              </a:ext>
            </a:extLst>
          </p:cNvPr>
          <p:cNvSpPr>
            <a:spLocks noGrp="1"/>
          </p:cNvSpPr>
          <p:nvPr>
            <p:ph type="dt" sz="half" idx="10"/>
          </p:nvPr>
        </p:nvSpPr>
        <p:spPr/>
        <p:txBody>
          <a:bodyPr/>
          <a:lstStyle/>
          <a:p>
            <a:fld id="{E3672DD5-27B7-4748-9411-C1039C71F534}" type="datetimeFigureOut">
              <a:rPr lang="en-ID" smtClean="0"/>
              <a:t>13/06/2022</a:t>
            </a:fld>
            <a:endParaRPr lang="en-ID"/>
          </a:p>
        </p:txBody>
      </p:sp>
      <p:sp>
        <p:nvSpPr>
          <p:cNvPr id="6" name="Footer Placeholder 5">
            <a:extLst>
              <a:ext uri="{FF2B5EF4-FFF2-40B4-BE49-F238E27FC236}">
                <a16:creationId xmlns:a16="http://schemas.microsoft.com/office/drawing/2014/main" id="{598D88B2-04C3-3945-A378-2FF7D041C1C9}"/>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58E5779A-CA9D-84A0-11D4-A6B3219312ED}"/>
              </a:ext>
            </a:extLst>
          </p:cNvPr>
          <p:cNvSpPr>
            <a:spLocks noGrp="1"/>
          </p:cNvSpPr>
          <p:nvPr>
            <p:ph type="sldNum" sz="quarter" idx="12"/>
          </p:nvPr>
        </p:nvSpPr>
        <p:spPr/>
        <p:txBody>
          <a:bodyPr/>
          <a:lstStyle/>
          <a:p>
            <a:fld id="{9D12657F-27D2-448B-8B1C-A73AAB729C52}" type="slidenum">
              <a:rPr lang="en-ID" smtClean="0"/>
              <a:t>‹#›</a:t>
            </a:fld>
            <a:endParaRPr lang="en-ID"/>
          </a:p>
        </p:txBody>
      </p:sp>
    </p:spTree>
    <p:extLst>
      <p:ext uri="{BB962C8B-B14F-4D97-AF65-F5344CB8AC3E}">
        <p14:creationId xmlns:p14="http://schemas.microsoft.com/office/powerpoint/2010/main" val="3843220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715887-8D6B-EE0B-AB9C-4DDFBD9D7F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C6DF32E-080D-8200-E523-3E52C5B43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840624D8-D8E1-FEA1-D588-191EDFE22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72DD5-27B7-4748-9411-C1039C71F534}" type="datetimeFigureOut">
              <a:rPr lang="en-ID" smtClean="0"/>
              <a:t>13/06/2022</a:t>
            </a:fld>
            <a:endParaRPr lang="en-ID"/>
          </a:p>
        </p:txBody>
      </p:sp>
      <p:sp>
        <p:nvSpPr>
          <p:cNvPr id="5" name="Footer Placeholder 4">
            <a:extLst>
              <a:ext uri="{FF2B5EF4-FFF2-40B4-BE49-F238E27FC236}">
                <a16:creationId xmlns:a16="http://schemas.microsoft.com/office/drawing/2014/main" id="{7D6A4E95-81F9-0813-1B7B-341F0B2BC5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30F32BF6-2292-9599-4B92-BE2E1D8B75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2657F-27D2-448B-8B1C-A73AAB729C52}" type="slidenum">
              <a:rPr lang="en-ID" smtClean="0"/>
              <a:t>‹#›</a:t>
            </a:fld>
            <a:endParaRPr lang="en-ID"/>
          </a:p>
        </p:txBody>
      </p:sp>
    </p:spTree>
    <p:extLst>
      <p:ext uri="{BB962C8B-B14F-4D97-AF65-F5344CB8AC3E}">
        <p14:creationId xmlns:p14="http://schemas.microsoft.com/office/powerpoint/2010/main" val="2566905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4AAB7-EA93-72AF-F5F7-02F96C4BAB77}"/>
              </a:ext>
            </a:extLst>
          </p:cNvPr>
          <p:cNvSpPr>
            <a:spLocks noGrp="1"/>
          </p:cNvSpPr>
          <p:nvPr>
            <p:ph type="ctrTitle"/>
          </p:nvPr>
        </p:nvSpPr>
        <p:spPr/>
        <p:txBody>
          <a:bodyPr>
            <a:normAutofit/>
          </a:bodyPr>
          <a:lstStyle/>
          <a:p>
            <a:r>
              <a:rPr lang="en-US" sz="7200">
                <a:latin typeface="Bahnschrift Condensed" panose="020B0502040204020203" pitchFamily="34" charset="0"/>
              </a:rPr>
              <a:t>Islam dan Dakwah</a:t>
            </a:r>
            <a:br>
              <a:rPr lang="en-US" sz="7200">
                <a:latin typeface="Bahnschrift Condensed" panose="020B0502040204020203" pitchFamily="34" charset="0"/>
              </a:rPr>
            </a:br>
            <a:r>
              <a:rPr lang="en-US" sz="7200">
                <a:latin typeface="Bahnschrift Condensed" panose="020B0502040204020203" pitchFamily="34" charset="0"/>
              </a:rPr>
              <a:t>AIK IV</a:t>
            </a:r>
            <a:endParaRPr lang="en-ID" sz="7200">
              <a:latin typeface="Bahnschrift Condensed" panose="020B0502040204020203" pitchFamily="34" charset="0"/>
            </a:endParaRPr>
          </a:p>
        </p:txBody>
      </p:sp>
      <p:sp>
        <p:nvSpPr>
          <p:cNvPr id="3" name="Subtitle 2">
            <a:extLst>
              <a:ext uri="{FF2B5EF4-FFF2-40B4-BE49-F238E27FC236}">
                <a16:creationId xmlns:a16="http://schemas.microsoft.com/office/drawing/2014/main" id="{9BB50C91-73C4-9F7A-EF79-A100E2282BE3}"/>
              </a:ext>
            </a:extLst>
          </p:cNvPr>
          <p:cNvSpPr>
            <a:spLocks noGrp="1"/>
          </p:cNvSpPr>
          <p:nvPr>
            <p:ph type="subTitle" idx="1"/>
          </p:nvPr>
        </p:nvSpPr>
        <p:spPr>
          <a:xfrm>
            <a:off x="1524000" y="3806225"/>
            <a:ext cx="9144000" cy="1655762"/>
          </a:xfrm>
        </p:spPr>
        <p:txBody>
          <a:bodyPr/>
          <a:lstStyle/>
          <a:p>
            <a:pPr algn="ctr">
              <a:lnSpc>
                <a:spcPct val="100000"/>
              </a:lnSpc>
              <a:spcAft>
                <a:spcPts val="800"/>
              </a:spcAft>
            </a:pPr>
            <a:r>
              <a:rPr lang="ms-MY" sz="1800">
                <a:effectLst/>
                <a:latin typeface="Bahnschrift Condensed" panose="020B0502040204020203" pitchFamily="34" charset="0"/>
                <a:ea typeface="Times New Roman" panose="02020603050405020304" pitchFamily="18" charset="0"/>
                <a:cs typeface="Times New Roman" panose="02020603050405020304" pitchFamily="18" charset="0"/>
              </a:rPr>
              <a:t>AHMAD HILMIY FAUZI 202010370311274</a:t>
            </a:r>
            <a:endParaRPr lang="en-ID" sz="1800">
              <a:latin typeface="Bahnschrift Condensed" panose="020B0502040204020203" pitchFamily="34" charset="0"/>
              <a:ea typeface="Times New Roman" panose="02020603050405020304" pitchFamily="18" charset="0"/>
              <a:cs typeface="Times New Roman" panose="02020603050405020304" pitchFamily="18" charset="0"/>
            </a:endParaRPr>
          </a:p>
          <a:p>
            <a:pPr algn="ctr">
              <a:lnSpc>
                <a:spcPct val="100000"/>
              </a:lnSpc>
              <a:spcAft>
                <a:spcPts val="800"/>
              </a:spcAft>
            </a:pPr>
            <a:r>
              <a:rPr lang="ms-MY" sz="1800">
                <a:effectLst/>
                <a:latin typeface="Bahnschrift Condensed" panose="020B0502040204020203" pitchFamily="34" charset="0"/>
                <a:ea typeface="Times New Roman" panose="02020603050405020304" pitchFamily="18" charset="0"/>
                <a:cs typeface="Times New Roman" panose="02020603050405020304" pitchFamily="18" charset="0"/>
              </a:rPr>
              <a:t>CHOIRUL SEPTYONO 202010370311238</a:t>
            </a:r>
            <a:endParaRPr lang="en-ID" sz="1800">
              <a:effectLst/>
              <a:latin typeface="Bahnschrift Condensed" panose="020B0502040204020203" pitchFamily="34" charset="0"/>
              <a:ea typeface="Calibri" panose="020F0502020204030204" pitchFamily="34" charset="0"/>
              <a:cs typeface="Times New Roman" panose="02020603050405020304" pitchFamily="18" charset="0"/>
            </a:endParaRPr>
          </a:p>
          <a:p>
            <a:pPr algn="ctr">
              <a:lnSpc>
                <a:spcPct val="100000"/>
              </a:lnSpc>
              <a:spcAft>
                <a:spcPts val="800"/>
              </a:spcAft>
            </a:pPr>
            <a:r>
              <a:rPr lang="ms-MY" sz="1800">
                <a:effectLst/>
                <a:latin typeface="Bahnschrift Condensed" panose="020B0502040204020203" pitchFamily="34" charset="0"/>
                <a:ea typeface="Times New Roman" panose="02020603050405020304" pitchFamily="18" charset="0"/>
                <a:cs typeface="Times New Roman" panose="02020603050405020304" pitchFamily="18" charset="0"/>
              </a:rPr>
              <a:t>RISKY INDRABAYU 202010370311271</a:t>
            </a:r>
            <a:endParaRPr lang="en-ID" sz="1800">
              <a:effectLst/>
              <a:latin typeface="Bahnschrift Condensed" panose="020B0502040204020203" pitchFamily="34" charset="0"/>
              <a:ea typeface="Calibri" panose="020F0502020204030204" pitchFamily="34" charset="0"/>
              <a:cs typeface="Times New Roman" panose="02020603050405020304" pitchFamily="18" charset="0"/>
            </a:endParaRPr>
          </a:p>
          <a:p>
            <a:pPr>
              <a:lnSpc>
                <a:spcPct val="100000"/>
              </a:lnSpc>
            </a:pPr>
            <a:endParaRPr lang="en-ID">
              <a:latin typeface="Bahnschrift Condensed" panose="020B0502040204020203" pitchFamily="34" charset="0"/>
            </a:endParaRPr>
          </a:p>
        </p:txBody>
      </p:sp>
      <p:sp>
        <p:nvSpPr>
          <p:cNvPr id="4" name="Rectangle 3">
            <a:extLst>
              <a:ext uri="{FF2B5EF4-FFF2-40B4-BE49-F238E27FC236}">
                <a16:creationId xmlns:a16="http://schemas.microsoft.com/office/drawing/2014/main" id="{93A05273-3D67-67D4-3FEA-D64AE551051C}"/>
              </a:ext>
            </a:extLst>
          </p:cNvPr>
          <p:cNvSpPr/>
          <p:nvPr/>
        </p:nvSpPr>
        <p:spPr>
          <a:xfrm>
            <a:off x="-62144" y="0"/>
            <a:ext cx="1180730" cy="6858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460613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3137A6-92AC-A408-BD46-062F778F6EA4}"/>
              </a:ext>
            </a:extLst>
          </p:cNvPr>
          <p:cNvSpPr/>
          <p:nvPr/>
        </p:nvSpPr>
        <p:spPr>
          <a:xfrm>
            <a:off x="-62144" y="0"/>
            <a:ext cx="118073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D"/>
          </a:p>
        </p:txBody>
      </p:sp>
      <p:sp>
        <p:nvSpPr>
          <p:cNvPr id="5" name="Title 1">
            <a:extLst>
              <a:ext uri="{FF2B5EF4-FFF2-40B4-BE49-F238E27FC236}">
                <a16:creationId xmlns:a16="http://schemas.microsoft.com/office/drawing/2014/main" id="{5ED6370D-BB41-23E8-75C7-58744D006D91}"/>
              </a:ext>
            </a:extLst>
          </p:cNvPr>
          <p:cNvSpPr txBox="1">
            <a:spLocks/>
          </p:cNvSpPr>
          <p:nvPr/>
        </p:nvSpPr>
        <p:spPr>
          <a:xfrm>
            <a:off x="1251750" y="365125"/>
            <a:ext cx="10102049" cy="132556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a:latin typeface="Bahnschrift Condensed" panose="020B0502040204020203" pitchFamily="34" charset="0"/>
              </a:rPr>
              <a:t>Syarat dan Etika Amar Ma’ruf Nahi Munkar</a:t>
            </a:r>
            <a:endParaRPr lang="en-ID" sz="6000">
              <a:latin typeface="Bahnschrift Condensed" panose="020B0502040204020203" pitchFamily="34" charset="0"/>
            </a:endParaRPr>
          </a:p>
        </p:txBody>
      </p:sp>
      <p:sp>
        <p:nvSpPr>
          <p:cNvPr id="6" name="Rectangle 5">
            <a:extLst>
              <a:ext uri="{FF2B5EF4-FFF2-40B4-BE49-F238E27FC236}">
                <a16:creationId xmlns:a16="http://schemas.microsoft.com/office/drawing/2014/main" id="{2C67B620-FDA1-5948-DA92-B05305EF760C}"/>
              </a:ext>
            </a:extLst>
          </p:cNvPr>
          <p:cNvSpPr/>
          <p:nvPr/>
        </p:nvSpPr>
        <p:spPr>
          <a:xfrm>
            <a:off x="2042160" y="2118360"/>
            <a:ext cx="7924800" cy="9753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latin typeface="Bahnschrift Condensed" panose="020B0502040204020203" pitchFamily="34" charset="0"/>
              </a:rPr>
              <a:t>Memiliki ilmu dan pemahaman sebelum memerintah dan melarang</a:t>
            </a:r>
            <a:endParaRPr lang="en-ID" sz="2000">
              <a:solidFill>
                <a:schemeClr val="tx1"/>
              </a:solidFill>
              <a:latin typeface="Bahnschrift Condensed" panose="020B0502040204020203" pitchFamily="34" charset="0"/>
            </a:endParaRPr>
          </a:p>
        </p:txBody>
      </p:sp>
      <p:sp>
        <p:nvSpPr>
          <p:cNvPr id="7" name="Rectangle 6">
            <a:extLst>
              <a:ext uri="{FF2B5EF4-FFF2-40B4-BE49-F238E27FC236}">
                <a16:creationId xmlns:a16="http://schemas.microsoft.com/office/drawing/2014/main" id="{4B878F28-3E15-AB72-1D99-90AA1627B54B}"/>
              </a:ext>
            </a:extLst>
          </p:cNvPr>
          <p:cNvSpPr/>
          <p:nvPr/>
        </p:nvSpPr>
        <p:spPr>
          <a:xfrm>
            <a:off x="2042160" y="3338512"/>
            <a:ext cx="7924800" cy="9753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latin typeface="Bahnschrift Condensed" panose="020B0502040204020203" pitchFamily="34" charset="0"/>
              </a:rPr>
              <a:t>Lemah lembut dalam beramar ma</a:t>
            </a:r>
            <a:r>
              <a:rPr lang="en-ID" sz="2000">
                <a:solidFill>
                  <a:schemeClr val="tx1"/>
                </a:solidFill>
                <a:latin typeface="Bahnschrift Condensed" panose="020B0502040204020203" pitchFamily="34" charset="0"/>
              </a:rPr>
              <a:t>’ruf dan bernahi munkar</a:t>
            </a:r>
            <a:endParaRPr lang="en-US" sz="2000">
              <a:solidFill>
                <a:schemeClr val="tx1"/>
              </a:solidFill>
              <a:latin typeface="Bahnschrift Condensed" panose="020B0502040204020203" pitchFamily="34" charset="0"/>
            </a:endParaRPr>
          </a:p>
        </p:txBody>
      </p:sp>
      <p:sp>
        <p:nvSpPr>
          <p:cNvPr id="8" name="Rectangle 7">
            <a:extLst>
              <a:ext uri="{FF2B5EF4-FFF2-40B4-BE49-F238E27FC236}">
                <a16:creationId xmlns:a16="http://schemas.microsoft.com/office/drawing/2014/main" id="{813A8BC4-E1B4-8EB2-6CF8-FB088B055253}"/>
              </a:ext>
            </a:extLst>
          </p:cNvPr>
          <p:cNvSpPr/>
          <p:nvPr/>
        </p:nvSpPr>
        <p:spPr>
          <a:xfrm>
            <a:off x="2042160" y="4558664"/>
            <a:ext cx="7924800" cy="9753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latin typeface="Bahnschrift Condensed" panose="020B0502040204020203" pitchFamily="34" charset="0"/>
              </a:rPr>
              <a:t>Tenang dan sabar menghadapi kemungkinan adanya gangguan setelah beramar ma’ruf nahi munkar</a:t>
            </a:r>
          </a:p>
        </p:txBody>
      </p:sp>
    </p:spTree>
    <p:extLst>
      <p:ext uri="{BB962C8B-B14F-4D97-AF65-F5344CB8AC3E}">
        <p14:creationId xmlns:p14="http://schemas.microsoft.com/office/powerpoint/2010/main" val="2313467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20512D2-CA2E-903F-B8D1-AE8DDC113EB2}"/>
              </a:ext>
            </a:extLst>
          </p:cNvPr>
          <p:cNvSpPr/>
          <p:nvPr/>
        </p:nvSpPr>
        <p:spPr>
          <a:xfrm>
            <a:off x="0" y="0"/>
            <a:ext cx="12192000" cy="4892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2F77A36E-715F-95E4-73AB-5880A3E41D5A}"/>
              </a:ext>
            </a:extLst>
          </p:cNvPr>
          <p:cNvSpPr txBox="1"/>
          <p:nvPr/>
        </p:nvSpPr>
        <p:spPr>
          <a:xfrm>
            <a:off x="3992880" y="3429000"/>
            <a:ext cx="4206240" cy="1200329"/>
          </a:xfrm>
          <a:prstGeom prst="rect">
            <a:avLst/>
          </a:prstGeom>
          <a:noFill/>
        </p:spPr>
        <p:txBody>
          <a:bodyPr wrap="square" rtlCol="0">
            <a:spAutoFit/>
          </a:bodyPr>
          <a:lstStyle/>
          <a:p>
            <a:r>
              <a:rPr lang="en-US" sz="7200" i="1">
                <a:solidFill>
                  <a:schemeClr val="bg1"/>
                </a:solidFill>
                <a:latin typeface="Bahnschrift Condensed" panose="020B0502040204020203" pitchFamily="34" charset="0"/>
              </a:rPr>
              <a:t>Terima Kasih</a:t>
            </a:r>
            <a:endParaRPr lang="en-ID" sz="7200" i="1">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1759314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4643B-EF16-8D06-EE21-50A11DB84BD2}"/>
              </a:ext>
            </a:extLst>
          </p:cNvPr>
          <p:cNvSpPr>
            <a:spLocks noGrp="1"/>
          </p:cNvSpPr>
          <p:nvPr>
            <p:ph type="title"/>
          </p:nvPr>
        </p:nvSpPr>
        <p:spPr>
          <a:xfrm>
            <a:off x="1251750" y="365125"/>
            <a:ext cx="10102049" cy="1325563"/>
          </a:xfrm>
        </p:spPr>
        <p:txBody>
          <a:bodyPr>
            <a:normAutofit/>
          </a:bodyPr>
          <a:lstStyle/>
          <a:p>
            <a:r>
              <a:rPr lang="en-US" sz="6000">
                <a:latin typeface="Bahnschrift Condensed" panose="020B0502040204020203" pitchFamily="34" charset="0"/>
              </a:rPr>
              <a:t>Pengertian Dakwah</a:t>
            </a:r>
            <a:endParaRPr lang="en-ID" sz="6000">
              <a:latin typeface="Bahnschrift Condensed" panose="020B0502040204020203" pitchFamily="34" charset="0"/>
            </a:endParaRPr>
          </a:p>
        </p:txBody>
      </p:sp>
      <p:sp>
        <p:nvSpPr>
          <p:cNvPr id="4" name="Rectangle 3">
            <a:extLst>
              <a:ext uri="{FF2B5EF4-FFF2-40B4-BE49-F238E27FC236}">
                <a16:creationId xmlns:a16="http://schemas.microsoft.com/office/drawing/2014/main" id="{DA3A7776-00CF-D3F9-06C7-4886B9F1C8AC}"/>
              </a:ext>
            </a:extLst>
          </p:cNvPr>
          <p:cNvSpPr/>
          <p:nvPr/>
        </p:nvSpPr>
        <p:spPr>
          <a:xfrm>
            <a:off x="-62144" y="0"/>
            <a:ext cx="1180730" cy="6858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C15F2EE3-8EC4-5D86-FD5E-463C97AC1CC5}"/>
              </a:ext>
            </a:extLst>
          </p:cNvPr>
          <p:cNvSpPr/>
          <p:nvPr/>
        </p:nvSpPr>
        <p:spPr>
          <a:xfrm>
            <a:off x="2290439" y="2157273"/>
            <a:ext cx="8566952" cy="36043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Bahnschrift Condensed" panose="020B0502040204020203" pitchFamily="34" charset="0"/>
              </a:rPr>
              <a:t>Kata </a:t>
            </a:r>
            <a:r>
              <a:rPr lang="en-US" sz="4000" b="1">
                <a:solidFill>
                  <a:schemeClr val="tx1"/>
                </a:solidFill>
                <a:latin typeface="Bahnschrift Condensed" panose="020B0502040204020203" pitchFamily="34" charset="0"/>
              </a:rPr>
              <a:t>Dakwah </a:t>
            </a:r>
            <a:r>
              <a:rPr lang="en-US" sz="4000">
                <a:solidFill>
                  <a:schemeClr val="tx1"/>
                </a:solidFill>
                <a:latin typeface="Bahnschrift Condensed" panose="020B0502040204020203" pitchFamily="34" charset="0"/>
              </a:rPr>
              <a:t>berasal dari Bahasa Arab yang mempunyai arti</a:t>
            </a:r>
          </a:p>
          <a:p>
            <a:pPr algn="ctr"/>
            <a:r>
              <a:rPr lang="en-US" sz="4000" b="1">
                <a:solidFill>
                  <a:schemeClr val="tx1"/>
                </a:solidFill>
                <a:latin typeface="Bahnschrift Condensed" panose="020B0502040204020203" pitchFamily="34" charset="0"/>
              </a:rPr>
              <a:t>Panggilan, ajakan, dan seruan</a:t>
            </a:r>
            <a:r>
              <a:rPr lang="en-US" sz="4000">
                <a:solidFill>
                  <a:schemeClr val="tx1"/>
                </a:solidFill>
                <a:latin typeface="Bahnschrift Condensed" panose="020B0502040204020203" pitchFamily="34" charset="0"/>
              </a:rPr>
              <a:t> </a:t>
            </a:r>
            <a:endParaRPr lang="en-ID" sz="4000">
              <a:solidFill>
                <a:schemeClr val="tx1"/>
              </a:solidFill>
              <a:latin typeface="Bahnschrift Condensed" panose="020B0502040204020203" pitchFamily="34" charset="0"/>
            </a:endParaRPr>
          </a:p>
        </p:txBody>
      </p:sp>
    </p:spTree>
    <p:extLst>
      <p:ext uri="{BB962C8B-B14F-4D97-AF65-F5344CB8AC3E}">
        <p14:creationId xmlns:p14="http://schemas.microsoft.com/office/powerpoint/2010/main" val="5420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5BFBAAB-A0F9-719F-BE35-F16C2741D390}"/>
              </a:ext>
            </a:extLst>
          </p:cNvPr>
          <p:cNvSpPr/>
          <p:nvPr/>
        </p:nvSpPr>
        <p:spPr>
          <a:xfrm>
            <a:off x="-62144" y="0"/>
            <a:ext cx="1180730" cy="6858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ID"/>
          </a:p>
        </p:txBody>
      </p:sp>
      <p:sp>
        <p:nvSpPr>
          <p:cNvPr id="5" name="Title 1">
            <a:extLst>
              <a:ext uri="{FF2B5EF4-FFF2-40B4-BE49-F238E27FC236}">
                <a16:creationId xmlns:a16="http://schemas.microsoft.com/office/drawing/2014/main" id="{3A8ECA28-B5C6-14AC-6929-2FD06B6C8E26}"/>
              </a:ext>
            </a:extLst>
          </p:cNvPr>
          <p:cNvSpPr>
            <a:spLocks noGrp="1"/>
          </p:cNvSpPr>
          <p:nvPr>
            <p:ph type="title"/>
          </p:nvPr>
        </p:nvSpPr>
        <p:spPr>
          <a:xfrm>
            <a:off x="1251750" y="365125"/>
            <a:ext cx="10102049" cy="1325563"/>
          </a:xfrm>
        </p:spPr>
        <p:txBody>
          <a:bodyPr>
            <a:normAutofit/>
          </a:bodyPr>
          <a:lstStyle/>
          <a:p>
            <a:r>
              <a:rPr lang="en-US" sz="6000">
                <a:latin typeface="Bahnschrift Condensed" panose="020B0502040204020203" pitchFamily="34" charset="0"/>
              </a:rPr>
              <a:t>Pengertian Dakwah</a:t>
            </a:r>
            <a:endParaRPr lang="en-ID" sz="6000">
              <a:latin typeface="Bahnschrift Condensed" panose="020B0502040204020203" pitchFamily="34" charset="0"/>
            </a:endParaRPr>
          </a:p>
        </p:txBody>
      </p:sp>
      <p:sp>
        <p:nvSpPr>
          <p:cNvPr id="6" name="Rectangle 5">
            <a:extLst>
              <a:ext uri="{FF2B5EF4-FFF2-40B4-BE49-F238E27FC236}">
                <a16:creationId xmlns:a16="http://schemas.microsoft.com/office/drawing/2014/main" id="{CDFBB1DC-B6B3-554A-EF5D-56D72A6773F0}"/>
              </a:ext>
            </a:extLst>
          </p:cNvPr>
          <p:cNvSpPr/>
          <p:nvPr/>
        </p:nvSpPr>
        <p:spPr>
          <a:xfrm>
            <a:off x="1704513" y="1686757"/>
            <a:ext cx="4572000" cy="15141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a:solidFill>
                  <a:schemeClr val="tx1"/>
                </a:solidFill>
                <a:latin typeface="Bahnschrift Condensed" panose="020B0502040204020203" pitchFamily="34" charset="0"/>
              </a:rPr>
              <a:t>Menurut A Hasmy</a:t>
            </a:r>
          </a:p>
          <a:p>
            <a:pPr algn="ctr"/>
            <a:r>
              <a:rPr lang="en-ID" sz="1800">
                <a:solidFill>
                  <a:schemeClr val="tx1"/>
                </a:solidFill>
                <a:effectLst/>
                <a:latin typeface="Bahnschrift Condensed" panose="020B0502040204020203" pitchFamily="34" charset="0"/>
                <a:ea typeface="Calibri" panose="020F0502020204030204" pitchFamily="34" charset="0"/>
              </a:rPr>
              <a:t>mengajak orang lain untuk meyakini dan mengamalkan akidah dan syariat Islam yang terlebih dahulu telah diyakini dan diamalkan oleh pendakwah itu sendiri</a:t>
            </a:r>
            <a:endParaRPr lang="en-ID" sz="4000">
              <a:solidFill>
                <a:schemeClr val="tx1"/>
              </a:solidFill>
              <a:latin typeface="Bahnschrift Condensed" panose="020B0502040204020203" pitchFamily="34" charset="0"/>
            </a:endParaRPr>
          </a:p>
        </p:txBody>
      </p:sp>
      <p:sp>
        <p:nvSpPr>
          <p:cNvPr id="7" name="Rectangle 6">
            <a:extLst>
              <a:ext uri="{FF2B5EF4-FFF2-40B4-BE49-F238E27FC236}">
                <a16:creationId xmlns:a16="http://schemas.microsoft.com/office/drawing/2014/main" id="{30C7474A-F16F-C1C9-E0E1-CAC5939CFF77}"/>
              </a:ext>
            </a:extLst>
          </p:cNvPr>
          <p:cNvSpPr/>
          <p:nvPr/>
        </p:nvSpPr>
        <p:spPr>
          <a:xfrm>
            <a:off x="1704513" y="3429000"/>
            <a:ext cx="4571999" cy="29323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a:solidFill>
                  <a:schemeClr val="tx1"/>
                </a:solidFill>
                <a:latin typeface="Bahnschrift Condensed" panose="020B0502040204020203" pitchFamily="34" charset="0"/>
              </a:rPr>
              <a:t>Menurut </a:t>
            </a:r>
            <a:r>
              <a:rPr lang="en-ID" sz="3200">
                <a:solidFill>
                  <a:schemeClr val="tx1"/>
                </a:solidFill>
                <a:effectLst/>
                <a:latin typeface="Bahnschrift Condensed" panose="020B0502040204020203" pitchFamily="34" charset="0"/>
                <a:ea typeface="Calibri" panose="020F0502020204030204" pitchFamily="34" charset="0"/>
              </a:rPr>
              <a:t>Amrullah Ahmad .ed</a:t>
            </a:r>
            <a:endParaRPr lang="en-US" sz="3200">
              <a:solidFill>
                <a:schemeClr val="tx1"/>
              </a:solidFill>
              <a:latin typeface="Bahnschrift Condensed" panose="020B0502040204020203" pitchFamily="34" charset="0"/>
            </a:endParaRPr>
          </a:p>
          <a:p>
            <a:pPr algn="ct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dakwah Islam merupakan aktualisasi, Imani (Teologis) yang dimanifestasikan dalam suatu sistem kegiatan manusia beriman dalam bidang kemasyarakatan yang dilaksanakan secara teratur untuk mempengaruhi cara merasa, berpikir, bersikap, dan bertindak manusia pada tataran kegiatan individual</a:t>
            </a:r>
            <a:r>
              <a:rPr lang="en-ID" sz="1800" spc="175">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dan</a:t>
            </a:r>
            <a:r>
              <a:rPr lang="en-ID" sz="1800" spc="17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sosio</a:t>
            </a:r>
            <a:r>
              <a:rPr lang="en-ID" sz="1800" spc="18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kultural</a:t>
            </a:r>
            <a:r>
              <a:rPr lang="en-ID" sz="1800" spc="165">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dalam</a:t>
            </a:r>
            <a:r>
              <a:rPr lang="en-ID" sz="1800" spc="17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rangka</a:t>
            </a:r>
            <a:r>
              <a:rPr lang="en-ID" sz="1800" spc="18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mengesahkan</a:t>
            </a:r>
            <a:r>
              <a:rPr lang="en-ID" sz="1800" spc="18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terwujudnya</a:t>
            </a:r>
            <a:r>
              <a:rPr lang="en-ID" sz="1800" spc="175">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ajaran</a:t>
            </a:r>
            <a:r>
              <a:rPr lang="en-ID" sz="1800" spc="18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Islam</a:t>
            </a:r>
          </a:p>
          <a:p>
            <a:pPr algn="ctr"/>
            <a:r>
              <a:rPr lang="en-ID" sz="1800">
                <a:solidFill>
                  <a:schemeClr val="tx1"/>
                </a:solidFill>
                <a:effectLst/>
                <a:latin typeface="Bahnschrift Condensed" panose="020B0502040204020203" pitchFamily="34" charset="0"/>
                <a:ea typeface="Calibri" panose="020F0502020204030204" pitchFamily="34" charset="0"/>
              </a:rPr>
              <a:t>dalam semua segi kehidupan dengan cara tertentu</a:t>
            </a:r>
            <a:endParaRPr lang="en-ID" sz="4000">
              <a:solidFill>
                <a:schemeClr val="tx1"/>
              </a:solidFill>
              <a:latin typeface="Bahnschrift Condensed" panose="020B0502040204020203" pitchFamily="34" charset="0"/>
            </a:endParaRPr>
          </a:p>
        </p:txBody>
      </p:sp>
      <p:sp>
        <p:nvSpPr>
          <p:cNvPr id="8" name="Rectangle 7">
            <a:extLst>
              <a:ext uri="{FF2B5EF4-FFF2-40B4-BE49-F238E27FC236}">
                <a16:creationId xmlns:a16="http://schemas.microsoft.com/office/drawing/2014/main" id="{46B8EBC4-CB13-EDBB-6940-F03FF11EE502}"/>
              </a:ext>
            </a:extLst>
          </p:cNvPr>
          <p:cNvSpPr/>
          <p:nvPr/>
        </p:nvSpPr>
        <p:spPr>
          <a:xfrm>
            <a:off x="6705603" y="4142448"/>
            <a:ext cx="4572000" cy="18110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a:solidFill>
                  <a:schemeClr val="tx1"/>
                </a:solidFill>
                <a:latin typeface="Bahnschrift Condensed" panose="020B0502040204020203" pitchFamily="34" charset="0"/>
              </a:rPr>
              <a:t>Menurut </a:t>
            </a:r>
            <a:r>
              <a:rPr lang="en-ID" sz="3200">
                <a:solidFill>
                  <a:schemeClr val="tx1"/>
                </a:solidFill>
                <a:effectLst/>
                <a:latin typeface="Bahnschrift Condensed" panose="020B0502040204020203" pitchFamily="34" charset="0"/>
                <a:ea typeface="Calibri" panose="020F0502020204030204" pitchFamily="34" charset="0"/>
              </a:rPr>
              <a:t>Amin Rais </a:t>
            </a:r>
          </a:p>
          <a:p>
            <a:pPr algn="ctr"/>
            <a:r>
              <a:rPr lang="en-ID">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dakwah adalah gerakan simultan dalam berbagai bidang kehidupan untuk mengubah status quo agar nilai-nilai Islam memperoleh kesempatan untuk tumbuh subur demi kebahagiaan seluruh umat manusia.</a:t>
            </a:r>
          </a:p>
        </p:txBody>
      </p:sp>
      <p:sp>
        <p:nvSpPr>
          <p:cNvPr id="9" name="Rectangle 8">
            <a:extLst>
              <a:ext uri="{FF2B5EF4-FFF2-40B4-BE49-F238E27FC236}">
                <a16:creationId xmlns:a16="http://schemas.microsoft.com/office/drawing/2014/main" id="{48F4B328-9681-34D8-B704-1561E32F3D7E}"/>
              </a:ext>
            </a:extLst>
          </p:cNvPr>
          <p:cNvSpPr/>
          <p:nvPr/>
        </p:nvSpPr>
        <p:spPr>
          <a:xfrm>
            <a:off x="6705603" y="1655176"/>
            <a:ext cx="4572000" cy="22825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a:solidFill>
                  <a:schemeClr val="tx1"/>
                </a:solidFill>
                <a:latin typeface="Bahnschrift Condensed" panose="020B0502040204020203" pitchFamily="34" charset="0"/>
              </a:rPr>
              <a:t>Menurut </a:t>
            </a:r>
            <a:r>
              <a:rPr lang="en-ID" sz="3200">
                <a:solidFill>
                  <a:schemeClr val="tx1"/>
                </a:solidFill>
                <a:effectLst/>
                <a:latin typeface="Bahnschrift Condensed" panose="020B0502040204020203" pitchFamily="34" charset="0"/>
                <a:ea typeface="Calibri" panose="020F0502020204030204" pitchFamily="34" charset="0"/>
              </a:rPr>
              <a:t>Farid Ma’ruf Noor</a:t>
            </a:r>
          </a:p>
          <a:p>
            <a:pPr algn="ctr"/>
            <a:r>
              <a:rPr lang="en-ID" sz="1800">
                <a:solidFill>
                  <a:schemeClr val="tx1"/>
                </a:solidFill>
                <a:effectLst/>
                <a:latin typeface="Bahnschrift Condensed" panose="020B0502040204020203" pitchFamily="34" charset="0"/>
                <a:ea typeface="Calibri" panose="020F0502020204030204" pitchFamily="34" charset="0"/>
              </a:rPr>
              <a:t>dakwah merupakan suatu perjuangan hidup untuk menegakkan dan menjunjung tinggi undang-undang Ilahi dalam seluruh aspek kehidupan manusia dan masyarakat sehingga ajaran Islam menjadi shibghah yang mendasari, menjiwai, dan mewarnai seluruh sikap dan tingkah laku dalam hidup dan kehidupannya</a:t>
            </a:r>
            <a:endParaRPr lang="en-ID">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546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C0A334-AA6E-1181-3011-5A675F475B34}"/>
              </a:ext>
            </a:extLst>
          </p:cNvPr>
          <p:cNvSpPr/>
          <p:nvPr/>
        </p:nvSpPr>
        <p:spPr>
          <a:xfrm>
            <a:off x="-62144" y="0"/>
            <a:ext cx="1180730" cy="6858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ID"/>
          </a:p>
        </p:txBody>
      </p:sp>
      <p:sp>
        <p:nvSpPr>
          <p:cNvPr id="5" name="Title 1">
            <a:extLst>
              <a:ext uri="{FF2B5EF4-FFF2-40B4-BE49-F238E27FC236}">
                <a16:creationId xmlns:a16="http://schemas.microsoft.com/office/drawing/2014/main" id="{2091EB46-37DA-D3E0-65E5-1FD5637E1CE3}"/>
              </a:ext>
            </a:extLst>
          </p:cNvPr>
          <p:cNvSpPr>
            <a:spLocks noGrp="1"/>
          </p:cNvSpPr>
          <p:nvPr>
            <p:ph type="title"/>
          </p:nvPr>
        </p:nvSpPr>
        <p:spPr>
          <a:xfrm>
            <a:off x="1251750" y="365125"/>
            <a:ext cx="10102049" cy="1325563"/>
          </a:xfrm>
        </p:spPr>
        <p:txBody>
          <a:bodyPr>
            <a:normAutofit/>
          </a:bodyPr>
          <a:lstStyle/>
          <a:p>
            <a:r>
              <a:rPr lang="en-US" sz="6000">
                <a:latin typeface="Bahnschrift Condensed" panose="020B0502040204020203" pitchFamily="34" charset="0"/>
              </a:rPr>
              <a:t>Pengertian Dakwah</a:t>
            </a:r>
            <a:endParaRPr lang="en-ID" sz="6000">
              <a:latin typeface="Bahnschrift Condensed" panose="020B0502040204020203" pitchFamily="34" charset="0"/>
            </a:endParaRPr>
          </a:p>
        </p:txBody>
      </p:sp>
      <p:sp>
        <p:nvSpPr>
          <p:cNvPr id="6" name="Rectangle 5">
            <a:extLst>
              <a:ext uri="{FF2B5EF4-FFF2-40B4-BE49-F238E27FC236}">
                <a16:creationId xmlns:a16="http://schemas.microsoft.com/office/drawing/2014/main" id="{787ACDC7-9FEF-B5C1-73FE-C32A3C95BCA9}"/>
              </a:ext>
            </a:extLst>
          </p:cNvPr>
          <p:cNvSpPr/>
          <p:nvPr/>
        </p:nvSpPr>
        <p:spPr>
          <a:xfrm>
            <a:off x="1405811" y="1690688"/>
            <a:ext cx="6036815" cy="941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1800" spc="-15">
                <a:solidFill>
                  <a:schemeClr val="tx1"/>
                </a:solidFill>
                <a:effectLst/>
                <a:latin typeface="Bahnschrift Condensed" panose="020B0502040204020203" pitchFamily="34" charset="0"/>
                <a:ea typeface="Times New Roman" panose="02020603050405020304" pitchFamily="18" charset="0"/>
              </a:rPr>
              <a:t>Dakwah itu adalah suatu usaha yang dilakukan dengan sadar dan</a:t>
            </a:r>
            <a:r>
              <a:rPr lang="ms-MY" sz="1800" spc="-25">
                <a:solidFill>
                  <a:schemeClr val="tx1"/>
                </a:solidFill>
                <a:effectLst/>
                <a:latin typeface="Bahnschrift Condensed" panose="020B0502040204020203" pitchFamily="34" charset="0"/>
                <a:ea typeface="Times New Roman" panose="02020603050405020304" pitchFamily="18" charset="0"/>
              </a:rPr>
              <a:t> </a:t>
            </a:r>
            <a:r>
              <a:rPr lang="ms-MY" sz="1800" spc="-15">
                <a:solidFill>
                  <a:schemeClr val="tx1"/>
                </a:solidFill>
                <a:effectLst/>
                <a:latin typeface="Bahnschrift Condensed" panose="020B0502040204020203" pitchFamily="34" charset="0"/>
                <a:ea typeface="Times New Roman" panose="02020603050405020304" pitchFamily="18" charset="0"/>
              </a:rPr>
              <a:t>terencana.</a:t>
            </a:r>
            <a:endParaRPr lang="en-ID" sz="1800" spc="-15">
              <a:solidFill>
                <a:schemeClr val="tx1"/>
              </a:solidFill>
              <a:effectLst/>
              <a:latin typeface="Bahnschrift Condensed" panose="020B0502040204020203" pitchFamily="34" charset="0"/>
              <a:ea typeface="Times New Roman" panose="02020603050405020304" pitchFamily="18" charset="0"/>
            </a:endParaRPr>
          </a:p>
        </p:txBody>
      </p:sp>
      <p:sp>
        <p:nvSpPr>
          <p:cNvPr id="10" name="Rectangle 9">
            <a:extLst>
              <a:ext uri="{FF2B5EF4-FFF2-40B4-BE49-F238E27FC236}">
                <a16:creationId xmlns:a16="http://schemas.microsoft.com/office/drawing/2014/main" id="{F28150DB-3D6F-D0AF-145E-C7F944926C44}"/>
              </a:ext>
            </a:extLst>
          </p:cNvPr>
          <p:cNvSpPr/>
          <p:nvPr/>
        </p:nvSpPr>
        <p:spPr>
          <a:xfrm>
            <a:off x="1405811" y="2768859"/>
            <a:ext cx="6036815" cy="941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ts val="300"/>
              </a:spcBef>
            </a:pPr>
            <a:r>
              <a:rPr lang="ms-MY" spc="-15">
                <a:solidFill>
                  <a:schemeClr val="tx1"/>
                </a:solidFill>
                <a:effectLst/>
                <a:latin typeface="Bahnschrift Condensed" panose="020B0502040204020203" pitchFamily="34" charset="0"/>
                <a:ea typeface="Times New Roman" panose="02020603050405020304" pitchFamily="18" charset="0"/>
              </a:rPr>
              <a:t>Usaha dakwah</a:t>
            </a:r>
            <a:r>
              <a:rPr lang="ms-MY" spc="210">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itu</a:t>
            </a:r>
            <a:r>
              <a:rPr lang="ms-MY" spc="220">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adalah</a:t>
            </a:r>
            <a:r>
              <a:rPr lang="ms-MY" spc="210">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untuk</a:t>
            </a:r>
            <a:r>
              <a:rPr lang="ms-MY" spc="210">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memperbaiki</a:t>
            </a:r>
            <a:r>
              <a:rPr lang="ms-MY" spc="210">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situasi</a:t>
            </a:r>
            <a:r>
              <a:rPr lang="ms-MY" spc="210">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yang</a:t>
            </a:r>
            <a:r>
              <a:rPr lang="ms-MY" spc="205">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lebih</a:t>
            </a:r>
            <a:r>
              <a:rPr lang="ms-MY" spc="210">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baik</a:t>
            </a:r>
            <a:r>
              <a:rPr lang="ms-MY" spc="220">
                <a:solidFill>
                  <a:schemeClr val="tx1"/>
                </a:solidFill>
                <a:effectLst/>
                <a:latin typeface="Bahnschrift Condensed" panose="020B0502040204020203" pitchFamily="34" charset="0"/>
                <a:ea typeface="Times New Roman" panose="02020603050405020304" pitchFamily="18" charset="0"/>
              </a:rPr>
              <a:t> </a:t>
            </a:r>
            <a:r>
              <a:rPr lang="ms-MY" spc="-15">
                <a:solidFill>
                  <a:schemeClr val="tx1"/>
                </a:solidFill>
                <a:effectLst/>
                <a:latin typeface="Bahnschrift Condensed" panose="020B0502040204020203" pitchFamily="34" charset="0"/>
                <a:ea typeface="Times New Roman" panose="02020603050405020304" pitchFamily="18" charset="0"/>
              </a:rPr>
              <a:t>dengan</a:t>
            </a:r>
            <a:r>
              <a:rPr lang="en-ID" spc="-15">
                <a:solidFill>
                  <a:schemeClr val="tx1"/>
                </a:solidFill>
                <a:latin typeface="Bahnschrift Condensed" panose="020B0502040204020203" pitchFamily="34" charset="0"/>
                <a:ea typeface="Times New Roman" panose="02020603050405020304" pitchFamily="18" charset="0"/>
              </a:rPr>
              <a:t> </a:t>
            </a:r>
            <a:r>
              <a:rPr lang="en-ID">
                <a:solidFill>
                  <a:schemeClr val="tx1"/>
                </a:solidFill>
                <a:effectLst/>
                <a:latin typeface="Bahnschrift Condensed" panose="020B0502040204020203" pitchFamily="34" charset="0"/>
                <a:ea typeface="Calibri" panose="020F0502020204030204" pitchFamily="34" charset="0"/>
              </a:rPr>
              <a:t>mengajak manusia untuk selalu ke jalan Allah SWT</a:t>
            </a:r>
            <a:endParaRPr lang="en-ID">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93629AD-D82A-7A31-6597-CEEE730A949E}"/>
              </a:ext>
            </a:extLst>
          </p:cNvPr>
          <p:cNvSpPr/>
          <p:nvPr/>
        </p:nvSpPr>
        <p:spPr>
          <a:xfrm>
            <a:off x="1405811" y="3834130"/>
            <a:ext cx="6036815" cy="941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ts val="300"/>
              </a:spcBef>
            </a:pPr>
            <a:r>
              <a:rPr lang="en-ID">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Proses penyelengaraan itu adalah untuk mencapai tujuan yang bahagia dan sejahtera, baik di dunia maupun</a:t>
            </a:r>
            <a:r>
              <a:rPr lang="en-ID" spc="5">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akhirat</a:t>
            </a:r>
          </a:p>
        </p:txBody>
      </p:sp>
    </p:spTree>
    <p:extLst>
      <p:ext uri="{BB962C8B-B14F-4D97-AF65-F5344CB8AC3E}">
        <p14:creationId xmlns:p14="http://schemas.microsoft.com/office/powerpoint/2010/main" val="1177523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3CB1E38-7E43-52E8-668A-B8DFD6FD1E54}"/>
              </a:ext>
            </a:extLst>
          </p:cNvPr>
          <p:cNvSpPr/>
          <p:nvPr/>
        </p:nvSpPr>
        <p:spPr>
          <a:xfrm>
            <a:off x="-62144" y="0"/>
            <a:ext cx="118073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Title 1">
            <a:extLst>
              <a:ext uri="{FF2B5EF4-FFF2-40B4-BE49-F238E27FC236}">
                <a16:creationId xmlns:a16="http://schemas.microsoft.com/office/drawing/2014/main" id="{93D4A18D-0945-CCC6-D10E-4D405F5CD650}"/>
              </a:ext>
            </a:extLst>
          </p:cNvPr>
          <p:cNvSpPr txBox="1">
            <a:spLocks/>
          </p:cNvSpPr>
          <p:nvPr/>
        </p:nvSpPr>
        <p:spPr>
          <a:xfrm>
            <a:off x="1251750" y="365125"/>
            <a:ext cx="1010204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a:latin typeface="Bahnschrift Condensed" panose="020B0502040204020203" pitchFamily="34" charset="0"/>
              </a:rPr>
              <a:t>Tujuan Dakwah</a:t>
            </a:r>
            <a:endParaRPr lang="en-ID" sz="6000">
              <a:latin typeface="Bahnschrift Condensed" panose="020B0502040204020203" pitchFamily="34" charset="0"/>
            </a:endParaRPr>
          </a:p>
        </p:txBody>
      </p:sp>
      <p:sp>
        <p:nvSpPr>
          <p:cNvPr id="5" name="Rectangle 4">
            <a:extLst>
              <a:ext uri="{FF2B5EF4-FFF2-40B4-BE49-F238E27FC236}">
                <a16:creationId xmlns:a16="http://schemas.microsoft.com/office/drawing/2014/main" id="{F5DD5617-848D-D8FE-7394-22CA6A2ADB8D}"/>
              </a:ext>
            </a:extLst>
          </p:cNvPr>
          <p:cNvSpPr/>
          <p:nvPr/>
        </p:nvSpPr>
        <p:spPr>
          <a:xfrm>
            <a:off x="2213679" y="1770587"/>
            <a:ext cx="8421770" cy="13255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Memanggil manusia kepada syariat untuk memecahkan persoalan hidup, baik persoalan hidup perorangan ataupun rumah tangga, berjamaah, bermasyarakat, bersuku-suku, berbangsa-bangsa dan</a:t>
            </a:r>
            <a:r>
              <a:rPr lang="en-ID" sz="1800" spc="-5">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 </a:t>
            </a:r>
            <a:r>
              <a:rPr lang="en-ID" sz="1800">
                <a:solidFill>
                  <a:schemeClr val="tx1"/>
                </a:solidFill>
                <a:effectLst/>
                <a:latin typeface="Bahnschrift Condensed" panose="020B0502040204020203" pitchFamily="34" charset="0"/>
                <a:ea typeface="Calibri" panose="020F0502020204030204" pitchFamily="34" charset="0"/>
                <a:cs typeface="Times New Roman" panose="02020603050405020304" pitchFamily="18" charset="0"/>
              </a:rPr>
              <a:t>bernegara</a:t>
            </a:r>
            <a:endParaRPr lang="en-ID" sz="1800" spc="-15">
              <a:solidFill>
                <a:schemeClr val="tx1"/>
              </a:solidFill>
              <a:effectLst/>
              <a:latin typeface="Bahnschrift Condensed" panose="020B0502040204020203" pitchFamily="34" charset="0"/>
              <a:ea typeface="Times New Roman" panose="02020603050405020304" pitchFamily="18" charset="0"/>
            </a:endParaRPr>
          </a:p>
        </p:txBody>
      </p:sp>
      <p:sp>
        <p:nvSpPr>
          <p:cNvPr id="6" name="Rectangle 5">
            <a:extLst>
              <a:ext uri="{FF2B5EF4-FFF2-40B4-BE49-F238E27FC236}">
                <a16:creationId xmlns:a16="http://schemas.microsoft.com/office/drawing/2014/main" id="{0048C74E-0DCF-19A1-5E80-48B45C2854F5}"/>
              </a:ext>
            </a:extLst>
          </p:cNvPr>
          <p:cNvSpPr/>
          <p:nvPr/>
        </p:nvSpPr>
        <p:spPr>
          <a:xfrm>
            <a:off x="2213679" y="3290148"/>
            <a:ext cx="8421770" cy="13255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529590" algn="ctr">
              <a:buSzPts val="1200"/>
              <a:tabLst>
                <a:tab pos="875030" algn="l"/>
              </a:tabLst>
            </a:pPr>
            <a:r>
              <a:rPr lang="ms-MY" sz="1800">
                <a:solidFill>
                  <a:schemeClr val="tx1"/>
                </a:solidFill>
                <a:effectLst/>
                <a:latin typeface="Bahnschrift Condensed" panose="020B0502040204020203" pitchFamily="34" charset="0"/>
                <a:ea typeface="Times New Roman" panose="02020603050405020304" pitchFamily="18" charset="0"/>
              </a:rPr>
              <a:t>Memanggil manusia kepada fungsi hidup sebagai hamba Allah Swt di muka bumi, menjadi pelopor, pengawas, pemakmur, pembesar kedamaian bagi umat manusia.</a:t>
            </a:r>
            <a:endParaRPr lang="en-ID" sz="1800">
              <a:solidFill>
                <a:schemeClr val="tx1"/>
              </a:solidFill>
              <a:effectLst/>
              <a:latin typeface="Bahnschrift Condensed" panose="020B0502040204020203" pitchFamily="34" charset="0"/>
              <a:ea typeface="Times New Roman" panose="02020603050405020304" pitchFamily="18" charset="0"/>
            </a:endParaRPr>
          </a:p>
        </p:txBody>
      </p:sp>
      <p:sp>
        <p:nvSpPr>
          <p:cNvPr id="7" name="Rectangle 6">
            <a:extLst>
              <a:ext uri="{FF2B5EF4-FFF2-40B4-BE49-F238E27FC236}">
                <a16:creationId xmlns:a16="http://schemas.microsoft.com/office/drawing/2014/main" id="{F53851A2-0E8B-416F-5B3E-FAC0D47D36A4}"/>
              </a:ext>
            </a:extLst>
          </p:cNvPr>
          <p:cNvSpPr/>
          <p:nvPr/>
        </p:nvSpPr>
        <p:spPr>
          <a:xfrm>
            <a:off x="2213679" y="4809709"/>
            <a:ext cx="8421770" cy="13255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534035" lvl="0" algn="ctr">
              <a:buSzPts val="1200"/>
              <a:tabLst>
                <a:tab pos="875030" algn="l"/>
              </a:tabLst>
            </a:pPr>
            <a:r>
              <a:rPr lang="ms-MY" sz="1800">
                <a:solidFill>
                  <a:schemeClr val="tx1"/>
                </a:solidFill>
                <a:effectLst/>
                <a:latin typeface="Bahnschrift Condensed" panose="020B0502040204020203" pitchFamily="34" charset="0"/>
                <a:ea typeface="Times New Roman" panose="02020603050405020304" pitchFamily="18" charset="0"/>
              </a:rPr>
              <a:t>Memanggil manusia kepada tujuan hidup yang hakiki yaitu menyembah Allah Swt. sebagai satu-satunya zat Pencipta.</a:t>
            </a:r>
            <a:endParaRPr lang="en-ID" sz="1800">
              <a:solidFill>
                <a:schemeClr val="tx1"/>
              </a:solidFill>
              <a:effectLst/>
              <a:latin typeface="Bahnschrift Condensed" panose="020B0502040204020203" pitchFamily="34" charset="0"/>
              <a:ea typeface="Times New Roman" panose="02020603050405020304" pitchFamily="18" charset="0"/>
            </a:endParaRPr>
          </a:p>
        </p:txBody>
      </p:sp>
    </p:spTree>
    <p:extLst>
      <p:ext uri="{BB962C8B-B14F-4D97-AF65-F5344CB8AC3E}">
        <p14:creationId xmlns:p14="http://schemas.microsoft.com/office/powerpoint/2010/main" val="149527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40866E5-C5C6-9811-29D4-CD4B2C8E7A20}"/>
              </a:ext>
            </a:extLst>
          </p:cNvPr>
          <p:cNvSpPr/>
          <p:nvPr/>
        </p:nvSpPr>
        <p:spPr>
          <a:xfrm>
            <a:off x="-62144" y="0"/>
            <a:ext cx="1180730" cy="6858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41458F00-F843-1493-F0C3-969DF623A3F2}"/>
              </a:ext>
            </a:extLst>
          </p:cNvPr>
          <p:cNvSpPr/>
          <p:nvPr/>
        </p:nvSpPr>
        <p:spPr>
          <a:xfrm>
            <a:off x="1468581" y="2635536"/>
            <a:ext cx="5040000" cy="4577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Secara diam-diam</a:t>
            </a:r>
            <a:endParaRPr lang="en-ID">
              <a:solidFill>
                <a:schemeClr val="tx1"/>
              </a:solidFill>
              <a:latin typeface="Bahnschrift Condensed" panose="020B0502040204020203" pitchFamily="34" charset="0"/>
            </a:endParaRPr>
          </a:p>
        </p:txBody>
      </p:sp>
      <p:sp>
        <p:nvSpPr>
          <p:cNvPr id="8" name="Rectangle 7">
            <a:extLst>
              <a:ext uri="{FF2B5EF4-FFF2-40B4-BE49-F238E27FC236}">
                <a16:creationId xmlns:a16="http://schemas.microsoft.com/office/drawing/2014/main" id="{D935828F-F04C-26F3-AD5B-7254ACA722E7}"/>
              </a:ext>
            </a:extLst>
          </p:cNvPr>
          <p:cNvSpPr/>
          <p:nvPr/>
        </p:nvSpPr>
        <p:spPr>
          <a:xfrm>
            <a:off x="1468582" y="1812835"/>
            <a:ext cx="10289309" cy="6569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Bahnschrift Condensed" panose="020B0502040204020203" pitchFamily="34" charset="0"/>
              </a:rPr>
              <a:t>Strategi dakwah Rasulullah periode Mekkah</a:t>
            </a:r>
            <a:endParaRPr lang="en-ID" sz="2400">
              <a:solidFill>
                <a:schemeClr val="tx1"/>
              </a:solidFill>
              <a:latin typeface="Bahnschrift Condensed" panose="020B0502040204020203" pitchFamily="34" charset="0"/>
            </a:endParaRPr>
          </a:p>
        </p:txBody>
      </p:sp>
      <p:sp>
        <p:nvSpPr>
          <p:cNvPr id="9" name="Rectangle 8">
            <a:extLst>
              <a:ext uri="{FF2B5EF4-FFF2-40B4-BE49-F238E27FC236}">
                <a16:creationId xmlns:a16="http://schemas.microsoft.com/office/drawing/2014/main" id="{7C1921A6-DD95-AB26-7CBA-F04F143F383F}"/>
              </a:ext>
            </a:extLst>
          </p:cNvPr>
          <p:cNvSpPr/>
          <p:nvPr/>
        </p:nvSpPr>
        <p:spPr>
          <a:xfrm>
            <a:off x="6717891" y="2635536"/>
            <a:ext cx="5040000" cy="4577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Secara terang-terangan</a:t>
            </a:r>
            <a:endParaRPr lang="en-ID">
              <a:solidFill>
                <a:schemeClr val="tx1"/>
              </a:solidFill>
              <a:latin typeface="Bahnschrift Condensed" panose="020B0502040204020203" pitchFamily="34" charset="0"/>
            </a:endParaRPr>
          </a:p>
        </p:txBody>
      </p:sp>
      <p:sp>
        <p:nvSpPr>
          <p:cNvPr id="10" name="Rectangle 9">
            <a:extLst>
              <a:ext uri="{FF2B5EF4-FFF2-40B4-BE49-F238E27FC236}">
                <a16:creationId xmlns:a16="http://schemas.microsoft.com/office/drawing/2014/main" id="{D7184775-CE29-039E-C094-4655093F732B}"/>
              </a:ext>
            </a:extLst>
          </p:cNvPr>
          <p:cNvSpPr/>
          <p:nvPr/>
        </p:nvSpPr>
        <p:spPr>
          <a:xfrm>
            <a:off x="1468581" y="3242833"/>
            <a:ext cx="5040000" cy="15877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1800">
                <a:solidFill>
                  <a:schemeClr val="tx1"/>
                </a:solidFill>
                <a:effectLst/>
                <a:latin typeface="Bahnschrift Condensed" panose="020B0502040204020203" pitchFamily="34" charset="0"/>
                <a:ea typeface="Calibri" panose="020F0502020204030204" pitchFamily="34" charset="0"/>
              </a:rPr>
              <a:t>Mula-mula Nabi Muhammad mengajarkan Islam atau berdakwah secara sembunyi-sembunyi. Beliau hanya mengajarkan ke-Tauhidan kepada anggota keluarga dan kerabat terdekat. Dakwah ini dilakukan pada tiga tahun pertama</a:t>
            </a:r>
            <a:endParaRPr lang="en-ID">
              <a:solidFill>
                <a:schemeClr val="tx1"/>
              </a:solidFill>
              <a:latin typeface="Bahnschrift Condensed" panose="020B0502040204020203" pitchFamily="34" charset="0"/>
            </a:endParaRPr>
          </a:p>
        </p:txBody>
      </p:sp>
      <p:sp>
        <p:nvSpPr>
          <p:cNvPr id="13" name="Rectangle 12">
            <a:extLst>
              <a:ext uri="{FF2B5EF4-FFF2-40B4-BE49-F238E27FC236}">
                <a16:creationId xmlns:a16="http://schemas.microsoft.com/office/drawing/2014/main" id="{02BCFB03-5B0F-D7B2-2930-B76626CD1BFE}"/>
              </a:ext>
            </a:extLst>
          </p:cNvPr>
          <p:cNvSpPr/>
          <p:nvPr/>
        </p:nvSpPr>
        <p:spPr>
          <a:xfrm>
            <a:off x="6717891" y="3242833"/>
            <a:ext cx="5040000" cy="15877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1800">
                <a:solidFill>
                  <a:schemeClr val="tx1"/>
                </a:solidFill>
                <a:effectLst/>
                <a:latin typeface="Bahnschrift Condensed" panose="020B0502040204020203" pitchFamily="34" charset="0"/>
                <a:ea typeface="Calibri" panose="020F0502020204030204" pitchFamily="34" charset="0"/>
              </a:rPr>
              <a:t>Setelah tiga tahun berjalan dakwah Islam secara diam-diam, maka Setelah tiga tahun berjalan dakwah Islam secara diam-diam, maka diutuslah Nabi mengumumkan Islam dengan terang-terangan sebagaimana difirmankan oleh Allah dalam surat asy-syu’ara’: 214.  </a:t>
            </a:r>
            <a:endParaRPr lang="en-ID">
              <a:solidFill>
                <a:schemeClr val="tx1"/>
              </a:solidFill>
              <a:latin typeface="Bahnschrift Condensed" panose="020B0502040204020203" pitchFamily="34" charset="0"/>
            </a:endParaRPr>
          </a:p>
        </p:txBody>
      </p:sp>
      <p:sp>
        <p:nvSpPr>
          <p:cNvPr id="14" name="Rectangle 13">
            <a:extLst>
              <a:ext uri="{FF2B5EF4-FFF2-40B4-BE49-F238E27FC236}">
                <a16:creationId xmlns:a16="http://schemas.microsoft.com/office/drawing/2014/main" id="{6B060B05-2AE0-880F-1A73-F087CF656144}"/>
              </a:ext>
            </a:extLst>
          </p:cNvPr>
          <p:cNvSpPr/>
          <p:nvPr/>
        </p:nvSpPr>
        <p:spPr>
          <a:xfrm>
            <a:off x="1468581" y="4980205"/>
            <a:ext cx="10289310" cy="9403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Dalam dakwah Rasulullah Ketika di Mekkah, substansi yang disyiarkan meliputi penegakan tauhid, mengajarkan akhlak mulia, menekankan adanya kehidupan setelah mati, mengajarkan persamaan derajat antar sesame, mengajarkan ibadah makhdah</a:t>
            </a:r>
            <a:endParaRPr lang="en-ID">
              <a:solidFill>
                <a:schemeClr val="tx1"/>
              </a:solidFill>
              <a:latin typeface="Bahnschrift Condensed" panose="020B0502040204020203" pitchFamily="34" charset="0"/>
            </a:endParaRPr>
          </a:p>
        </p:txBody>
      </p:sp>
      <p:sp>
        <p:nvSpPr>
          <p:cNvPr id="15" name="Title 1">
            <a:extLst>
              <a:ext uri="{FF2B5EF4-FFF2-40B4-BE49-F238E27FC236}">
                <a16:creationId xmlns:a16="http://schemas.microsoft.com/office/drawing/2014/main" id="{1A6CDED0-FA5D-0E4F-26D9-181475E79384}"/>
              </a:ext>
            </a:extLst>
          </p:cNvPr>
          <p:cNvSpPr txBox="1">
            <a:spLocks/>
          </p:cNvSpPr>
          <p:nvPr/>
        </p:nvSpPr>
        <p:spPr>
          <a:xfrm>
            <a:off x="1251750" y="365125"/>
            <a:ext cx="1010204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a:latin typeface="Bahnschrift Condensed" panose="020B0502040204020203" pitchFamily="34" charset="0"/>
              </a:rPr>
              <a:t>Strategi Dakwah Rasulullah</a:t>
            </a:r>
            <a:endParaRPr lang="en-ID" sz="6000">
              <a:latin typeface="Bahnschrift Condensed" panose="020B0502040204020203" pitchFamily="34" charset="0"/>
            </a:endParaRPr>
          </a:p>
        </p:txBody>
      </p:sp>
    </p:spTree>
    <p:extLst>
      <p:ext uri="{BB962C8B-B14F-4D97-AF65-F5344CB8AC3E}">
        <p14:creationId xmlns:p14="http://schemas.microsoft.com/office/powerpoint/2010/main" val="535480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1506AEB-C5CA-246F-BC15-54B43F2AA5C2}"/>
              </a:ext>
            </a:extLst>
          </p:cNvPr>
          <p:cNvSpPr/>
          <p:nvPr/>
        </p:nvSpPr>
        <p:spPr>
          <a:xfrm>
            <a:off x="-62144" y="0"/>
            <a:ext cx="1180730" cy="6858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ID"/>
          </a:p>
        </p:txBody>
      </p:sp>
      <p:sp>
        <p:nvSpPr>
          <p:cNvPr id="5" name="Title 1">
            <a:extLst>
              <a:ext uri="{FF2B5EF4-FFF2-40B4-BE49-F238E27FC236}">
                <a16:creationId xmlns:a16="http://schemas.microsoft.com/office/drawing/2014/main" id="{CD30372A-B54A-A3DC-C0B4-DD494A0BEBC9}"/>
              </a:ext>
            </a:extLst>
          </p:cNvPr>
          <p:cNvSpPr txBox="1">
            <a:spLocks/>
          </p:cNvSpPr>
          <p:nvPr/>
        </p:nvSpPr>
        <p:spPr>
          <a:xfrm>
            <a:off x="1251750" y="365125"/>
            <a:ext cx="1010204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a:latin typeface="Bahnschrift Condensed" panose="020B0502040204020203" pitchFamily="34" charset="0"/>
              </a:rPr>
              <a:t>Strategi Dakwah Rasulullah</a:t>
            </a:r>
            <a:endParaRPr lang="en-ID" sz="6000">
              <a:latin typeface="Bahnschrift Condensed" panose="020B0502040204020203" pitchFamily="34" charset="0"/>
            </a:endParaRPr>
          </a:p>
        </p:txBody>
      </p:sp>
      <p:sp>
        <p:nvSpPr>
          <p:cNvPr id="10" name="Rectangle 9">
            <a:extLst>
              <a:ext uri="{FF2B5EF4-FFF2-40B4-BE49-F238E27FC236}">
                <a16:creationId xmlns:a16="http://schemas.microsoft.com/office/drawing/2014/main" id="{4434C92F-8277-B814-1557-B38F08BE542C}"/>
              </a:ext>
            </a:extLst>
          </p:cNvPr>
          <p:cNvSpPr/>
          <p:nvPr/>
        </p:nvSpPr>
        <p:spPr>
          <a:xfrm>
            <a:off x="1468582" y="1794364"/>
            <a:ext cx="10289309" cy="6569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Bahnschrift Condensed" panose="020B0502040204020203" pitchFamily="34" charset="0"/>
              </a:rPr>
              <a:t>Strategi dakwah Rasulullah periode Madinah</a:t>
            </a:r>
            <a:endParaRPr lang="en-ID" sz="2400">
              <a:solidFill>
                <a:schemeClr val="tx1"/>
              </a:solidFill>
              <a:latin typeface="Bahnschrift Condensed" panose="020B0502040204020203" pitchFamily="34" charset="0"/>
            </a:endParaRPr>
          </a:p>
        </p:txBody>
      </p:sp>
      <p:sp>
        <p:nvSpPr>
          <p:cNvPr id="11" name="Rectangle 10">
            <a:extLst>
              <a:ext uri="{FF2B5EF4-FFF2-40B4-BE49-F238E27FC236}">
                <a16:creationId xmlns:a16="http://schemas.microsoft.com/office/drawing/2014/main" id="{3E410956-0F88-3A92-CE3C-14EFAE9B824F}"/>
              </a:ext>
            </a:extLst>
          </p:cNvPr>
          <p:cNvSpPr/>
          <p:nvPr/>
        </p:nvSpPr>
        <p:spPr>
          <a:xfrm>
            <a:off x="1468582" y="2706255"/>
            <a:ext cx="5040000" cy="6569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Mendirikan masjid</a:t>
            </a:r>
            <a:endParaRPr lang="en-ID">
              <a:solidFill>
                <a:schemeClr val="tx1"/>
              </a:solidFill>
              <a:latin typeface="Bahnschrift Condensed" panose="020B0502040204020203" pitchFamily="34" charset="0"/>
            </a:endParaRPr>
          </a:p>
        </p:txBody>
      </p:sp>
      <p:sp>
        <p:nvSpPr>
          <p:cNvPr id="12" name="Rectangle 11">
            <a:extLst>
              <a:ext uri="{FF2B5EF4-FFF2-40B4-BE49-F238E27FC236}">
                <a16:creationId xmlns:a16="http://schemas.microsoft.com/office/drawing/2014/main" id="{1D42A8A1-FAE8-3A10-7FE6-ED55F455B200}"/>
              </a:ext>
            </a:extLst>
          </p:cNvPr>
          <p:cNvSpPr/>
          <p:nvPr/>
        </p:nvSpPr>
        <p:spPr>
          <a:xfrm>
            <a:off x="6717891" y="2706255"/>
            <a:ext cx="5040000" cy="6569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Mempersaudarakan kaum Muhajirin dan Anshar</a:t>
            </a:r>
            <a:endParaRPr lang="en-ID">
              <a:solidFill>
                <a:schemeClr val="tx1"/>
              </a:solidFill>
              <a:latin typeface="Bahnschrift Condensed" panose="020B0502040204020203" pitchFamily="34" charset="0"/>
            </a:endParaRPr>
          </a:p>
        </p:txBody>
      </p:sp>
      <p:sp>
        <p:nvSpPr>
          <p:cNvPr id="13" name="Rectangle 12">
            <a:extLst>
              <a:ext uri="{FF2B5EF4-FFF2-40B4-BE49-F238E27FC236}">
                <a16:creationId xmlns:a16="http://schemas.microsoft.com/office/drawing/2014/main" id="{BE7E496D-C115-625D-24A8-A190AF279A90}"/>
              </a:ext>
            </a:extLst>
          </p:cNvPr>
          <p:cNvSpPr/>
          <p:nvPr/>
        </p:nvSpPr>
        <p:spPr>
          <a:xfrm>
            <a:off x="1468582" y="3555418"/>
            <a:ext cx="5040000" cy="6569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Perjanjian perdamaian dengan kaum Yahudi</a:t>
            </a:r>
            <a:endParaRPr lang="en-ID">
              <a:solidFill>
                <a:schemeClr val="tx1"/>
              </a:solidFill>
              <a:latin typeface="Bahnschrift Condensed" panose="020B0502040204020203" pitchFamily="34" charset="0"/>
            </a:endParaRPr>
          </a:p>
        </p:txBody>
      </p:sp>
      <p:sp>
        <p:nvSpPr>
          <p:cNvPr id="14" name="Rectangle 13">
            <a:extLst>
              <a:ext uri="{FF2B5EF4-FFF2-40B4-BE49-F238E27FC236}">
                <a16:creationId xmlns:a16="http://schemas.microsoft.com/office/drawing/2014/main" id="{CB8F4094-6A2C-2389-4C4C-F3D5A8FC7F9A}"/>
              </a:ext>
            </a:extLst>
          </p:cNvPr>
          <p:cNvSpPr/>
          <p:nvPr/>
        </p:nvSpPr>
        <p:spPr>
          <a:xfrm>
            <a:off x="6717891" y="3555418"/>
            <a:ext cx="5040000" cy="6569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Meletakkan dasar politik, ekonomi, dan social untuk masyarakat Islam</a:t>
            </a:r>
            <a:endParaRPr lang="en-ID">
              <a:solidFill>
                <a:schemeClr val="tx1"/>
              </a:solidFill>
              <a:latin typeface="Bahnschrift Condensed" panose="020B0502040204020203" pitchFamily="34" charset="0"/>
            </a:endParaRPr>
          </a:p>
        </p:txBody>
      </p:sp>
      <p:sp>
        <p:nvSpPr>
          <p:cNvPr id="15" name="Rectangle 14">
            <a:extLst>
              <a:ext uri="{FF2B5EF4-FFF2-40B4-BE49-F238E27FC236}">
                <a16:creationId xmlns:a16="http://schemas.microsoft.com/office/drawing/2014/main" id="{B6232E0C-6EAB-5225-DDE5-F35F90FC801A}"/>
              </a:ext>
            </a:extLst>
          </p:cNvPr>
          <p:cNvSpPr/>
          <p:nvPr/>
        </p:nvSpPr>
        <p:spPr>
          <a:xfrm>
            <a:off x="1468582" y="4404581"/>
            <a:ext cx="10289309" cy="6569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Substansi dakwah pada periode ini adalah pembinaan terhadap masyarakat Islam yang baru terbentuk</a:t>
            </a:r>
            <a:endParaRPr lang="en-ID">
              <a:solidFill>
                <a:schemeClr val="tx1"/>
              </a:solidFill>
              <a:latin typeface="Bahnschrift Condensed" panose="020B0502040204020203" pitchFamily="34" charset="0"/>
            </a:endParaRPr>
          </a:p>
        </p:txBody>
      </p:sp>
    </p:spTree>
    <p:extLst>
      <p:ext uri="{BB962C8B-B14F-4D97-AF65-F5344CB8AC3E}">
        <p14:creationId xmlns:p14="http://schemas.microsoft.com/office/powerpoint/2010/main" val="3680280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9C7C78-B4A2-CCF9-F4DC-EAFBA7048862}"/>
              </a:ext>
            </a:extLst>
          </p:cNvPr>
          <p:cNvSpPr/>
          <p:nvPr/>
        </p:nvSpPr>
        <p:spPr>
          <a:xfrm>
            <a:off x="-62144" y="0"/>
            <a:ext cx="118073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D"/>
          </a:p>
        </p:txBody>
      </p:sp>
      <p:sp>
        <p:nvSpPr>
          <p:cNvPr id="6" name="Title 1">
            <a:extLst>
              <a:ext uri="{FF2B5EF4-FFF2-40B4-BE49-F238E27FC236}">
                <a16:creationId xmlns:a16="http://schemas.microsoft.com/office/drawing/2014/main" id="{0BB0E4C1-CB77-549C-1C93-538495F393DF}"/>
              </a:ext>
            </a:extLst>
          </p:cNvPr>
          <p:cNvSpPr txBox="1">
            <a:spLocks/>
          </p:cNvSpPr>
          <p:nvPr/>
        </p:nvSpPr>
        <p:spPr>
          <a:xfrm>
            <a:off x="1251750" y="365125"/>
            <a:ext cx="1010204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a:latin typeface="Bahnschrift Condensed" panose="020B0502040204020203" pitchFamily="34" charset="0"/>
              </a:rPr>
              <a:t>Amar Ma’ruf Nahi Munkar</a:t>
            </a:r>
            <a:endParaRPr lang="en-ID" sz="6000">
              <a:latin typeface="Bahnschrift Condensed" panose="020B0502040204020203" pitchFamily="34" charset="0"/>
            </a:endParaRPr>
          </a:p>
        </p:txBody>
      </p:sp>
      <p:sp>
        <p:nvSpPr>
          <p:cNvPr id="7" name="Rectangle 6">
            <a:extLst>
              <a:ext uri="{FF2B5EF4-FFF2-40B4-BE49-F238E27FC236}">
                <a16:creationId xmlns:a16="http://schemas.microsoft.com/office/drawing/2014/main" id="{327FCEBC-73E3-AE41-A1F7-C7131F909E9D}"/>
              </a:ext>
            </a:extLst>
          </p:cNvPr>
          <p:cNvSpPr/>
          <p:nvPr/>
        </p:nvSpPr>
        <p:spPr>
          <a:xfrm>
            <a:off x="1339273" y="1791854"/>
            <a:ext cx="5040000" cy="6280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Bahnschrift Condensed" panose="020B0502040204020203" pitchFamily="34" charset="0"/>
              </a:rPr>
              <a:t>Secara bahasa</a:t>
            </a:r>
            <a:endParaRPr lang="en-ID" sz="2400">
              <a:solidFill>
                <a:schemeClr val="tx1"/>
              </a:solidFill>
              <a:latin typeface="Bahnschrift Condensed" panose="020B0502040204020203" pitchFamily="34" charset="0"/>
            </a:endParaRPr>
          </a:p>
        </p:txBody>
      </p:sp>
      <p:sp>
        <p:nvSpPr>
          <p:cNvPr id="8" name="Rectangle 7">
            <a:extLst>
              <a:ext uri="{FF2B5EF4-FFF2-40B4-BE49-F238E27FC236}">
                <a16:creationId xmlns:a16="http://schemas.microsoft.com/office/drawing/2014/main" id="{C86C5286-C37D-3702-4965-8CE67D562BC6}"/>
              </a:ext>
            </a:extLst>
          </p:cNvPr>
          <p:cNvSpPr/>
          <p:nvPr/>
        </p:nvSpPr>
        <p:spPr>
          <a:xfrm>
            <a:off x="1339273" y="2664690"/>
            <a:ext cx="5040000" cy="8913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Terdiri dari empat kata penggalan kata yaitu</a:t>
            </a:r>
          </a:p>
          <a:p>
            <a:pPr algn="ctr"/>
            <a:r>
              <a:rPr lang="en-US">
                <a:solidFill>
                  <a:schemeClr val="tx1"/>
                </a:solidFill>
                <a:latin typeface="Bahnschrift Condensed" panose="020B0502040204020203" pitchFamily="34" charset="0"/>
              </a:rPr>
              <a:t>Amar : </a:t>
            </a:r>
            <a:r>
              <a:rPr lang="ar-AE" b="0" i="0">
                <a:solidFill>
                  <a:schemeClr val="tx1"/>
                </a:solidFill>
                <a:effectLst/>
                <a:latin typeface="Arial" panose="020B0604020202020204" pitchFamily="34" charset="0"/>
              </a:rPr>
              <a:t>امر</a:t>
            </a:r>
            <a:r>
              <a:rPr lang="en-US" b="0" i="0">
                <a:solidFill>
                  <a:schemeClr val="tx1"/>
                </a:solidFill>
                <a:effectLst/>
                <a:latin typeface="Arial" panose="020B0604020202020204" pitchFamily="34" charset="0"/>
              </a:rPr>
              <a:t>, </a:t>
            </a:r>
            <a:r>
              <a:rPr lang="en-US" b="0" i="0">
                <a:solidFill>
                  <a:schemeClr val="tx1"/>
                </a:solidFill>
                <a:effectLst/>
                <a:latin typeface="Bahnschrift Condensed" panose="020B0502040204020203" pitchFamily="34" charset="0"/>
              </a:rPr>
              <a:t>Ma’ruf : </a:t>
            </a:r>
            <a:r>
              <a:rPr lang="ar-AE" b="0" i="0">
                <a:solidFill>
                  <a:schemeClr val="tx1"/>
                </a:solidFill>
                <a:effectLst/>
                <a:latin typeface="Arial" panose="020B0604020202020204" pitchFamily="34" charset="0"/>
              </a:rPr>
              <a:t>معرف</a:t>
            </a:r>
            <a:r>
              <a:rPr lang="en-US" b="0" i="0">
                <a:solidFill>
                  <a:schemeClr val="tx1"/>
                </a:solidFill>
                <a:effectLst/>
                <a:latin typeface="Arial" panose="020B0604020202020204" pitchFamily="34" charset="0"/>
              </a:rPr>
              <a:t>, </a:t>
            </a:r>
            <a:r>
              <a:rPr lang="en-US" b="0" i="0">
                <a:solidFill>
                  <a:schemeClr val="tx1"/>
                </a:solidFill>
                <a:effectLst/>
                <a:latin typeface="Bahnschrift Condensed" panose="020B0502040204020203" pitchFamily="34" charset="0"/>
              </a:rPr>
              <a:t>Nahi : </a:t>
            </a:r>
            <a:r>
              <a:rPr lang="ar-AE" b="0" i="0">
                <a:solidFill>
                  <a:schemeClr val="tx1"/>
                </a:solidFill>
                <a:effectLst/>
                <a:latin typeface="Arial" panose="020B0604020202020204" pitchFamily="34" charset="0"/>
              </a:rPr>
              <a:t>هي</a:t>
            </a:r>
            <a:r>
              <a:rPr lang="en-US" b="0" i="0">
                <a:solidFill>
                  <a:schemeClr val="tx1"/>
                </a:solidFill>
                <a:effectLst/>
                <a:latin typeface="Arial" panose="020B0604020202020204" pitchFamily="34" charset="0"/>
              </a:rPr>
              <a:t>, </a:t>
            </a:r>
            <a:r>
              <a:rPr lang="en-US" b="0" i="0">
                <a:solidFill>
                  <a:schemeClr val="tx1"/>
                </a:solidFill>
                <a:effectLst/>
                <a:latin typeface="Bahnschrift Condensed" panose="020B0502040204020203" pitchFamily="34" charset="0"/>
              </a:rPr>
              <a:t>Munkar : </a:t>
            </a:r>
            <a:r>
              <a:rPr lang="ar-AE" b="0" i="0">
                <a:solidFill>
                  <a:schemeClr val="tx1"/>
                </a:solidFill>
                <a:effectLst/>
                <a:latin typeface="Arial" panose="020B0604020202020204" pitchFamily="34" charset="0"/>
              </a:rPr>
              <a:t>منكر</a:t>
            </a:r>
            <a:endParaRPr lang="en-ID">
              <a:solidFill>
                <a:schemeClr val="tx1"/>
              </a:solidFill>
              <a:latin typeface="Bahnschrift Condensed" panose="020B0502040204020203" pitchFamily="34" charset="0"/>
            </a:endParaRPr>
          </a:p>
        </p:txBody>
      </p:sp>
      <p:sp>
        <p:nvSpPr>
          <p:cNvPr id="9" name="Rectangle 8">
            <a:extLst>
              <a:ext uri="{FF2B5EF4-FFF2-40B4-BE49-F238E27FC236}">
                <a16:creationId xmlns:a16="http://schemas.microsoft.com/office/drawing/2014/main" id="{4B1B679A-44CB-3B37-CC8E-FD3CDBC8D661}"/>
              </a:ext>
            </a:extLst>
          </p:cNvPr>
          <p:cNvSpPr/>
          <p:nvPr/>
        </p:nvSpPr>
        <p:spPr>
          <a:xfrm>
            <a:off x="1339273" y="3800763"/>
            <a:ext cx="5040000" cy="12515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Bahnschrift Condensed" panose="020B0502040204020203" pitchFamily="34" charset="0"/>
              </a:rPr>
              <a:t>Jika digabung memiliki arti </a:t>
            </a:r>
            <a:r>
              <a:rPr lang="en-US" sz="2400" b="1">
                <a:solidFill>
                  <a:schemeClr val="tx1"/>
                </a:solidFill>
                <a:latin typeface="Bahnschrift Condensed" panose="020B0502040204020203" pitchFamily="34" charset="0"/>
              </a:rPr>
              <a:t>menyuruh yang baik dan melarang yang buruk</a:t>
            </a:r>
            <a:endParaRPr lang="en-ID" sz="2400" b="1">
              <a:solidFill>
                <a:schemeClr val="tx1"/>
              </a:solidFill>
              <a:latin typeface="Bahnschrift Condensed" panose="020B0502040204020203" pitchFamily="34" charset="0"/>
            </a:endParaRPr>
          </a:p>
        </p:txBody>
      </p:sp>
      <p:sp>
        <p:nvSpPr>
          <p:cNvPr id="10" name="Rectangle 9">
            <a:extLst>
              <a:ext uri="{FF2B5EF4-FFF2-40B4-BE49-F238E27FC236}">
                <a16:creationId xmlns:a16="http://schemas.microsoft.com/office/drawing/2014/main" id="{1F8B4F06-83FB-1EB7-2333-C74AE856DAF5}"/>
              </a:ext>
            </a:extLst>
          </p:cNvPr>
          <p:cNvSpPr/>
          <p:nvPr/>
        </p:nvSpPr>
        <p:spPr>
          <a:xfrm>
            <a:off x="6655378" y="1791853"/>
            <a:ext cx="5040000" cy="6280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Bahnschrift Condensed" panose="020B0502040204020203" pitchFamily="34" charset="0"/>
              </a:rPr>
              <a:t>Secara istilah</a:t>
            </a:r>
            <a:endParaRPr lang="en-ID" sz="2400">
              <a:solidFill>
                <a:schemeClr val="tx1"/>
              </a:solidFill>
              <a:latin typeface="Bahnschrift Condensed" panose="020B0502040204020203" pitchFamily="34" charset="0"/>
            </a:endParaRPr>
          </a:p>
        </p:txBody>
      </p:sp>
      <p:sp>
        <p:nvSpPr>
          <p:cNvPr id="11" name="Rectangle 10">
            <a:extLst>
              <a:ext uri="{FF2B5EF4-FFF2-40B4-BE49-F238E27FC236}">
                <a16:creationId xmlns:a16="http://schemas.microsoft.com/office/drawing/2014/main" id="{9D33805B-5A97-7130-5340-24EADC076AC8}"/>
              </a:ext>
            </a:extLst>
          </p:cNvPr>
          <p:cNvSpPr/>
          <p:nvPr/>
        </p:nvSpPr>
        <p:spPr>
          <a:xfrm>
            <a:off x="6655378" y="2664690"/>
            <a:ext cx="5040000" cy="23876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Bahnschrift Condensed" panose="020B0502040204020203" pitchFamily="34" charset="0"/>
              </a:rPr>
              <a:t>Amar m’ruf nahi munkar merupakan tuntutan yang diturunkan Allah dalam kitab-kitabnya, disampaikan Rasul-rasulnya, dan bagian dari syariat Islam. Adapun pengertian amar ma’ruf menurut Ibnu Taimiyah adalah menghalalkan semua yang baik, karena mengharamkan yang baik termasuk larangan Allah, sedangkan nahi munkar adalah mengharamkan segala bentuk kekejian</a:t>
            </a:r>
            <a:endParaRPr lang="en-ID">
              <a:solidFill>
                <a:schemeClr val="tx1"/>
              </a:solidFill>
              <a:latin typeface="Bahnschrift Condensed" panose="020B0502040204020203" pitchFamily="34" charset="0"/>
            </a:endParaRPr>
          </a:p>
        </p:txBody>
      </p:sp>
    </p:spTree>
    <p:extLst>
      <p:ext uri="{BB962C8B-B14F-4D97-AF65-F5344CB8AC3E}">
        <p14:creationId xmlns:p14="http://schemas.microsoft.com/office/powerpoint/2010/main" val="1563198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7195889-BE50-BC8D-EDE0-FB1087433DD7}"/>
              </a:ext>
            </a:extLst>
          </p:cNvPr>
          <p:cNvSpPr/>
          <p:nvPr/>
        </p:nvSpPr>
        <p:spPr>
          <a:xfrm>
            <a:off x="-62144" y="0"/>
            <a:ext cx="1180730" cy="685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D"/>
          </a:p>
        </p:txBody>
      </p:sp>
      <p:sp>
        <p:nvSpPr>
          <p:cNvPr id="5" name="Title 1">
            <a:extLst>
              <a:ext uri="{FF2B5EF4-FFF2-40B4-BE49-F238E27FC236}">
                <a16:creationId xmlns:a16="http://schemas.microsoft.com/office/drawing/2014/main" id="{6434F463-2C21-7A77-C15D-32F1106E51DA}"/>
              </a:ext>
            </a:extLst>
          </p:cNvPr>
          <p:cNvSpPr txBox="1">
            <a:spLocks/>
          </p:cNvSpPr>
          <p:nvPr/>
        </p:nvSpPr>
        <p:spPr>
          <a:xfrm>
            <a:off x="1251750" y="365125"/>
            <a:ext cx="1010204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a:latin typeface="Bahnschrift Condensed" panose="020B0502040204020203" pitchFamily="34" charset="0"/>
              </a:rPr>
              <a:t>Hukum Amar Ma’ruf Nahi Munkar</a:t>
            </a:r>
            <a:endParaRPr lang="en-ID" sz="6000">
              <a:latin typeface="Bahnschrift Condensed" panose="020B0502040204020203" pitchFamily="34" charset="0"/>
            </a:endParaRPr>
          </a:p>
        </p:txBody>
      </p:sp>
      <p:sp>
        <p:nvSpPr>
          <p:cNvPr id="6" name="Rectangle 5">
            <a:extLst>
              <a:ext uri="{FF2B5EF4-FFF2-40B4-BE49-F238E27FC236}">
                <a16:creationId xmlns:a16="http://schemas.microsoft.com/office/drawing/2014/main" id="{27ECBE49-9DF4-9287-71EF-5AEB2EE77E61}"/>
              </a:ext>
            </a:extLst>
          </p:cNvPr>
          <p:cNvSpPr/>
          <p:nvPr/>
        </p:nvSpPr>
        <p:spPr>
          <a:xfrm>
            <a:off x="1446415" y="1690688"/>
            <a:ext cx="10102049" cy="19004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2400" b="0" i="0">
                <a:solidFill>
                  <a:schemeClr val="tx1"/>
                </a:solidFill>
                <a:effectLst/>
                <a:latin typeface="Bahnschrift Condensed" panose="020B0502040204020203" pitchFamily="34" charset="0"/>
              </a:rPr>
              <a:t>Amar ma’ruf nahi mungkar adalah kewajiban bagi tiap-tiap muslim yang memiliki</a:t>
            </a:r>
            <a:br>
              <a:rPr lang="en-ID" sz="2400" b="0" i="0">
                <a:solidFill>
                  <a:schemeClr val="tx1"/>
                </a:solidFill>
                <a:effectLst/>
                <a:latin typeface="Bahnschrift Condensed" panose="020B0502040204020203" pitchFamily="34" charset="0"/>
              </a:rPr>
            </a:br>
            <a:r>
              <a:rPr lang="en-ID" sz="2400" b="0" i="0">
                <a:solidFill>
                  <a:schemeClr val="tx1"/>
                </a:solidFill>
                <a:effectLst/>
                <a:latin typeface="Bahnschrift Condensed" panose="020B0502040204020203" pitchFamily="34" charset="0"/>
              </a:rPr>
              <a:t>kemampuan. Artinya, jika ada sebagian yang melakukannya, yang lainnya terwakili.</a:t>
            </a:r>
            <a:br>
              <a:rPr lang="en-ID" sz="2400" b="0" i="0">
                <a:solidFill>
                  <a:schemeClr val="tx1"/>
                </a:solidFill>
                <a:effectLst/>
                <a:latin typeface="Bahnschrift Condensed" panose="020B0502040204020203" pitchFamily="34" charset="0"/>
              </a:rPr>
            </a:br>
            <a:r>
              <a:rPr lang="en-ID" sz="2400" b="0" i="0">
                <a:solidFill>
                  <a:schemeClr val="tx1"/>
                </a:solidFill>
                <a:effectLst/>
                <a:latin typeface="Bahnschrift Condensed" panose="020B0502040204020203" pitchFamily="34" charset="0"/>
              </a:rPr>
              <a:t>Dengan kata lain, hukumnya </a:t>
            </a:r>
            <a:r>
              <a:rPr lang="en-ID" sz="2400" b="1" i="0">
                <a:solidFill>
                  <a:schemeClr val="tx1"/>
                </a:solidFill>
                <a:effectLst/>
                <a:latin typeface="Bahnschrift Condensed" panose="020B0502040204020203" pitchFamily="34" charset="0"/>
              </a:rPr>
              <a:t>fardhu kifayah</a:t>
            </a:r>
            <a:r>
              <a:rPr lang="en-ID" sz="2400" b="0" i="0">
                <a:solidFill>
                  <a:schemeClr val="tx1"/>
                </a:solidFill>
                <a:effectLst/>
                <a:latin typeface="Bahnschrift Condensed" panose="020B0502040204020203" pitchFamily="34" charset="0"/>
              </a:rPr>
              <a:t>.</a:t>
            </a:r>
            <a:endParaRPr lang="en-ID" sz="2400">
              <a:solidFill>
                <a:schemeClr val="tx1"/>
              </a:solidFill>
              <a:latin typeface="Bahnschrift Condensed" panose="020B0502040204020203" pitchFamily="34" charset="0"/>
            </a:endParaRPr>
          </a:p>
        </p:txBody>
      </p:sp>
      <p:sp>
        <p:nvSpPr>
          <p:cNvPr id="7" name="Rectangle 6">
            <a:extLst>
              <a:ext uri="{FF2B5EF4-FFF2-40B4-BE49-F238E27FC236}">
                <a16:creationId xmlns:a16="http://schemas.microsoft.com/office/drawing/2014/main" id="{7BF48101-734C-E757-6A32-93673E4E99BB}"/>
              </a:ext>
            </a:extLst>
          </p:cNvPr>
          <p:cNvSpPr/>
          <p:nvPr/>
        </p:nvSpPr>
        <p:spPr>
          <a:xfrm>
            <a:off x="1446415" y="3826625"/>
            <a:ext cx="10102049" cy="26357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59963" rtl="0"/>
            <a:r>
              <a:rPr lang="en-US" sz="2400">
                <a:solidFill>
                  <a:schemeClr val="tx1"/>
                </a:solidFill>
                <a:latin typeface="Bahnschrift Condensed" panose="020B0502040204020203" pitchFamily="34" charset="0"/>
              </a:rPr>
              <a:t>Namun, boleh jadi hukumnya menjadi fardhu ain bagi siapa yang mampu dan tidak ada lagi yang menegakkan. Al-Imam an-Nawawi mengatakan “Amar maruf nahi mungkar menjadi wajib ain bagi seseorang, terutama jika ia berada di suatu tempat yang tidak ada seorangpun yang mengenal (ma’ruf dan munkar) selain dirinya; atau jika tidak ada yang dapat mencegah yang munkar selain dirinya. Misalnya, saat melihat anak, istri, atau pembantunya melakukan kemunkaran atau mengabaikan kebaikan” (Syarh Shahih Muslim)</a:t>
            </a:r>
            <a:endParaRPr lang="en-ID" sz="2400">
              <a:solidFill>
                <a:schemeClr val="tx1"/>
              </a:solidFill>
              <a:latin typeface="Bahnschrift Condensed" panose="020B0502040204020203" pitchFamily="34" charset="0"/>
            </a:endParaRPr>
          </a:p>
        </p:txBody>
      </p:sp>
    </p:spTree>
    <p:extLst>
      <p:ext uri="{BB962C8B-B14F-4D97-AF65-F5344CB8AC3E}">
        <p14:creationId xmlns:p14="http://schemas.microsoft.com/office/powerpoint/2010/main" val="2805521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TotalTime>
  <Words>724</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Bahnschrift Condensed</vt:lpstr>
      <vt:lpstr>Calibri</vt:lpstr>
      <vt:lpstr>Calibri Light</vt:lpstr>
      <vt:lpstr>Office Theme</vt:lpstr>
      <vt:lpstr>Islam dan Dakwah AIK IV</vt:lpstr>
      <vt:lpstr>Pengertian Dakwah</vt:lpstr>
      <vt:lpstr>Pengertian Dakwah</vt:lpstr>
      <vt:lpstr>Pengertian Dakwah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dan Dakwah AIK IV</dc:title>
  <dc:creator>Tigor Irnova</dc:creator>
  <cp:lastModifiedBy>Tigor Irnova</cp:lastModifiedBy>
  <cp:revision>3</cp:revision>
  <dcterms:created xsi:type="dcterms:W3CDTF">2022-06-11T13:40:31Z</dcterms:created>
  <dcterms:modified xsi:type="dcterms:W3CDTF">2022-06-13T01:24:38Z</dcterms:modified>
</cp:coreProperties>
</file>