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9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39" d="100"/>
          <a:sy n="39" d="100"/>
        </p:scale>
        <p:origin x="7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29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8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8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6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4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7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5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4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581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269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F0324C-C101-4166-860F-F46430B62A9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948021-D93C-407D-BB5B-797339C3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2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 smtClean="0"/>
              <a:t>AKHLAQ &amp; KELUARGA (2)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254580" y="1390918"/>
            <a:ext cx="1687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PERTEMUAN 04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597465" y="3989565"/>
            <a:ext cx="42594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Laillia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Zulfa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 N M	(2019-239)</a:t>
            </a:r>
          </a:p>
          <a:p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Nur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Ainun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 S		(2019-267)</a:t>
            </a:r>
          </a:p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Amelia F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Anggraini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	(2019-270)</a:t>
            </a:r>
          </a:p>
        </p:txBody>
      </p:sp>
    </p:spTree>
    <p:extLst>
      <p:ext uri="{BB962C8B-B14F-4D97-AF65-F5344CB8AC3E}">
        <p14:creationId xmlns:p14="http://schemas.microsoft.com/office/powerpoint/2010/main" val="42673718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Sebab</a:t>
            </a:r>
            <a:r>
              <a:rPr lang="en-US" sz="4000" dirty="0" smtClean="0"/>
              <a:t> </a:t>
            </a:r>
            <a:r>
              <a:rPr lang="en-US" sz="4000" dirty="0" err="1" smtClean="0"/>
              <a:t>Akibat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Ada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sebab-akibat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suami</a:t>
            </a:r>
            <a:r>
              <a:rPr lang="en-US" sz="2400" dirty="0"/>
              <a:t> </a:t>
            </a:r>
            <a:r>
              <a:rPr lang="en-US" sz="2400" dirty="0" err="1"/>
              <a:t>istri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kelebihan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kekurangan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, 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percaya</a:t>
            </a:r>
            <a:r>
              <a:rPr lang="en-US" sz="2400" dirty="0"/>
              <a:t>, 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, 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yang </a:t>
            </a:r>
            <a:r>
              <a:rPr lang="en-US" sz="2400" dirty="0" err="1"/>
              <a:t>efektif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5887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 smtClean="0"/>
              <a:t>Manajemen</a:t>
            </a:r>
            <a:r>
              <a:rPr lang="en-US" sz="4000" dirty="0" smtClean="0"/>
              <a:t> </a:t>
            </a:r>
            <a:r>
              <a:rPr lang="en-US" sz="4000" dirty="0" err="1" smtClean="0"/>
              <a:t>Konflik</a:t>
            </a:r>
            <a:r>
              <a:rPr lang="en-US" sz="4000" dirty="0" smtClean="0"/>
              <a:t> </a:t>
            </a:r>
            <a:r>
              <a:rPr lang="en-US" sz="4000" dirty="0" err="1" smtClean="0"/>
              <a:t>Suami</a:t>
            </a:r>
            <a:r>
              <a:rPr lang="en-US" sz="4000" dirty="0" smtClean="0"/>
              <a:t> </a:t>
            </a:r>
            <a:r>
              <a:rPr lang="en-US" sz="4000" dirty="0" err="1" smtClean="0"/>
              <a:t>Istri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69432"/>
            <a:ext cx="10058400" cy="3965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M</a:t>
            </a:r>
            <a:r>
              <a:rPr lang="en-US" sz="2400" dirty="0" err="1" smtClean="0"/>
              <a:t>anajemen</a:t>
            </a:r>
            <a:r>
              <a:rPr lang="en-US" sz="2400" dirty="0" smtClean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di </a:t>
            </a:r>
            <a:r>
              <a:rPr lang="en-US" sz="2400" dirty="0" err="1"/>
              <a:t>antaranya</a:t>
            </a:r>
            <a:r>
              <a:rPr lang="en-US" sz="2400" dirty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Tahap</a:t>
            </a:r>
            <a:r>
              <a:rPr lang="en-US" sz="2400" dirty="0" smtClean="0"/>
              <a:t> Primer;</a:t>
            </a:r>
          </a:p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Sekunder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Tersier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88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 Schoolbook" panose="02040604050505020304" pitchFamily="18" charset="0"/>
              </a:rPr>
              <a:t>TERIMAKASIH</a:t>
            </a:r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12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Callout 6"/>
          <p:cNvSpPr/>
          <p:nvPr/>
        </p:nvSpPr>
        <p:spPr>
          <a:xfrm>
            <a:off x="8461420" y="437882"/>
            <a:ext cx="2441620" cy="1738647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Bahnschrift Condensed" panose="020B0502040204020203" pitchFamily="34" charset="0"/>
              </a:rPr>
              <a:t>Apa</a:t>
            </a:r>
            <a:r>
              <a:rPr lang="en-US" sz="2000" dirty="0" smtClean="0">
                <a:latin typeface="Bahnschrift Condensed" panose="020B0502040204020203" pitchFamily="34" charset="0"/>
              </a:rPr>
              <a:t> </a:t>
            </a:r>
            <a:r>
              <a:rPr lang="en-US" sz="2000" dirty="0" err="1" smtClean="0">
                <a:latin typeface="Bahnschrift Condensed" panose="020B0502040204020203" pitchFamily="34" charset="0"/>
              </a:rPr>
              <a:t>itu</a:t>
            </a:r>
            <a:r>
              <a:rPr lang="en-US" sz="2000" dirty="0" smtClean="0">
                <a:latin typeface="Bahnschrift Condensed" panose="020B0502040204020203" pitchFamily="34" charset="0"/>
              </a:rPr>
              <a:t> </a:t>
            </a:r>
            <a:r>
              <a:rPr lang="en-US" sz="2000" dirty="0" err="1" smtClean="0">
                <a:latin typeface="Bahnschrift Condensed" panose="020B0502040204020203" pitchFamily="34" charset="0"/>
              </a:rPr>
              <a:t>keluarga</a:t>
            </a:r>
            <a:r>
              <a:rPr lang="en-US" sz="2000" dirty="0" smtClean="0">
                <a:latin typeface="Bahnschrift Condensed" panose="020B0502040204020203" pitchFamily="34" charset="0"/>
              </a:rPr>
              <a:t> </a:t>
            </a:r>
            <a:r>
              <a:rPr lang="en-US" sz="2000" dirty="0" err="1" smtClean="0">
                <a:latin typeface="Bahnschrift Condensed" panose="020B0502040204020203" pitchFamily="34" charset="0"/>
              </a:rPr>
              <a:t>sakinah</a:t>
            </a:r>
            <a:r>
              <a:rPr lang="en-US" sz="2000" dirty="0">
                <a:latin typeface="Bahnschrift Condensed" panose="020B0502040204020203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4082606"/>
            <a:ext cx="10515600" cy="11848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Allah </a:t>
            </a:r>
            <a:r>
              <a:rPr lang="id-I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berfirman dalam surah Ar- </a:t>
            </a:r>
            <a:r>
              <a:rPr lang="id-ID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Rum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ayat</a:t>
            </a:r>
            <a:r>
              <a:rPr lang="id-ID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id-I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21 “</a:t>
            </a:r>
            <a:r>
              <a:rPr lang="id-ID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an di </a:t>
            </a:r>
            <a:r>
              <a:rPr lang="id-ID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antara </a:t>
            </a:r>
            <a:r>
              <a:rPr lang="id-I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tanda-tanda 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(</a:t>
            </a:r>
            <a:r>
              <a:rPr lang="id-ID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ke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besaran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  <a:r>
              <a:rPr lang="id-ID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-Nya </a:t>
            </a:r>
            <a:r>
              <a:rPr lang="id-I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Dia menciptakan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pasangan-pasangan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untukmu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dari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jenismu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sendiri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, agar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kamu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cenderung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merasa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tentram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kepadanya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Dia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menjadikan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di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antaramu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rasa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kasih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sayang</a:t>
            </a:r>
            <a:r>
              <a:rPr lang="id-ID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.” </a:t>
            </a:r>
            <a:r>
              <a:rPr lang="id-I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(Ar-Rûm: 21)”.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3267" y="2461035"/>
            <a:ext cx="7405352" cy="13370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Arial Rounded MT Bold" panose="020F0704030504030204" pitchFamily="34" charset="0"/>
              </a:rPr>
              <a:t>keluarga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sakinah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ialah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kondisi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sebuah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keluarga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>
                <a:latin typeface="Arial Rounded MT Bold" panose="020F0704030504030204" pitchFamily="34" charset="0"/>
              </a:rPr>
              <a:t>sangat</a:t>
            </a:r>
            <a:r>
              <a:rPr lang="en-US" dirty="0">
                <a:latin typeface="Arial Rounded MT Bold" panose="020F0704030504030204" pitchFamily="34" charset="0"/>
              </a:rPr>
              <a:t> ideal yang </a:t>
            </a:r>
            <a:r>
              <a:rPr lang="en-US" dirty="0" err="1">
                <a:latin typeface="Arial Rounded MT Bold" panose="020F0704030504030204" pitchFamily="34" charset="0"/>
              </a:rPr>
              <a:t>terbentuk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berlandaskan</a:t>
            </a:r>
            <a:r>
              <a:rPr lang="en-US" dirty="0">
                <a:latin typeface="Arial Rounded MT Bold" panose="020F0704030504030204" pitchFamily="34" charset="0"/>
              </a:rPr>
              <a:t> Al-Quran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Sunnah </a:t>
            </a:r>
            <a:r>
              <a:rPr lang="en-US" dirty="0" err="1">
                <a:latin typeface="Arial Rounded MT Bold" panose="020F0704030504030204" pitchFamily="34" charset="0"/>
              </a:rPr>
              <a:t>untuk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mencapai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kebahagiaan</a:t>
            </a:r>
            <a:r>
              <a:rPr lang="en-US" dirty="0">
                <a:latin typeface="Arial Rounded MT Bold" panose="020F0704030504030204" pitchFamily="34" charset="0"/>
              </a:rPr>
              <a:t> di </a:t>
            </a:r>
            <a:r>
              <a:rPr lang="en-US" dirty="0" err="1">
                <a:latin typeface="Arial Rounded MT Bold" panose="020F0704030504030204" pitchFamily="34" charset="0"/>
              </a:rPr>
              <a:t>dunia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di </a:t>
            </a:r>
            <a:r>
              <a:rPr lang="en-US" dirty="0" err="1">
                <a:latin typeface="Arial Rounded MT Bold" panose="020F0704030504030204" pitchFamily="34" charset="0"/>
              </a:rPr>
              <a:t>akhirat</a:t>
            </a:r>
            <a:r>
              <a:rPr lang="en-US" dirty="0">
                <a:latin typeface="Arial Rounded MT Bold" panose="020F07040305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55674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0310" y="850006"/>
            <a:ext cx="4095482" cy="2575774"/>
          </a:xfrm>
          <a:prstGeom prst="rect">
            <a:avLst/>
          </a:prstGeom>
          <a:ln w="57150">
            <a:prstDash val="dash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Dalam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bahasa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Arab “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Sakinah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”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sendiri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memiliki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arti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tenang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aman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damai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serta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penuh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kasih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sayang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76541" y="3734873"/>
            <a:ext cx="3734873" cy="2704564"/>
          </a:xfrm>
          <a:prstGeom prst="rect">
            <a:avLst/>
          </a:prstGeom>
          <a:ln w="57150">
            <a:prstDash val="dash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“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Mawaddah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”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sendiri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berarti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Cinta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kasih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sayang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yang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tulus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kepada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pasangan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dan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keluarganya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78828" y="850006"/>
            <a:ext cx="4134118" cy="2575774"/>
          </a:xfrm>
          <a:prstGeom prst="rect">
            <a:avLst/>
          </a:prstGeom>
          <a:ln w="57150">
            <a:prstDash val="dash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“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Wa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Rahmah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” 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terdiri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dari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dua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kata,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yaitu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“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Wa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” yang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berarti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dan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dan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“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Rahmah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” yang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berarti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Rahmat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karunia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berkah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dan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anugerah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370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5915" y="566670"/>
            <a:ext cx="3425781" cy="862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Ciri-ciri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Keluarga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Sakinah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Arial Rounded MT Bold" panose="020F0704030504030204" pitchFamily="34" charset="0"/>
              </a:rPr>
              <a:t>Rumah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Tangga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Didirikan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Berlandaskan</a:t>
            </a:r>
            <a:r>
              <a:rPr lang="en-US" sz="2400" dirty="0">
                <a:latin typeface="Arial Rounded MT Bold" panose="020F0704030504030204" pitchFamily="34" charset="0"/>
              </a:rPr>
              <a:t> Al-Quran Dan </a:t>
            </a:r>
            <a:r>
              <a:rPr lang="en-US" sz="2400" dirty="0" smtClean="0">
                <a:latin typeface="Arial Rounded MT Bold" panose="020F0704030504030204" pitchFamily="34" charset="0"/>
              </a:rPr>
              <a:t>Sunnah</a:t>
            </a:r>
          </a:p>
          <a:p>
            <a:r>
              <a:rPr lang="en-US" sz="2400" dirty="0" err="1">
                <a:latin typeface="Arial Rounded MT Bold" panose="020F0704030504030204" pitchFamily="34" charset="0"/>
              </a:rPr>
              <a:t>Rumah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Tangga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Berasaskan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Kasih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Sayang</a:t>
            </a:r>
            <a:r>
              <a:rPr lang="en-US" sz="2400" dirty="0">
                <a:latin typeface="Arial Rounded MT Bold" panose="020F0704030504030204" pitchFamily="34" charset="0"/>
              </a:rPr>
              <a:t> (</a:t>
            </a:r>
            <a:r>
              <a:rPr lang="en-US" sz="2400" dirty="0" err="1">
                <a:latin typeface="Arial Rounded MT Bold" panose="020F0704030504030204" pitchFamily="34" charset="0"/>
              </a:rPr>
              <a:t>Mawaddah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Warahmah</a:t>
            </a:r>
            <a:r>
              <a:rPr lang="en-US" sz="2400" dirty="0">
                <a:latin typeface="Arial Rounded MT Bold" panose="020F0704030504030204" pitchFamily="34" charset="0"/>
              </a:rPr>
              <a:t>) 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r>
              <a:rPr lang="en-US" sz="2400" dirty="0" err="1">
                <a:latin typeface="Arial Rounded MT Bold" panose="020F0704030504030204" pitchFamily="34" charset="0"/>
              </a:rPr>
              <a:t>Mengetahui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Peraturan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Berumahtangga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r>
              <a:rPr lang="en-US" sz="2400" dirty="0" err="1">
                <a:latin typeface="Arial Rounded MT Bold" panose="020F0704030504030204" pitchFamily="34" charset="0"/>
              </a:rPr>
              <a:t>Menghormati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Mengasihi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Kedua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Ibu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Bapak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r>
              <a:rPr lang="en-US" sz="2400" dirty="0" err="1">
                <a:latin typeface="Arial Rounded MT Bold" panose="020F0704030504030204" pitchFamily="34" charset="0"/>
              </a:rPr>
              <a:t>Menjaga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Hubungan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Kerabat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Ipar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891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8186" y="2292439"/>
            <a:ext cx="10921284" cy="394093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fontAlgn="base"/>
            <a:endParaRPr lang="en-ID" dirty="0" smtClean="0">
              <a:latin typeface="Eras Light ITC" panose="020B0402030504020804" pitchFamily="34" charset="0"/>
            </a:endParaRPr>
          </a:p>
          <a:p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mawaddah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rahmah</a:t>
            </a:r>
            <a:r>
              <a:rPr lang="en-US" dirty="0"/>
              <a:t> </a:t>
            </a:r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suami-istri</a:t>
            </a:r>
            <a:r>
              <a:rPr lang="en-US" dirty="0"/>
              <a:t> </a:t>
            </a:r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/>
              <a:t>menghargai</a:t>
            </a:r>
            <a:r>
              <a:rPr lang="en-US" dirty="0"/>
              <a:t> </a:t>
            </a:r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/>
              <a:t>mempercayai</a:t>
            </a:r>
            <a:r>
              <a:rPr lang="en-US" dirty="0"/>
              <a:t> </a:t>
            </a:r>
          </a:p>
          <a:p>
            <a:r>
              <a:rPr lang="en-US" dirty="0" err="1" smtClean="0"/>
              <a:t>Suami-istri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kewajibanya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</a:p>
          <a:p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pertikaian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</a:p>
          <a:p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halal </a:t>
            </a:r>
          </a:p>
          <a:p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aqidah</a:t>
            </a:r>
            <a:r>
              <a:rPr lang="en-US" dirty="0"/>
              <a:t> yang </a:t>
            </a:r>
            <a:r>
              <a:rPr lang="en-US" dirty="0" err="1"/>
              <a:t>bena</a:t>
            </a:r>
            <a:endParaRPr lang="en-US" dirty="0"/>
          </a:p>
          <a:p>
            <a:pPr marL="0" indent="0" fontAlgn="base">
              <a:buNone/>
            </a:pPr>
            <a:endParaRPr lang="en-US" dirty="0">
              <a:latin typeface="Eras Light ITC" panose="020B0402030504020804" pitchFamily="34" charset="0"/>
            </a:endParaRPr>
          </a:p>
          <a:p>
            <a:pPr marL="0" indent="0">
              <a:buNone/>
            </a:pPr>
            <a:endParaRPr lang="en-US" dirty="0">
              <a:latin typeface="Eras Light ITC" panose="020B0402030504020804" pitchFamily="34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7521262" y="579549"/>
            <a:ext cx="2897747" cy="1712890"/>
          </a:xfrm>
          <a:prstGeom prst="cloud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ahnschrift Condensed" panose="020B0502040204020203" pitchFamily="34" charset="0"/>
              </a:rPr>
              <a:t>Cara </a:t>
            </a:r>
            <a:r>
              <a:rPr lang="en-US" dirty="0" err="1" smtClean="0">
                <a:latin typeface="Bahnschrift Condensed" panose="020B0502040204020203" pitchFamily="34" charset="0"/>
              </a:rPr>
              <a:t>membangun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keluarga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sakinah</a:t>
            </a:r>
            <a:endParaRPr lang="en-US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07378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HAK &amp; KEWAJIBAN SUAMI ISTRI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islam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pernikahan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sebatas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tinggal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memisahkan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pernikanan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dibina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Yang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patut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dipenuhi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keduanya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Apasih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didalam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pernikahan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14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Suami</a:t>
            </a:r>
            <a:r>
              <a:rPr lang="en-GB" dirty="0"/>
              <a:t> &amp; </a:t>
            </a:r>
            <a:r>
              <a:rPr lang="en-GB" dirty="0" err="1"/>
              <a:t>Istri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25600"/>
            <a:ext cx="5334000" cy="44094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Menaati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suaminya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mengizinkan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kedalam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kecuali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persetujuan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Melayani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hal-hal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perizinan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Menjauhi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perdebatan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bias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memperburuk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suasana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cemburu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berlebihan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merawat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penampilan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51600" y="1625600"/>
            <a:ext cx="5334000" cy="4409440"/>
          </a:xfrm>
          <a:prstGeom prst="rect">
            <a:avLst/>
          </a:prstGeom>
          <a:solidFill>
            <a:srgbClr val="E993DD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0" indent="0">
              <a:buFont typeface="Garamond" pitchFamily="18" charset="0"/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ma’ruf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rasa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kasing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saying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691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5" y="1622741"/>
            <a:ext cx="5203065" cy="36833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pernikahan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nafkah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Menggauli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Membimbing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rasa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sayang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4414" y="1607714"/>
            <a:ext cx="5203065" cy="3698383"/>
          </a:xfrm>
          <a:prstGeom prst="rect">
            <a:avLst/>
          </a:prstGeom>
          <a:solidFill>
            <a:srgbClr val="E993DD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pernikahan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Garamond" pitchFamily="18" charset="0"/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Menaati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Garamond" pitchFamily="18" charset="0"/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kehormatan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Garamond" pitchFamily="18" charset="0"/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ditinggal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pergi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Garamond" pitchFamily="18" charset="0"/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Memperlakukan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Garamond" pitchFamily="18" charset="0"/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Melayani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8207" y="528034"/>
            <a:ext cx="4018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Kewajiban</a:t>
            </a:r>
            <a:r>
              <a:rPr lang="en-GB" dirty="0"/>
              <a:t> </a:t>
            </a:r>
            <a:r>
              <a:rPr lang="en-GB" dirty="0" err="1"/>
              <a:t>Suami</a:t>
            </a:r>
            <a:r>
              <a:rPr lang="en-GB" dirty="0"/>
              <a:t> &amp; </a:t>
            </a:r>
            <a:r>
              <a:rPr lang="en-GB" dirty="0" err="1"/>
              <a:t>Istri</a:t>
            </a:r>
            <a:r>
              <a:rPr lang="en-GB" dirty="0"/>
              <a:t> </a:t>
            </a:r>
            <a:r>
              <a:rPr lang="en-GB" dirty="0" err="1"/>
              <a:t>didalam</a:t>
            </a:r>
            <a:r>
              <a:rPr lang="en-GB" dirty="0"/>
              <a:t> </a:t>
            </a:r>
            <a:r>
              <a:rPr lang="en-GB" dirty="0" err="1"/>
              <a:t>Pernikahan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35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3. MANAJEMEN </a:t>
            </a:r>
            <a:r>
              <a:rPr lang="en-GB" dirty="0" smtClean="0"/>
              <a:t>KONFLIK </a:t>
            </a:r>
            <a:r>
              <a:rPr lang="en-GB" dirty="0"/>
              <a:t>SUAMI ISTRI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dirty="0" err="1" smtClean="0"/>
              <a:t>Menurut</a:t>
            </a:r>
            <a:r>
              <a:rPr lang="en-US" dirty="0" smtClean="0"/>
              <a:t> KBBI </a:t>
            </a:r>
            <a:r>
              <a:rPr lang="en-US" dirty="0" err="1" smtClean="0"/>
              <a:t>Manajemen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proses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lama.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amus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percecokan</a:t>
            </a:r>
            <a:r>
              <a:rPr lang="en-US" dirty="0" smtClean="0"/>
              <a:t>, </a:t>
            </a:r>
            <a:r>
              <a:rPr lang="en-US" dirty="0" err="1" smtClean="0"/>
              <a:t>pertentangan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05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326</TotalTime>
  <Words>570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Rounded MT Bold</vt:lpstr>
      <vt:lpstr>Bahnschrift Condensed</vt:lpstr>
      <vt:lpstr>Bahnschrift SemiBold Condensed</vt:lpstr>
      <vt:lpstr>Century Gothic</vt:lpstr>
      <vt:lpstr>Century Schoolbook</vt:lpstr>
      <vt:lpstr>Eras Light ITC</vt:lpstr>
      <vt:lpstr>Garamond</vt:lpstr>
      <vt:lpstr>Times New Roman</vt:lpstr>
      <vt:lpstr>Savon</vt:lpstr>
      <vt:lpstr>AKHLAQ &amp; KELUARGA (2)</vt:lpstr>
      <vt:lpstr>PowerPoint Presentation</vt:lpstr>
      <vt:lpstr>PowerPoint Presentation</vt:lpstr>
      <vt:lpstr>PowerPoint Presentation</vt:lpstr>
      <vt:lpstr>PowerPoint Presentation</vt:lpstr>
      <vt:lpstr>2. HAK &amp; KEWAJIBAN SUAMI ISTRI</vt:lpstr>
      <vt:lpstr>Hak Suami &amp; Istri </vt:lpstr>
      <vt:lpstr>PowerPoint Presentation</vt:lpstr>
      <vt:lpstr>3. MANAJEMEN KONFLIK SUAMI ISTRI</vt:lpstr>
      <vt:lpstr>Sebab Akibat</vt:lpstr>
      <vt:lpstr>Strategi Manajemen Konflik Suami Istri</vt:lpstr>
      <vt:lpstr>TERIMAKASIH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AKHLAQ &amp; KELUARGA (2</dc:title>
  <dc:creator>Asus</dc:creator>
  <cp:lastModifiedBy>ari achmad</cp:lastModifiedBy>
  <cp:revision>20</cp:revision>
  <dcterms:created xsi:type="dcterms:W3CDTF">2022-03-23T02:20:31Z</dcterms:created>
  <dcterms:modified xsi:type="dcterms:W3CDTF">2022-04-05T01:15:15Z</dcterms:modified>
</cp:coreProperties>
</file>