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6" r:id="rId10"/>
  </p:sldIdLst>
  <p:sldSz cx="18288000" cy="10287000"/>
  <p:notesSz cx="6858000" cy="9144000"/>
  <p:embeddedFontLst>
    <p:embeddedFont>
      <p:font typeface="Open Sans" charset="0"/>
      <p:regular r:id="rId11"/>
    </p:embeddedFont>
    <p:embeddedFont>
      <p:font typeface="Oswa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Lato Italics" charset="0"/>
      <p:regular r:id="rId17"/>
    </p:embeddedFont>
    <p:embeddedFont>
      <p:font typeface="Lato" charset="0"/>
      <p:regular r:id="rId18"/>
    </p:embeddedFont>
    <p:embeddedFont>
      <p:font typeface="Garamond" pitchFamily="18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7" d="100"/>
          <a:sy n="27" d="100"/>
        </p:scale>
        <p:origin x="-10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2964" y="-250433"/>
            <a:ext cx="5507101" cy="10777614"/>
          </a:xfrm>
          <a:prstGeom prst="rect">
            <a:avLst/>
          </a:prstGeom>
          <a:solidFill>
            <a:srgbClr val="C29A74">
              <a:alpha val="4980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9880" r="29880"/>
          <a:stretch>
            <a:fillRect/>
          </a:stretch>
        </p:blipFill>
        <p:spPr>
          <a:xfrm>
            <a:off x="2302707" y="1119393"/>
            <a:ext cx="5757415" cy="804821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43752" y="1453268"/>
            <a:ext cx="10165783" cy="3690232"/>
            <a:chOff x="0" y="0"/>
            <a:chExt cx="13554377" cy="4920309"/>
          </a:xfrm>
        </p:grpSpPr>
        <p:sp>
          <p:nvSpPr>
            <p:cNvPr id="5" name="AutoShape 5"/>
            <p:cNvSpPr/>
            <p:nvPr/>
          </p:nvSpPr>
          <p:spPr>
            <a:xfrm>
              <a:off x="0" y="3708557"/>
              <a:ext cx="13554377" cy="1211752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1034902" cy="293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59"/>
                </a:lnSpc>
              </a:pPr>
              <a:r>
                <a:rPr lang="en-US" sz="7299" spc="218">
                  <a:solidFill>
                    <a:srgbClr val="C29A74"/>
                  </a:solidFill>
                  <a:latin typeface="Oswald"/>
                </a:rPr>
                <a:t>ISLAM DAN ILMU PENGETAHUAN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73783" y="3934703"/>
              <a:ext cx="8626332" cy="66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111">
                  <a:solidFill>
                    <a:srgbClr val="FBFDF4"/>
                  </a:solidFill>
                  <a:latin typeface="Lato Italics"/>
                </a:rPr>
                <a:t>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99463" y="5992560"/>
            <a:ext cx="8459837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2800" dirty="0" err="1">
                <a:solidFill>
                  <a:srgbClr val="83615D"/>
                </a:solidFill>
                <a:latin typeface="Open Sans"/>
              </a:rPr>
              <a:t>Disusun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oleh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:</a:t>
            </a:r>
          </a:p>
          <a:p>
            <a:pPr>
              <a:lnSpc>
                <a:spcPts val="4339"/>
              </a:lnSpc>
            </a:pPr>
            <a:r>
              <a:rPr lang="en-US" sz="2800" dirty="0" err="1">
                <a:solidFill>
                  <a:srgbClr val="83615D"/>
                </a:solidFill>
                <a:latin typeface="Open Sans"/>
              </a:rPr>
              <a:t>Dynar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Wiranda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Putri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(201910110311236)</a:t>
            </a:r>
          </a:p>
          <a:p>
            <a:pPr>
              <a:lnSpc>
                <a:spcPts val="4339"/>
              </a:lnSpc>
            </a:pPr>
            <a:r>
              <a:rPr lang="en-US" sz="2800" dirty="0" err="1">
                <a:solidFill>
                  <a:srgbClr val="83615D"/>
                </a:solidFill>
                <a:latin typeface="Open Sans"/>
              </a:rPr>
              <a:t>Fatimatus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Zakiya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Makmun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(</a:t>
            </a:r>
            <a:r>
              <a:rPr lang="en-US" sz="2800" dirty="0" smtClean="0">
                <a:solidFill>
                  <a:srgbClr val="83615D"/>
                </a:solidFill>
                <a:latin typeface="Open Sans"/>
              </a:rPr>
              <a:t>20191011031126</a:t>
            </a:r>
            <a:r>
              <a:rPr lang="id-ID" sz="2800" smtClean="0">
                <a:solidFill>
                  <a:srgbClr val="83615D"/>
                </a:solidFill>
                <a:latin typeface="Open Sans"/>
              </a:rPr>
              <a:t>4</a:t>
            </a:r>
            <a:r>
              <a:rPr lang="en-US" sz="2800" smtClean="0">
                <a:solidFill>
                  <a:srgbClr val="83615D"/>
                </a:solidFill>
                <a:latin typeface="Open Sans"/>
              </a:rPr>
              <a:t>)</a:t>
            </a:r>
            <a:endParaRPr lang="en-US" sz="2800" dirty="0">
              <a:solidFill>
                <a:srgbClr val="83615D"/>
              </a:solidFill>
              <a:latin typeface="Open Sans"/>
            </a:endParaRPr>
          </a:p>
          <a:p>
            <a:pPr>
              <a:lnSpc>
                <a:spcPts val="4339"/>
              </a:lnSpc>
            </a:pPr>
            <a:r>
              <a:rPr lang="en-US" sz="2800" dirty="0" err="1">
                <a:solidFill>
                  <a:srgbClr val="83615D"/>
                </a:solidFill>
                <a:latin typeface="Open Sans"/>
              </a:rPr>
              <a:t>Mutiara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Kharisma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83615D"/>
                </a:solidFill>
                <a:latin typeface="Open Sans"/>
              </a:rPr>
              <a:t>Firdaus</a:t>
            </a:r>
            <a:r>
              <a:rPr lang="en-US" sz="2800" dirty="0">
                <a:solidFill>
                  <a:srgbClr val="83615D"/>
                </a:solidFill>
                <a:latin typeface="Open Sans"/>
              </a:rPr>
              <a:t> (201910110311266)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11770" y="1028700"/>
            <a:ext cx="9518295" cy="8248615"/>
          </a:xfrm>
          <a:prstGeom prst="rect">
            <a:avLst/>
          </a:prstGeom>
          <a:solidFill>
            <a:srgbClr val="C29A74">
              <a:alpha val="6667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-4542428" y="3826072"/>
            <a:ext cx="11058512" cy="2468047"/>
          </a:xfrm>
          <a:prstGeom prst="rect">
            <a:avLst/>
          </a:prstGeom>
          <a:solidFill>
            <a:srgbClr val="C29A74">
              <a:alpha val="49804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3403280" y="1257301"/>
            <a:ext cx="7135275" cy="7554810"/>
            <a:chOff x="0" y="0"/>
            <a:chExt cx="9513700" cy="8464543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9513696" cy="226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4400" spc="279" dirty="0">
                  <a:solidFill>
                    <a:srgbClr val="C29A74"/>
                  </a:solidFill>
                  <a:latin typeface="Oswald"/>
                </a:rPr>
                <a:t>KEUTAMAAN ILMU</a:t>
              </a:r>
              <a:r>
                <a:rPr lang="id-ID" sz="4400" spc="279" dirty="0">
                  <a:solidFill>
                    <a:srgbClr val="C29A74"/>
                  </a:solidFill>
                  <a:latin typeface="Oswald"/>
                </a:rPr>
                <a:t>, ILMUWAN, DAN MAJELIS ILMU</a:t>
              </a:r>
              <a:endParaRPr lang="en-US" sz="4400" spc="279" dirty="0">
                <a:solidFill>
                  <a:srgbClr val="C29A74"/>
                </a:solidFill>
                <a:latin typeface="Oswa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39486"/>
              <a:ext cx="9513700" cy="64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4500"/>
                </a:lnSpc>
                <a:buAutoNum type="alphaLcPeriod"/>
              </a:pPr>
              <a:endParaRPr lang="id-ID" sz="3000" spc="30" dirty="0">
                <a:solidFill>
                  <a:srgbClr val="C29A74"/>
                </a:solidFill>
                <a:latin typeface="Lato"/>
              </a:endParaRPr>
            </a:p>
            <a:p>
              <a:pPr>
                <a:lnSpc>
                  <a:spcPts val="4500"/>
                </a:lnSpc>
              </a:pPr>
              <a:r>
                <a:rPr lang="id-ID" sz="3600" spc="30" dirty="0">
                  <a:solidFill>
                    <a:srgbClr val="C29A74"/>
                  </a:solidFill>
                  <a:latin typeface="Garamond" pitchFamily="18" charset="0"/>
                </a:rPr>
                <a:t>Keutamaan Ilmu</a:t>
              </a:r>
            </a:p>
            <a:p>
              <a:pPr marL="514350" indent="-514350">
                <a:lnSpc>
                  <a:spcPts val="4500"/>
                </a:lnSpc>
                <a:buAutoNum type="alphaLcPeriod"/>
              </a:pPr>
              <a:r>
                <a:rPr lang="id-ID" sz="3000" spc="30" dirty="0">
                  <a:solidFill>
                    <a:srgbClr val="C29A74"/>
                  </a:solidFill>
                  <a:latin typeface="Garamond" pitchFamily="18" charset="0"/>
                </a:rPr>
                <a:t>Diantara hasad yang diperbolehkan</a:t>
              </a:r>
            </a:p>
            <a:p>
              <a:pPr marL="514350" indent="-514350">
                <a:lnSpc>
                  <a:spcPts val="4500"/>
                </a:lnSpc>
                <a:buAutoNum type="alphaLcPeriod"/>
              </a:pPr>
              <a:r>
                <a:rPr lang="id-ID" sz="3000" spc="30" dirty="0">
                  <a:solidFill>
                    <a:srgbClr val="C29A74"/>
                  </a:solidFill>
                  <a:latin typeface="Garamond" pitchFamily="18" charset="0"/>
                </a:rPr>
                <a:t>Memudahkan penuntut ilmu masuk surga</a:t>
              </a:r>
            </a:p>
            <a:p>
              <a:pPr marL="514350" indent="-514350">
                <a:lnSpc>
                  <a:spcPts val="4500"/>
                </a:lnSpc>
                <a:buAutoNum type="alphaLcPeriod"/>
              </a:pPr>
              <a:r>
                <a:rPr lang="id-ID" sz="3000" spc="30" dirty="0">
                  <a:solidFill>
                    <a:srgbClr val="C29A74"/>
                  </a:solidFill>
                  <a:latin typeface="Garamond" pitchFamily="18" charset="0"/>
                </a:rPr>
                <a:t>Ilmu merupakan salah satu sumber pahala tiada henti</a:t>
              </a:r>
            </a:p>
            <a:p>
              <a:pPr marL="514350" indent="-514350">
                <a:lnSpc>
                  <a:spcPts val="4500"/>
                </a:lnSpc>
                <a:buAutoNum type="alphaLcPeriod"/>
              </a:pPr>
              <a:r>
                <a:rPr lang="id-ID" sz="3000" spc="30" dirty="0">
                  <a:solidFill>
                    <a:srgbClr val="C29A74"/>
                  </a:solidFill>
                  <a:latin typeface="Garamond" pitchFamily="18" charset="0"/>
                </a:rPr>
                <a:t>Orang yang belajar itu sama dengan berjihad</a:t>
              </a:r>
            </a:p>
            <a:p>
              <a:pPr marL="514350" indent="-514350">
                <a:lnSpc>
                  <a:spcPts val="4500"/>
                </a:lnSpc>
                <a:buAutoNum type="alphaLcPeriod"/>
              </a:pPr>
              <a:r>
                <a:rPr lang="id-ID" sz="3000" spc="30" dirty="0">
                  <a:solidFill>
                    <a:srgbClr val="C29A74"/>
                  </a:solidFill>
                  <a:latin typeface="Garamond" pitchFamily="18" charset="0"/>
                </a:rPr>
                <a:t>Malaikat pun membentangkan sayap untuk pencari ilmu</a:t>
              </a:r>
              <a:endParaRPr lang="en-US" sz="3000" spc="30" dirty="0">
                <a:solidFill>
                  <a:srgbClr val="C29A74"/>
                </a:solidFill>
                <a:latin typeface="Garamond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7590" r="27590"/>
          <a:stretch>
            <a:fillRect/>
          </a:stretch>
        </p:blipFill>
        <p:spPr>
          <a:xfrm>
            <a:off x="11730065" y="1038952"/>
            <a:ext cx="5529235" cy="8219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47012" y="1028701"/>
            <a:ext cx="11679867" cy="8053814"/>
            <a:chOff x="0" y="-107950"/>
            <a:chExt cx="15573156" cy="90360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7950"/>
              <a:ext cx="15573156" cy="126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75"/>
                </a:lnSpc>
              </a:pPr>
              <a:r>
                <a:rPr lang="id-ID" sz="8000" spc="195" dirty="0">
                  <a:solidFill>
                    <a:srgbClr val="FBFDF4"/>
                  </a:solidFill>
                  <a:latin typeface="Oswald"/>
                </a:rPr>
                <a:t>Keutamaan Ilmuwan</a:t>
              </a:r>
              <a:endParaRPr lang="en-US" sz="8000" spc="195" dirty="0">
                <a:solidFill>
                  <a:srgbClr val="FBFDF4"/>
                </a:solidFill>
                <a:latin typeface="Oswa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60455" y="3978618"/>
              <a:ext cx="14450996" cy="49494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>
                <a:lnSpc>
                  <a:spcPts val="4290"/>
                </a:lnSpc>
                <a:buAutoNum type="alphaLcPeriod"/>
              </a:pPr>
              <a:r>
                <a:rPr lang="id-ID" sz="4400" spc="264" dirty="0">
                  <a:solidFill>
                    <a:schemeClr val="bg1"/>
                  </a:solidFill>
                  <a:latin typeface="Lato Italics"/>
                </a:rPr>
                <a:t>Ditinggiksn derajatnya</a:t>
              </a:r>
            </a:p>
            <a:p>
              <a:pPr marL="514350" indent="-514350">
                <a:lnSpc>
                  <a:spcPts val="4290"/>
                </a:lnSpc>
                <a:buAutoNum type="alphaLcPeriod"/>
              </a:pPr>
              <a:r>
                <a:rPr lang="id-ID" sz="4400" spc="264" dirty="0">
                  <a:solidFill>
                    <a:schemeClr val="bg1"/>
                  </a:solidFill>
                  <a:latin typeface="Lato Italics"/>
                </a:rPr>
                <a:t>Hanya orang yang berilmu yang selamat</a:t>
              </a:r>
            </a:p>
            <a:p>
              <a:pPr marL="514350" indent="-514350">
                <a:lnSpc>
                  <a:spcPts val="4290"/>
                </a:lnSpc>
                <a:buAutoNum type="alphaLcPeriod"/>
              </a:pPr>
              <a:r>
                <a:rPr lang="id-ID" sz="4400" spc="264" dirty="0">
                  <a:solidFill>
                    <a:schemeClr val="bg1"/>
                  </a:solidFill>
                  <a:latin typeface="Lato Italics"/>
                </a:rPr>
                <a:t>Dimohonkan ampunan oleh seluruh penduduk langit dan bumi</a:t>
              </a:r>
            </a:p>
            <a:p>
              <a:pPr marL="514350" indent="-514350">
                <a:lnSpc>
                  <a:spcPts val="4290"/>
                </a:lnSpc>
                <a:buAutoNum type="alphaLcPeriod"/>
              </a:pPr>
              <a:r>
                <a:rPr lang="id-ID" sz="4400" spc="264" dirty="0">
                  <a:solidFill>
                    <a:schemeClr val="bg1"/>
                  </a:solidFill>
                  <a:latin typeface="Lato Italics"/>
                </a:rPr>
                <a:t>Memperoleh keutamaan jauh diatas ahli ibadah</a:t>
              </a:r>
            </a:p>
            <a:p>
              <a:pPr marL="514350" indent="-514350">
                <a:lnSpc>
                  <a:spcPts val="4290"/>
                </a:lnSpc>
                <a:buAutoNum type="alphaLcPeriod"/>
              </a:pPr>
              <a:endParaRPr lang="en-US" sz="3600" spc="264" dirty="0">
                <a:solidFill>
                  <a:schemeClr val="bg1"/>
                </a:solidFill>
                <a:latin typeface="Lato Itali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51711" y="1028700"/>
            <a:ext cx="917850" cy="69756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551262" y="1028700"/>
            <a:ext cx="48811" cy="8229600"/>
          </a:xfrm>
          <a:prstGeom prst="rect">
            <a:avLst/>
          </a:prstGeom>
          <a:solidFill>
            <a:srgbClr val="FBFDF4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0737" y="857565"/>
            <a:ext cx="14760298" cy="5362477"/>
            <a:chOff x="0" y="0"/>
            <a:chExt cx="19680398" cy="714996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61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id-ID" sz="9600" spc="280" dirty="0">
                  <a:solidFill>
                    <a:srgbClr val="C29A74"/>
                  </a:solidFill>
                  <a:latin typeface="Oswald"/>
                </a:rPr>
                <a:t>Majelis Ilmu</a:t>
              </a:r>
              <a:endParaRPr lang="en-US" sz="9600" spc="280" dirty="0">
                <a:solidFill>
                  <a:srgbClr val="C29A74"/>
                </a:solidFill>
                <a:latin typeface="Oswa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2337" y="2196904"/>
              <a:ext cx="18615561" cy="495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id-ID" sz="4800" spc="288" dirty="0">
                  <a:solidFill>
                    <a:srgbClr val="C29A74"/>
                  </a:solidFill>
                  <a:latin typeface="Times New Roman" pitchFamily="18" charset="0"/>
                  <a:cs typeface="Times New Roman" pitchFamily="18" charset="0"/>
                </a:rPr>
                <a:t>Majelis ilmu adalah tempat bagi orang-orang yang mau menempuh jalan yang diridhoi Allah mencapai surga. </a:t>
              </a:r>
              <a:r>
                <a:rPr lang="id-ID" sz="4800" spc="27" dirty="0">
                  <a:solidFill>
                    <a:srgbClr val="C29A74"/>
                  </a:solidFill>
                  <a:latin typeface="Times New Roman" pitchFamily="18" charset="0"/>
                  <a:cs typeface="Times New Roman" pitchFamily="18" charset="0"/>
                </a:rPr>
                <a:t>Keutamaan menghandiri majelis ilu adalah:</a:t>
              </a:r>
            </a:p>
            <a:p>
              <a:pPr marL="514350" indent="-514350">
                <a:lnSpc>
                  <a:spcPts val="4050"/>
                </a:lnSpc>
                <a:buAutoNum type="alphaLcPeriod"/>
              </a:pPr>
              <a:r>
                <a:rPr lang="id-ID" sz="4800" spc="27" dirty="0">
                  <a:solidFill>
                    <a:srgbClr val="C29A74"/>
                  </a:solidFill>
                  <a:latin typeface="Times New Roman" pitchFamily="18" charset="0"/>
                  <a:cs typeface="Times New Roman" pitchFamily="18" charset="0"/>
                </a:rPr>
                <a:t>Dimudahkan jalannya menuju surga</a:t>
              </a:r>
            </a:p>
            <a:p>
              <a:pPr marL="514350" indent="-514350">
                <a:lnSpc>
                  <a:spcPts val="4050"/>
                </a:lnSpc>
                <a:buAutoNum type="alphaLcPeriod"/>
              </a:pPr>
              <a:r>
                <a:rPr lang="id-ID" sz="4800" spc="27" dirty="0">
                  <a:solidFill>
                    <a:srgbClr val="C29A74"/>
                  </a:solidFill>
                  <a:latin typeface="Times New Roman" pitchFamily="18" charset="0"/>
                  <a:cs typeface="Times New Roman" pitchFamily="18" charset="0"/>
                </a:rPr>
                <a:t>Mendapatkan ketengan dan rahmat dari Allah SWT</a:t>
              </a:r>
            </a:p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C29A74"/>
          </a:solidFill>
        </p:spPr>
      </p:sp>
      <p:sp>
        <p:nvSpPr>
          <p:cNvPr id="8" name="AutoShape 8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C29A74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625" b="33625"/>
          <a:stretch>
            <a:fillRect/>
          </a:stretch>
        </p:blipFill>
        <p:spPr>
          <a:xfrm>
            <a:off x="1028700" y="1028700"/>
            <a:ext cx="7544828" cy="329445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7427" y="3737599"/>
            <a:ext cx="8966859" cy="1175025"/>
            <a:chOff x="0" y="0"/>
            <a:chExt cx="11955813" cy="15667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955813" cy="1566700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415395" y="382030"/>
              <a:ext cx="903198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10232" y="2324099"/>
            <a:ext cx="8649167" cy="49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id-ID" sz="4800" spc="25" dirty="0">
                <a:solidFill>
                  <a:srgbClr val="FBFDF4"/>
                </a:solidFill>
                <a:latin typeface="Lato"/>
              </a:rPr>
              <a:t>B.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Umum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dan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Agama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230" b="17230"/>
          <a:stretch>
            <a:fillRect/>
          </a:stretch>
        </p:blipFill>
        <p:spPr>
          <a:xfrm>
            <a:off x="1028700" y="5374376"/>
            <a:ext cx="7544828" cy="32944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45307" y="8083275"/>
            <a:ext cx="8814739" cy="1175025"/>
            <a:chOff x="0" y="0"/>
            <a:chExt cx="11752986" cy="156670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752986" cy="1566700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212568" y="382030"/>
              <a:ext cx="903198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10233" y="3314700"/>
            <a:ext cx="7544828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25"/>
              </a:lnSpc>
            </a:pP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merupakan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hasil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akumulasi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dari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pengetahuan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yang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terverifikasi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kebenarannya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berdasarkan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metode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ilmiah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 dan </a:t>
            </a:r>
            <a:r>
              <a:rPr lang="en-US" sz="4400" spc="25" dirty="0" err="1">
                <a:solidFill>
                  <a:srgbClr val="FBFDF4"/>
                </a:solidFill>
                <a:latin typeface="Lato"/>
              </a:rPr>
              <a:t>tersistematis</a:t>
            </a:r>
            <a:r>
              <a:rPr lang="en-US" sz="4400" spc="25" dirty="0">
                <a:solidFill>
                  <a:srgbClr val="FBFDF4"/>
                </a:solidFill>
                <a:latin typeface="Lato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625" b="33625"/>
          <a:stretch>
            <a:fillRect/>
          </a:stretch>
        </p:blipFill>
        <p:spPr>
          <a:xfrm>
            <a:off x="1028700" y="1028700"/>
            <a:ext cx="7544828" cy="329445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7427" y="3737599"/>
            <a:ext cx="8966859" cy="1175025"/>
            <a:chOff x="0" y="0"/>
            <a:chExt cx="11955813" cy="15667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955813" cy="1566700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415395" y="382030"/>
              <a:ext cx="903198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10233" y="2324100"/>
            <a:ext cx="8649167" cy="983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Perbedaan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Umum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dengan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48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4800" spc="25" dirty="0">
                <a:solidFill>
                  <a:srgbClr val="FBFDF4"/>
                </a:solidFill>
                <a:latin typeface="Lato"/>
              </a:rPr>
              <a:t> Agama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230" b="17230"/>
          <a:stretch>
            <a:fillRect/>
          </a:stretch>
        </p:blipFill>
        <p:spPr>
          <a:xfrm>
            <a:off x="1028700" y="5374376"/>
            <a:ext cx="7544828" cy="32944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45307" y="8083275"/>
            <a:ext cx="8814739" cy="1175025"/>
            <a:chOff x="0" y="0"/>
            <a:chExt cx="11752986" cy="156670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752986" cy="1566700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212568" y="382030"/>
              <a:ext cx="903198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29054" y="3728302"/>
            <a:ext cx="8649166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ts val="3825"/>
              </a:lnSpc>
              <a:buAutoNum type="arabicPeriod"/>
            </a:pP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umum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merupakan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hasil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dari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aktivitas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inderawi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,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pengalaman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, dan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rasional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manusia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.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Sedangkan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agama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merupakan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yang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diturunkan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oleh Allah SWT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kepada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nabi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/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rasul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berupa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wahyu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.</a:t>
            </a:r>
          </a:p>
          <a:p>
            <a:pPr marL="742950" indent="-742950" algn="just">
              <a:lnSpc>
                <a:spcPts val="3825"/>
              </a:lnSpc>
              <a:buAutoNum type="arabicPeriod"/>
            </a:pP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umum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bersifat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dinamis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dan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dapat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berubah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sesuai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dengan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perkembangan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pengetahuan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.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Sedangkan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agama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bersifat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mutlak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,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karena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Ilmu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agama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berasal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dari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Allah SWT yang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merupakan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pencipta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alam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 </a:t>
            </a:r>
            <a:r>
              <a:rPr lang="en-US" sz="3200" spc="25" dirty="0" err="1">
                <a:solidFill>
                  <a:srgbClr val="FBFDF4"/>
                </a:solidFill>
                <a:latin typeface="Lato"/>
              </a:rPr>
              <a:t>semesta</a:t>
            </a:r>
            <a:r>
              <a:rPr lang="en-US" sz="3200" spc="25" dirty="0">
                <a:solidFill>
                  <a:srgbClr val="FBFDF4"/>
                </a:solidFill>
                <a:latin typeface="La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077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5211" y="4197579"/>
            <a:ext cx="6964140" cy="61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id-ID" sz="4400" spc="288" dirty="0">
                <a:solidFill>
                  <a:srgbClr val="FBFDF4"/>
                </a:solidFill>
                <a:latin typeface="Oswald"/>
              </a:rPr>
              <a:t>Niat yang tulus</a:t>
            </a:r>
            <a:endParaRPr lang="en-US" sz="44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4367417"/>
            <a:ext cx="262303" cy="26230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95160" y="4197579"/>
            <a:ext cx="6964140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id-ID" sz="4400" spc="288" dirty="0">
                <a:solidFill>
                  <a:srgbClr val="FBFDF4"/>
                </a:solidFill>
                <a:latin typeface="Oswald"/>
              </a:rPr>
              <a:t>Berguru pada ahlinya</a:t>
            </a:r>
            <a:endParaRPr lang="en-US" sz="44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648649" y="4367417"/>
            <a:ext cx="262303" cy="26230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75211" y="7069194"/>
            <a:ext cx="696414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id-ID" sz="4400" spc="288" dirty="0">
                <a:solidFill>
                  <a:srgbClr val="FBFDF4"/>
                </a:solidFill>
                <a:latin typeface="Oswald"/>
              </a:rPr>
              <a:t>Selalu berusaha menambah ilmu</a:t>
            </a:r>
            <a:endParaRPr lang="en-US" sz="44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7239032"/>
            <a:ext cx="262303" cy="26230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295160" y="7069194"/>
            <a:ext cx="6964140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id-ID" sz="4400" spc="288" dirty="0">
                <a:solidFill>
                  <a:srgbClr val="FBFDF4"/>
                </a:solidFill>
                <a:latin typeface="Oswald"/>
              </a:rPr>
              <a:t>Bertanya dengan tepat</a:t>
            </a:r>
            <a:endParaRPr lang="en-US" sz="44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648649" y="7239032"/>
            <a:ext cx="262303" cy="262303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09600" y="723900"/>
            <a:ext cx="18265977" cy="2126335"/>
            <a:chOff x="-558800" y="-710640"/>
            <a:chExt cx="24354636" cy="2835113"/>
          </a:xfrm>
        </p:grpSpPr>
        <p:sp>
          <p:nvSpPr>
            <p:cNvPr id="23" name="AutoShape 23"/>
            <p:cNvSpPr/>
            <p:nvPr/>
          </p:nvSpPr>
          <p:spPr>
            <a:xfrm>
              <a:off x="-558800" y="-710640"/>
              <a:ext cx="24354636" cy="283511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-558800" y="-710640"/>
              <a:ext cx="23164800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00"/>
                </a:lnSpc>
              </a:pPr>
              <a:r>
                <a:rPr lang="id-ID" sz="6000" spc="179" dirty="0">
                  <a:solidFill>
                    <a:srgbClr val="C29A74"/>
                  </a:solidFill>
                  <a:latin typeface="Oswald"/>
                </a:rPr>
                <a:t>Akhalq Mencari, Mengajarkan Ilmu dan Prinsip-Prinsip Islam dalam Pengembangan IPTEK</a:t>
              </a:r>
              <a:endParaRPr lang="en-US" sz="6000" spc="179" dirty="0">
                <a:solidFill>
                  <a:srgbClr val="C29A74"/>
                </a:solidFill>
                <a:latin typeface="Oswa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639" b="86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3842" y="2235979"/>
            <a:ext cx="13340316" cy="2658197"/>
            <a:chOff x="0" y="0"/>
            <a:chExt cx="17787088" cy="354426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787088" cy="354426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5324674" y="0"/>
              <a:ext cx="65082" cy="3544263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49436" y="2580511"/>
            <a:ext cx="4017912" cy="1969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id-ID" sz="2800" spc="280" dirty="0">
                <a:solidFill>
                  <a:srgbClr val="C29A74"/>
                </a:solidFill>
                <a:latin typeface="Oswald"/>
              </a:rPr>
              <a:t>Akhlak mengajarkan ilmu</a:t>
            </a:r>
            <a:endParaRPr lang="en-US" sz="2800" spc="280" dirty="0">
              <a:solidFill>
                <a:srgbClr val="C29A74"/>
              </a:solidFill>
              <a:latin typeface="Oswa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16160" y="3037496"/>
            <a:ext cx="929799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290"/>
              </a:lnSpc>
              <a:buAutoNum type="alphaL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Tidak menyembunyikan ilmu</a:t>
            </a:r>
          </a:p>
          <a:p>
            <a:pPr marL="514350" indent="-514350">
              <a:lnSpc>
                <a:spcPts val="4290"/>
              </a:lnSpc>
              <a:buAutoNum type="alphaL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Tidak segan mengatakan tidak tahu</a:t>
            </a:r>
            <a:endParaRPr lang="en-US" sz="2800" spc="264" dirty="0">
              <a:solidFill>
                <a:srgbClr val="C29A74"/>
              </a:solidFill>
              <a:latin typeface="Lato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473842" y="5297749"/>
            <a:ext cx="13340316" cy="2658197"/>
            <a:chOff x="0" y="0"/>
            <a:chExt cx="17787088" cy="3544263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7787088" cy="354426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324674" y="0"/>
              <a:ext cx="65082" cy="3544263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73842" y="5297749"/>
            <a:ext cx="4017912" cy="1957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id-ID" sz="2400" spc="280" dirty="0">
                <a:solidFill>
                  <a:srgbClr val="C29A74"/>
                </a:solidFill>
                <a:latin typeface="Oswald"/>
              </a:rPr>
              <a:t>Prinsip prinsip islam dalam perkembangan IPTEK</a:t>
            </a:r>
            <a:endParaRPr lang="en-US" sz="2400" spc="280" dirty="0">
              <a:solidFill>
                <a:srgbClr val="C29A74"/>
              </a:solidFill>
              <a:latin typeface="Oswa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16160" y="5523981"/>
            <a:ext cx="9297998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290"/>
              </a:lnSpc>
              <a:buAutoNum type="arabi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Memperhatikan halal dan haram</a:t>
            </a:r>
          </a:p>
          <a:p>
            <a:pPr marL="514350" indent="-514350">
              <a:lnSpc>
                <a:spcPts val="4290"/>
              </a:lnSpc>
              <a:buAutoNum type="arabi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Memperhatikan maslahat bagi masyarakat umum</a:t>
            </a:r>
          </a:p>
          <a:p>
            <a:pPr marL="514350" indent="-514350">
              <a:lnSpc>
                <a:spcPts val="4290"/>
              </a:lnSpc>
              <a:buAutoNum type="arabi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Memperhatikan skala prioritas</a:t>
            </a:r>
          </a:p>
          <a:p>
            <a:pPr marL="514350" indent="-514350">
              <a:lnSpc>
                <a:spcPts val="4290"/>
              </a:lnSpc>
              <a:buAutoNum type="arabicPeriod"/>
            </a:pPr>
            <a:r>
              <a:rPr lang="id-ID" sz="2800" spc="264" dirty="0">
                <a:solidFill>
                  <a:srgbClr val="C29A74"/>
                </a:solidFill>
                <a:latin typeface="Lato Italics"/>
              </a:rPr>
              <a:t>Menjauhi sikap mubadzir</a:t>
            </a:r>
            <a:endParaRPr lang="en-US" sz="2800" spc="264" dirty="0">
              <a:solidFill>
                <a:srgbClr val="C29A74"/>
              </a:solidFill>
              <a:latin typeface="Lato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4080612" y="-2023212"/>
            <a:ext cx="3941711" cy="10045535"/>
            <a:chOff x="0" y="0"/>
            <a:chExt cx="3955738" cy="100812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5738" cy="10081284"/>
            </a:xfrm>
            <a:custGeom>
              <a:avLst/>
              <a:gdLst/>
              <a:ahLst/>
              <a:cxnLst/>
              <a:rect l="l" t="t" r="r" b="b"/>
              <a:pathLst>
                <a:path w="3955738" h="10081284">
                  <a:moveTo>
                    <a:pt x="0" y="0"/>
                  </a:moveTo>
                  <a:lnTo>
                    <a:pt x="0" y="10081284"/>
                  </a:lnTo>
                  <a:lnTo>
                    <a:pt x="3955738" y="10081284"/>
                  </a:lnTo>
                  <a:lnTo>
                    <a:pt x="3955738" y="0"/>
                  </a:lnTo>
                  <a:lnTo>
                    <a:pt x="0" y="0"/>
                  </a:lnTo>
                  <a:close/>
                  <a:moveTo>
                    <a:pt x="3894778" y="10020323"/>
                  </a:moveTo>
                  <a:lnTo>
                    <a:pt x="59690" y="10020323"/>
                  </a:lnTo>
                  <a:lnTo>
                    <a:pt x="59690" y="59690"/>
                  </a:lnTo>
                  <a:lnTo>
                    <a:pt x="3894779" y="59690"/>
                  </a:lnTo>
                  <a:lnTo>
                    <a:pt x="3894779" y="10020323"/>
                  </a:ln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41902" y="2581336"/>
            <a:ext cx="8219129" cy="990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id-ID" sz="9600" spc="244" dirty="0">
                <a:solidFill>
                  <a:srgbClr val="FBFDF4"/>
                </a:solidFill>
                <a:latin typeface="Oswald"/>
              </a:rPr>
              <a:t>TERIMA KASIH</a:t>
            </a:r>
            <a:endParaRPr lang="en-US" sz="9600" spc="244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7928655"/>
            <a:ext cx="17922575" cy="1320137"/>
            <a:chOff x="0" y="0"/>
            <a:chExt cx="23896767" cy="176018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3896767" cy="176018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21473" y="517507"/>
              <a:ext cx="20618844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 dirty="0">
                  <a:solidFill>
                    <a:srgbClr val="C29A74"/>
                  </a:solidFill>
                  <a:latin typeface="Lato Italics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274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Open Sans</vt:lpstr>
      <vt:lpstr>Oswald</vt:lpstr>
      <vt:lpstr>Calibri</vt:lpstr>
      <vt:lpstr>Lato Italics</vt:lpstr>
      <vt:lpstr>Lato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Cokelat Sejarah Pendidikan Presentasi</dc:title>
  <dc:creator>asus</dc:creator>
  <cp:lastModifiedBy>asus</cp:lastModifiedBy>
  <cp:revision>7</cp:revision>
  <dcterms:created xsi:type="dcterms:W3CDTF">2006-08-16T00:00:00Z</dcterms:created>
  <dcterms:modified xsi:type="dcterms:W3CDTF">2022-04-19T01:50:27Z</dcterms:modified>
  <dc:identifier>DAE-OkFzfWw</dc:identifier>
</cp:coreProperties>
</file>