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50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9DAA6-9ADA-4113-AEF4-1EF9499DE678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17CE3-336C-4006-8E0B-0E3BDFCAD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63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A17CE3-336C-4006-8E0B-0E3BDFCADB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02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8A8E5-DF96-9C59-432D-EE4A20638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21ABAA-A183-F4E6-895C-E63B50DE8C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97A1C-846E-D315-52F1-8E5E75342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171-FD0B-44FB-843F-33CCB7D3789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DC203-BBBA-4790-1407-29A94588D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FBFF8-1296-1C87-3621-79ED2CF68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257C-1AD5-4B01-89F7-90117E55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0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BD2EE-46C1-C6BE-577B-F37EA688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3F1A3-D637-82FB-498B-AF161E8C6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7E9AA-C567-4126-B07D-01117D1D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171-FD0B-44FB-843F-33CCB7D3789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92668-8705-AA07-6658-FF95CF7B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B4C79-B328-4447-9924-C2C8C7169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257C-1AD5-4B01-89F7-90117E55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1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27B3F8-F38C-054D-62D6-E9A0C68EA5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BBD41-4A7F-D395-562F-3E723626F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0964F-FBA1-C6FE-8EC5-CDEF15621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171-FD0B-44FB-843F-33CCB7D3789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E8E17-525B-8607-54B9-567BB96F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B9F45-21E7-2029-856B-FEB482E43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257C-1AD5-4B01-89F7-90117E55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7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7E64D-51D6-5D34-6AAB-22CABEFCF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73AA-58BC-B596-65A0-023A111A4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F8015-A8AE-B34D-A862-A3F87B3D0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171-FD0B-44FB-843F-33CCB7D3789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C5639-CFE3-7BD5-F135-A15393C4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24C3E-ECD0-773D-3153-C2EEA8434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257C-1AD5-4B01-89F7-90117E55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96170-DB2C-1FB5-BE2A-A902F7952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FD6D4-234C-4269-D0F9-4C1515B5C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A3E56-5CD7-C829-D73F-8DABBFC06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171-FD0B-44FB-843F-33CCB7D3789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25FEF-6D72-C087-122E-495F61EF9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97869-44B6-2E60-BA10-549A4DB9B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257C-1AD5-4B01-89F7-90117E55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82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004CB-810D-5782-80C3-8E958687E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1E4AF-113E-598B-373A-C5F1E94582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E3003-BF63-C82D-40EB-E818E22A0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75132-2212-E896-6E39-62713263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171-FD0B-44FB-843F-33CCB7D3789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0A299-F770-F0E8-6D58-354EC4449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C640F-E040-2FCD-68A2-A68DD4378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257C-1AD5-4B01-89F7-90117E55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7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07BF1-535E-5ACF-E2E5-30EBE585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DDED3-4476-129C-97A9-65C0BD1CF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58FD0-AD33-3CEB-902F-1E5F89A57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DB623C-9BED-5439-926E-A2423F3950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3B60C2-2264-757E-CC15-4258575B21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D69FA1-7A88-6A8E-7255-5D2DFBD6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171-FD0B-44FB-843F-33CCB7D3789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9B2F6E-0AB8-F1CA-9FBD-B9B62B8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F4A8D0-408D-EFF7-501B-94C0A61F9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257C-1AD5-4B01-89F7-90117E55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3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644A9-A8EA-EE3B-A82F-54196627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E493DF-69F8-5E02-89B8-E33EBC43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171-FD0B-44FB-843F-33CCB7D3789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A104CC-2795-75F7-02DB-6D1DF8F5C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B9BF43-A174-0553-2F5D-9681D95A6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257C-1AD5-4B01-89F7-90117E55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99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DFA85-8613-3127-2AF8-C99AA6A7A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171-FD0B-44FB-843F-33CCB7D3789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7A30F2-E691-4F1B-D852-5A985727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6C2FC-D645-4F00-D205-5FCA69F0E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257C-1AD5-4B01-89F7-90117E55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9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D67D6-DF36-3A2F-08C0-476BC0C45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353D9-63F9-04DC-0E28-8797B3C45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4D10A-D68F-1339-BD76-6C7EDB273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6F269-9DFC-0398-81FF-5380D00BD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171-FD0B-44FB-843F-33CCB7D3789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D7E2C-7210-974A-A60F-06BC23D09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1943F-0C7D-684E-9C6A-C3DC8ED8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257C-1AD5-4B01-89F7-90117E55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7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262CE-CF81-352C-70AB-A54EB6608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10E57D-9BA5-C1EE-A23E-A44C2A8E6B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EBA207-59E7-3855-B725-13D40018A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D74168-EFD2-8111-2B35-97ACD0167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171-FD0B-44FB-843F-33CCB7D3789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42F98-0DA9-A766-A86A-12EB1B00F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83D80-6571-1311-C9F8-F578B3D40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257C-1AD5-4B01-89F7-90117E55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4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FAC4B5-228C-6E39-8A52-6E071E411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9A8DF-2271-B584-AF24-53BC5594E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5BCDD-D811-0DD9-B236-86C56933E6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87171-FD0B-44FB-843F-33CCB7D3789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472D9-8BEB-FC18-75E6-4103C13B0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EC0F1-E332-1399-B884-345562F2B7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5257C-1AD5-4B01-89F7-90117E55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6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7" name="Rectangle 1036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363E36-99BB-CFBE-BDFB-4AD5BF6FA1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it-IT" sz="4800" dirty="0"/>
              <a:t>Deterministic Finite Automata (DFA)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3B282-C04A-8EC2-EC36-28310D483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en-US"/>
              <a:t>Yufis Azhar – Informatika – UMM</a:t>
            </a:r>
            <a:endParaRPr lang="en-US" dirty="0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3" name="Freeform: Shape 1042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5" name="Freeform: Shape 1044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7" name="Freeform: Shape 1046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32" name="Picture 8" descr="Students Unable to be Taught by Preferred Learning Type; Why? – The Wave">
            <a:extLst>
              <a:ext uri="{FF2B5EF4-FFF2-40B4-BE49-F238E27FC236}">
                <a16:creationId xmlns:a16="http://schemas.microsoft.com/office/drawing/2014/main" id="{879C8916-DC07-1DF5-4A8B-000E9AA0B0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9" name="Freeform: Shape 1048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6B1617F-A755-948C-23E3-137642B7F9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52" y="5820903"/>
            <a:ext cx="841455" cy="84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10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567F-C03A-0A6C-A954-4A386FAA6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Deterministic FSA (DFA)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6330ED02-E07E-7982-3F5E-0E841E41E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52" y="5820903"/>
            <a:ext cx="841455" cy="841455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95FCAC49-CA91-3BEF-766A-619295AEC7E8}"/>
              </a:ext>
            </a:extLst>
          </p:cNvPr>
          <p:cNvSpPr/>
          <p:nvPr/>
        </p:nvSpPr>
        <p:spPr>
          <a:xfrm>
            <a:off x="1534330" y="2200763"/>
            <a:ext cx="836908" cy="8369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3464ADD-A981-5405-007C-76A72A79B0EA}"/>
              </a:ext>
            </a:extLst>
          </p:cNvPr>
          <p:cNvSpPr/>
          <p:nvPr/>
        </p:nvSpPr>
        <p:spPr>
          <a:xfrm>
            <a:off x="3568485" y="2195599"/>
            <a:ext cx="836908" cy="8369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DEE4C7C-F74E-FE43-A840-B1356049B45A}"/>
              </a:ext>
            </a:extLst>
          </p:cNvPr>
          <p:cNvCxnSpPr>
            <a:cxnSpLocks/>
            <a:endCxn id="3" idx="2"/>
          </p:cNvCxnSpPr>
          <p:nvPr/>
        </p:nvCxnSpPr>
        <p:spPr>
          <a:xfrm>
            <a:off x="1084882" y="2619217"/>
            <a:ext cx="449448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2F4D404-0117-D80B-AE55-8958D1106AF4}"/>
              </a:ext>
            </a:extLst>
          </p:cNvPr>
          <p:cNvCxnSpPr>
            <a:stCxn id="3" idx="6"/>
            <a:endCxn id="12" idx="2"/>
          </p:cNvCxnSpPr>
          <p:nvPr/>
        </p:nvCxnSpPr>
        <p:spPr>
          <a:xfrm flipV="1">
            <a:off x="2371238" y="2614053"/>
            <a:ext cx="1197247" cy="516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C7413A98-7ABA-F20E-848F-098E125D4588}"/>
              </a:ext>
            </a:extLst>
          </p:cNvPr>
          <p:cNvSpPr txBox="1"/>
          <p:nvPr/>
        </p:nvSpPr>
        <p:spPr>
          <a:xfrm>
            <a:off x="2862021" y="22420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8A582D-6234-DC19-5003-BA55104A17D0}"/>
              </a:ext>
            </a:extLst>
          </p:cNvPr>
          <p:cNvSpPr/>
          <p:nvPr/>
        </p:nvSpPr>
        <p:spPr>
          <a:xfrm>
            <a:off x="1597617" y="2262762"/>
            <a:ext cx="720667" cy="7206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6BC6567-B080-F9F2-F979-80124FC13260}"/>
              </a:ext>
            </a:extLst>
          </p:cNvPr>
          <p:cNvSpPr/>
          <p:nvPr/>
        </p:nvSpPr>
        <p:spPr>
          <a:xfrm>
            <a:off x="3581401" y="3866833"/>
            <a:ext cx="836908" cy="8369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8D8502F-1708-DAB6-34AD-1A7E4D591AD6}"/>
              </a:ext>
            </a:extLst>
          </p:cNvPr>
          <p:cNvCxnSpPr>
            <a:stCxn id="12" idx="4"/>
            <a:endCxn id="7" idx="0"/>
          </p:cNvCxnSpPr>
          <p:nvPr/>
        </p:nvCxnSpPr>
        <p:spPr>
          <a:xfrm>
            <a:off x="3986939" y="3032507"/>
            <a:ext cx="12916" cy="834326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746B171-0D82-D3AB-AD8E-CA9CBEA6BC36}"/>
              </a:ext>
            </a:extLst>
          </p:cNvPr>
          <p:cNvSpPr txBox="1"/>
          <p:nvPr/>
        </p:nvSpPr>
        <p:spPr>
          <a:xfrm>
            <a:off x="3990814" y="32313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A0C046E-2F91-8246-2C77-5E94E5F44308}"/>
              </a:ext>
            </a:extLst>
          </p:cNvPr>
          <p:cNvCxnSpPr/>
          <p:nvPr/>
        </p:nvCxnSpPr>
        <p:spPr>
          <a:xfrm flipV="1">
            <a:off x="2384153" y="4316283"/>
            <a:ext cx="1197247" cy="516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8F5AD3DC-C1AC-2967-B3D0-68A338C4B633}"/>
              </a:ext>
            </a:extLst>
          </p:cNvPr>
          <p:cNvSpPr/>
          <p:nvPr/>
        </p:nvSpPr>
        <p:spPr>
          <a:xfrm>
            <a:off x="1548540" y="3910743"/>
            <a:ext cx="836908" cy="8369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E0BF711-0017-5F23-8B67-25EFC5D9C584}"/>
              </a:ext>
            </a:extLst>
          </p:cNvPr>
          <p:cNvCxnSpPr/>
          <p:nvPr/>
        </p:nvCxnSpPr>
        <p:spPr>
          <a:xfrm>
            <a:off x="1938581" y="3045426"/>
            <a:ext cx="12916" cy="83432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89B75EF-F03B-946A-1BB5-AB328FD10C62}"/>
              </a:ext>
            </a:extLst>
          </p:cNvPr>
          <p:cNvSpPr txBox="1"/>
          <p:nvPr/>
        </p:nvSpPr>
        <p:spPr>
          <a:xfrm>
            <a:off x="1942454" y="32598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D23A95-09BA-6766-896E-C2B0DA5A1BFE}"/>
              </a:ext>
            </a:extLst>
          </p:cNvPr>
          <p:cNvSpPr txBox="1"/>
          <p:nvPr/>
        </p:nvSpPr>
        <p:spPr>
          <a:xfrm>
            <a:off x="2843940" y="40063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2195A06-493F-3583-841B-FF3FB6BF5D3A}"/>
              </a:ext>
            </a:extLst>
          </p:cNvPr>
          <p:cNvSpPr txBox="1"/>
          <p:nvPr/>
        </p:nvSpPr>
        <p:spPr>
          <a:xfrm>
            <a:off x="5594888" y="2634711"/>
            <a:ext cx="28051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Contoh</a:t>
            </a:r>
            <a:r>
              <a:rPr lang="en-US" sz="2000" dirty="0"/>
              <a:t> input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0101	:   </a:t>
            </a:r>
            <a:r>
              <a:rPr lang="en-US" sz="2000" dirty="0" err="1">
                <a:highlight>
                  <a:srgbClr val="00FF00"/>
                </a:highlight>
              </a:rPr>
              <a:t>diterima</a:t>
            </a:r>
            <a:endParaRPr lang="en-US" sz="2000" dirty="0">
              <a:highlight>
                <a:srgbClr val="00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0100	:   </a:t>
            </a:r>
            <a:r>
              <a:rPr lang="en-US" sz="2000" dirty="0" err="1">
                <a:solidFill>
                  <a:schemeClr val="bg1"/>
                </a:solidFill>
                <a:highlight>
                  <a:srgbClr val="FF0000"/>
                </a:highlight>
              </a:rPr>
              <a:t>ditolak</a:t>
            </a:r>
            <a:endParaRPr lang="en-US" sz="2000" dirty="0">
              <a:solidFill>
                <a:schemeClr val="bg1"/>
              </a:solidFill>
              <a:highlight>
                <a:srgbClr val="FF00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1101	:   </a:t>
            </a:r>
            <a:r>
              <a:rPr lang="en-US" sz="2000" dirty="0" err="1">
                <a:solidFill>
                  <a:schemeClr val="bg1"/>
                </a:solidFill>
                <a:highlight>
                  <a:srgbClr val="FF0000"/>
                </a:highlight>
              </a:rPr>
              <a:t>ditolak</a:t>
            </a:r>
            <a:endParaRPr lang="en-US" sz="2000" dirty="0">
              <a:solidFill>
                <a:schemeClr val="bg1"/>
              </a:solidFill>
              <a:highlight>
                <a:srgbClr val="FF00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0110 	:   </a:t>
            </a:r>
            <a:r>
              <a:rPr lang="en-US" sz="2000" dirty="0" err="1">
                <a:highlight>
                  <a:srgbClr val="00FF00"/>
                </a:highlight>
              </a:rPr>
              <a:t>diterima</a:t>
            </a:r>
            <a:endParaRPr lang="en-US" sz="2000" dirty="0">
              <a:highlight>
                <a:srgbClr val="00FF00"/>
              </a:highlight>
            </a:endParaRPr>
          </a:p>
        </p:txBody>
      </p: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36356516-8696-8483-122F-E03A2E886FAE}"/>
              </a:ext>
            </a:extLst>
          </p:cNvPr>
          <p:cNvCxnSpPr>
            <a:stCxn id="14" idx="1"/>
            <a:endCxn id="3" idx="3"/>
          </p:cNvCxnSpPr>
          <p:nvPr/>
        </p:nvCxnSpPr>
        <p:spPr>
          <a:xfrm rot="16200000" flipV="1">
            <a:off x="1104899" y="3467102"/>
            <a:ext cx="1118196" cy="14210"/>
          </a:xfrm>
          <a:prstGeom prst="curvedConnector3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or: Curved 39">
            <a:extLst>
              <a:ext uri="{FF2B5EF4-FFF2-40B4-BE49-F238E27FC236}">
                <a16:creationId xmlns:a16="http://schemas.microsoft.com/office/drawing/2014/main" id="{55C5019A-AF6F-D230-B422-FCA673A98F89}"/>
              </a:ext>
            </a:extLst>
          </p:cNvPr>
          <p:cNvCxnSpPr>
            <a:cxnSpLocks/>
          </p:cNvCxnSpPr>
          <p:nvPr/>
        </p:nvCxnSpPr>
        <p:spPr>
          <a:xfrm rot="5400000">
            <a:off x="2961470" y="3882597"/>
            <a:ext cx="43910" cy="1441077"/>
          </a:xfrm>
          <a:prstGeom prst="curvedConnector3">
            <a:avLst>
              <a:gd name="adj1" fmla="val 899731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7AC7117-BF13-3C2B-879F-66995B1CC746}"/>
              </a:ext>
            </a:extLst>
          </p:cNvPr>
          <p:cNvSpPr txBox="1"/>
          <p:nvPr/>
        </p:nvSpPr>
        <p:spPr>
          <a:xfrm>
            <a:off x="1419286" y="33712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C416EA4-C4EB-6E5A-C32E-A27FD5D632A6}"/>
              </a:ext>
            </a:extLst>
          </p:cNvPr>
          <p:cNvSpPr txBox="1"/>
          <p:nvPr/>
        </p:nvSpPr>
        <p:spPr>
          <a:xfrm>
            <a:off x="2839388" y="46568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44" name="Connector: Curved 43">
            <a:extLst>
              <a:ext uri="{FF2B5EF4-FFF2-40B4-BE49-F238E27FC236}">
                <a16:creationId xmlns:a16="http://schemas.microsoft.com/office/drawing/2014/main" id="{EAF00161-2E21-1917-77D1-C285774FF197}"/>
              </a:ext>
            </a:extLst>
          </p:cNvPr>
          <p:cNvCxnSpPr>
            <a:cxnSpLocks/>
          </p:cNvCxnSpPr>
          <p:nvPr/>
        </p:nvCxnSpPr>
        <p:spPr>
          <a:xfrm rot="16200000" flipH="1" flipV="1">
            <a:off x="2967280" y="1599558"/>
            <a:ext cx="5164" cy="1442371"/>
          </a:xfrm>
          <a:prstGeom prst="curvedConnector3">
            <a:avLst>
              <a:gd name="adj1" fmla="val -6800194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CD8E9FF-4FB6-29EC-9448-3D257F092FF0}"/>
              </a:ext>
            </a:extLst>
          </p:cNvPr>
          <p:cNvSpPr txBox="1"/>
          <p:nvPr/>
        </p:nvSpPr>
        <p:spPr>
          <a:xfrm>
            <a:off x="2864293" y="16643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47" name="Connector: Curved 46">
            <a:extLst>
              <a:ext uri="{FF2B5EF4-FFF2-40B4-BE49-F238E27FC236}">
                <a16:creationId xmlns:a16="http://schemas.microsoft.com/office/drawing/2014/main" id="{FD9E068C-11F1-345A-FA79-46B99D917432}"/>
              </a:ext>
            </a:extLst>
          </p:cNvPr>
          <p:cNvCxnSpPr>
            <a:cxnSpLocks/>
            <a:stCxn id="12" idx="6"/>
            <a:endCxn id="7" idx="6"/>
          </p:cNvCxnSpPr>
          <p:nvPr/>
        </p:nvCxnSpPr>
        <p:spPr>
          <a:xfrm>
            <a:off x="4405393" y="2614053"/>
            <a:ext cx="12916" cy="1671234"/>
          </a:xfrm>
          <a:prstGeom prst="curvedConnector3">
            <a:avLst>
              <a:gd name="adj1" fmla="val 1869898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3B3B708C-0F38-0ACC-C24B-85F517B246B4}"/>
              </a:ext>
            </a:extLst>
          </p:cNvPr>
          <p:cNvSpPr txBox="1"/>
          <p:nvPr/>
        </p:nvSpPr>
        <p:spPr>
          <a:xfrm>
            <a:off x="4600418" y="32473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44225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6" name="Rectangle 2065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68" name="Arc 2067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1F5D8E-B901-F249-3DA1-6980892A1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en-US" b="1"/>
              <a:t>Finite State Automata (FSA)</a:t>
            </a:r>
          </a:p>
        </p:txBody>
      </p:sp>
      <p:sp>
        <p:nvSpPr>
          <p:cNvPr id="2070" name="Freeform: Shape 2069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16,942 Asking Cartoon Stock Photos and Images - 123RF">
            <a:extLst>
              <a:ext uri="{FF2B5EF4-FFF2-40B4-BE49-F238E27FC236}">
                <a16:creationId xmlns:a16="http://schemas.microsoft.com/office/drawing/2014/main" id="{B18AD991-D229-A6F6-E013-450031CAD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0619" y="511293"/>
            <a:ext cx="4702506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39D8B-D03A-0C05-A6B2-720CBB577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en-US" dirty="0"/>
              <a:t>Finite State Automata (FSA) adalah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sistem model </a:t>
            </a:r>
            <a:r>
              <a:rPr lang="en-US" dirty="0" err="1"/>
              <a:t>matematika</a:t>
            </a:r>
            <a:r>
              <a:rPr lang="en-US" dirty="0"/>
              <a:t> dengan </a:t>
            </a:r>
            <a:r>
              <a:rPr lang="en-US" dirty="0" err="1"/>
              <a:t>masukan</a:t>
            </a:r>
            <a:r>
              <a:rPr lang="en-US" dirty="0"/>
              <a:t> dan </a:t>
            </a:r>
            <a:r>
              <a:rPr lang="en-US" dirty="0" err="1"/>
              <a:t>keluaran</a:t>
            </a:r>
            <a:r>
              <a:rPr lang="en-US" dirty="0"/>
              <a:t> </a:t>
            </a:r>
            <a:r>
              <a:rPr lang="en-US" dirty="0" err="1"/>
              <a:t>diskrit</a:t>
            </a:r>
            <a:r>
              <a:rPr lang="en-US" dirty="0"/>
              <a:t> yang dapat </a:t>
            </a:r>
            <a:r>
              <a:rPr lang="en-US" dirty="0" err="1"/>
              <a:t>mengenali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paling </a:t>
            </a:r>
            <a:r>
              <a:rPr lang="en-US" dirty="0" err="1"/>
              <a:t>sederhana</a:t>
            </a:r>
            <a:endParaRPr lang="en-US" dirty="0"/>
          </a:p>
          <a:p>
            <a:r>
              <a:rPr lang="en-US" dirty="0" err="1"/>
              <a:t>Mekanisme</a:t>
            </a:r>
            <a:r>
              <a:rPr lang="en-US" dirty="0"/>
              <a:t> kerja FSA dapat </a:t>
            </a:r>
            <a:r>
              <a:rPr lang="en-US" dirty="0" err="1"/>
              <a:t>diterapkan</a:t>
            </a:r>
            <a:r>
              <a:rPr lang="en-US" dirty="0"/>
              <a:t> pada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leksikal</a:t>
            </a:r>
            <a:r>
              <a:rPr lang="en-US" dirty="0"/>
              <a:t>, text editor, atau protocol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.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B72C6E0-77F4-0F83-FA26-7C8BDD3CDE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52" y="5820903"/>
            <a:ext cx="841455" cy="84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35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E0AA0-8454-3805-EA2B-03CD762F9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Arti </a:t>
            </a:r>
            <a:r>
              <a:rPr lang="en-US" b="1" dirty="0" err="1"/>
              <a:t>bentuk</a:t>
            </a:r>
            <a:r>
              <a:rPr lang="en-US" b="1" dirty="0"/>
              <a:t> (Symbol) pada graph </a:t>
            </a:r>
            <a:r>
              <a:rPr lang="en-US" b="1" dirty="0" err="1"/>
              <a:t>transisi</a:t>
            </a:r>
            <a:r>
              <a:rPr lang="en-US" b="1" dirty="0"/>
              <a:t> FSA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C2C09-E163-38E1-664B-4D480B25D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highlight>
                  <a:srgbClr val="FFFF00"/>
                </a:highlight>
              </a:rPr>
              <a:t>Keterangan</a:t>
            </a:r>
            <a:endParaRPr lang="en-US" sz="2000" b="1" dirty="0">
              <a:highlight>
                <a:srgbClr val="FFFF00"/>
              </a:highlight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Initial State </a:t>
            </a:r>
            <a:r>
              <a:rPr lang="en-US" sz="2000" dirty="0" err="1"/>
              <a:t>ditandai</a:t>
            </a:r>
            <a:r>
              <a:rPr lang="en-US" sz="2000" dirty="0"/>
              <a:t> dengan </a:t>
            </a:r>
            <a:r>
              <a:rPr lang="en-US" sz="2000" dirty="0" err="1"/>
              <a:t>busur</a:t>
            </a:r>
            <a:r>
              <a:rPr lang="en-US" sz="2000" dirty="0"/>
              <a:t> </a:t>
            </a:r>
            <a:r>
              <a:rPr lang="en-US" sz="2000" dirty="0" err="1"/>
              <a:t>tanpa</a:t>
            </a:r>
            <a:r>
              <a:rPr lang="en-US" sz="2000" dirty="0"/>
              <a:t> </a:t>
            </a:r>
            <a:r>
              <a:rPr lang="en-US" sz="2000" dirty="0" err="1"/>
              <a:t>asal</a:t>
            </a:r>
            <a:r>
              <a:rPr lang="en-US" sz="2000" dirty="0"/>
              <a:t> state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Lingkaran</a:t>
            </a:r>
            <a:r>
              <a:rPr lang="en-US" sz="2000" dirty="0"/>
              <a:t> </a:t>
            </a:r>
            <a:r>
              <a:rPr lang="en-US" sz="2000" dirty="0" err="1"/>
              <a:t>menyatakan</a:t>
            </a:r>
            <a:r>
              <a:rPr lang="en-US" sz="2000" dirty="0"/>
              <a:t> state</a:t>
            </a:r>
          </a:p>
          <a:p>
            <a:r>
              <a:rPr lang="en-US" sz="2000" dirty="0">
                <a:solidFill>
                  <a:srgbClr val="FF0000"/>
                </a:solidFill>
              </a:rPr>
              <a:t>Label pada </a:t>
            </a:r>
            <a:r>
              <a:rPr lang="en-US" sz="2000" dirty="0" err="1">
                <a:solidFill>
                  <a:srgbClr val="FF0000"/>
                </a:solidFill>
              </a:rPr>
              <a:t>lingkaran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adalah </a:t>
            </a:r>
            <a:r>
              <a:rPr lang="en-US" sz="2000" dirty="0" err="1"/>
              <a:t>nama</a:t>
            </a:r>
            <a:r>
              <a:rPr lang="en-US" sz="2000" dirty="0"/>
              <a:t> state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Busur</a:t>
            </a:r>
            <a:r>
              <a:rPr lang="en-US" sz="2000" dirty="0"/>
              <a:t> </a:t>
            </a:r>
            <a:r>
              <a:rPr lang="en-US" sz="2000" dirty="0" err="1"/>
              <a:t>menyatakan</a:t>
            </a:r>
            <a:r>
              <a:rPr lang="en-US" sz="2000" dirty="0"/>
              <a:t> </a:t>
            </a:r>
            <a:r>
              <a:rPr lang="en-US" sz="2000" dirty="0" err="1"/>
              <a:t>transisi</a:t>
            </a:r>
            <a:r>
              <a:rPr lang="en-US" sz="2000" dirty="0"/>
              <a:t>/</a:t>
            </a:r>
            <a:r>
              <a:rPr lang="en-US" sz="2000" dirty="0" err="1"/>
              <a:t>arah</a:t>
            </a:r>
            <a:r>
              <a:rPr lang="en-US" sz="2000" dirty="0"/>
              <a:t> </a:t>
            </a:r>
            <a:r>
              <a:rPr lang="en-US" sz="2000" dirty="0" err="1"/>
              <a:t>perpindahan</a:t>
            </a:r>
            <a:r>
              <a:rPr lang="en-US" sz="2000" dirty="0"/>
              <a:t> state</a:t>
            </a:r>
          </a:p>
          <a:p>
            <a:r>
              <a:rPr lang="en-US" sz="2000" dirty="0">
                <a:solidFill>
                  <a:srgbClr val="FF0000"/>
                </a:solidFill>
              </a:rPr>
              <a:t>Label pada </a:t>
            </a:r>
            <a:r>
              <a:rPr lang="en-US" sz="2000" dirty="0" err="1">
                <a:solidFill>
                  <a:srgbClr val="FF0000"/>
                </a:solidFill>
              </a:rPr>
              <a:t>busur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adalah symbol input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Lingkaran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ganda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/>
              <a:t>menyatakan</a:t>
            </a:r>
            <a:r>
              <a:rPr lang="en-US" sz="2000" dirty="0"/>
              <a:t> final state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89E448C-FD06-BE65-DE9A-37B3DEA821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52" y="5820903"/>
            <a:ext cx="841455" cy="84145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D4DAC22-EC37-186A-F97E-F41BA3B20BA9}"/>
              </a:ext>
            </a:extLst>
          </p:cNvPr>
          <p:cNvSpPr/>
          <p:nvPr/>
        </p:nvSpPr>
        <p:spPr>
          <a:xfrm>
            <a:off x="6850249" y="2975674"/>
            <a:ext cx="1239864" cy="12398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even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DFE99-C235-288E-8A1A-40739256E9CB}"/>
              </a:ext>
            </a:extLst>
          </p:cNvPr>
          <p:cNvSpPr/>
          <p:nvPr/>
        </p:nvSpPr>
        <p:spPr>
          <a:xfrm>
            <a:off x="9838844" y="2973092"/>
            <a:ext cx="1239864" cy="12398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CE48605-B155-10AA-5C8C-75EB975C591E}"/>
              </a:ext>
            </a:extLst>
          </p:cNvPr>
          <p:cNvSpPr/>
          <p:nvPr/>
        </p:nvSpPr>
        <p:spPr>
          <a:xfrm>
            <a:off x="9960248" y="3084164"/>
            <a:ext cx="1033220" cy="10332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odd</a:t>
            </a:r>
            <a:endParaRPr lang="en-US" dirty="0"/>
          </a:p>
        </p:txBody>
      </p: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60B9D2AC-397A-DEBF-D41C-731F114F98CC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 flipV="1">
            <a:off x="8090113" y="3593024"/>
            <a:ext cx="1748731" cy="258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BBD0ED1-8B82-5DBF-ECD3-585E191B4B8B}"/>
              </a:ext>
            </a:extLst>
          </p:cNvPr>
          <p:cNvCxnSpPr>
            <a:cxnSpLocks/>
            <a:stCxn id="6" idx="3"/>
            <a:endCxn id="5" idx="5"/>
          </p:cNvCxnSpPr>
          <p:nvPr/>
        </p:nvCxnSpPr>
        <p:spPr>
          <a:xfrm flipH="1">
            <a:off x="7908539" y="4031382"/>
            <a:ext cx="2111879" cy="2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166A4149-F598-D2A5-6554-06A055EC5406}"/>
              </a:ext>
            </a:extLst>
          </p:cNvPr>
          <p:cNvCxnSpPr>
            <a:stCxn id="5" idx="7"/>
            <a:endCxn id="5" idx="1"/>
          </p:cNvCxnSpPr>
          <p:nvPr/>
        </p:nvCxnSpPr>
        <p:spPr>
          <a:xfrm rot="16200000" flipV="1">
            <a:off x="7470181" y="2718890"/>
            <a:ext cx="12700" cy="876716"/>
          </a:xfrm>
          <a:prstGeom prst="curvedConnector3">
            <a:avLst>
              <a:gd name="adj1" fmla="val 420599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7325CAF7-7859-FD23-C082-8C4FB9341717}"/>
              </a:ext>
            </a:extLst>
          </p:cNvPr>
          <p:cNvCxnSpPr>
            <a:stCxn id="6" idx="7"/>
            <a:endCxn id="6" idx="1"/>
          </p:cNvCxnSpPr>
          <p:nvPr/>
        </p:nvCxnSpPr>
        <p:spPr>
          <a:xfrm rot="16200000" flipV="1">
            <a:off x="10458776" y="2716308"/>
            <a:ext cx="12700" cy="876716"/>
          </a:xfrm>
          <a:prstGeom prst="curvedConnector3">
            <a:avLst>
              <a:gd name="adj1" fmla="val 445005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A8C9113-CA50-30AB-30CC-5B7400E9F322}"/>
              </a:ext>
            </a:extLst>
          </p:cNvPr>
          <p:cNvCxnSpPr>
            <a:cxnSpLocks/>
            <a:endCxn id="5" idx="2"/>
          </p:cNvCxnSpPr>
          <p:nvPr/>
        </p:nvCxnSpPr>
        <p:spPr>
          <a:xfrm>
            <a:off x="6307810" y="3595606"/>
            <a:ext cx="5424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286E81E-4147-3EEE-1798-FC28A777AD33}"/>
              </a:ext>
            </a:extLst>
          </p:cNvPr>
          <p:cNvSpPr txBox="1"/>
          <p:nvPr/>
        </p:nvSpPr>
        <p:spPr>
          <a:xfrm>
            <a:off x="7330698" y="2293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8426619-3094-08E4-3912-E171B42EEE37}"/>
              </a:ext>
            </a:extLst>
          </p:cNvPr>
          <p:cNvSpPr txBox="1"/>
          <p:nvPr/>
        </p:nvSpPr>
        <p:spPr>
          <a:xfrm>
            <a:off x="10303790" y="22601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0048BB3-4D61-FCA6-9F94-B744FAD7B774}"/>
              </a:ext>
            </a:extLst>
          </p:cNvPr>
          <p:cNvSpPr txBox="1"/>
          <p:nvPr/>
        </p:nvSpPr>
        <p:spPr>
          <a:xfrm>
            <a:off x="8704882" y="3233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AF0D3EF-1C73-A9E6-D3BC-68BC648A8EB1}"/>
              </a:ext>
            </a:extLst>
          </p:cNvPr>
          <p:cNvSpPr txBox="1"/>
          <p:nvPr/>
        </p:nvSpPr>
        <p:spPr>
          <a:xfrm>
            <a:off x="8717797" y="39882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6F6843D-6FBF-3D43-51FA-6B6165E6BBDD}"/>
              </a:ext>
            </a:extLst>
          </p:cNvPr>
          <p:cNvSpPr txBox="1"/>
          <p:nvPr/>
        </p:nvSpPr>
        <p:spPr>
          <a:xfrm>
            <a:off x="7012984" y="4688236"/>
            <a:ext cx="377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highlight>
                  <a:srgbClr val="00FFFF"/>
                </a:highlight>
              </a:rPr>
              <a:t>Mesin</a:t>
            </a:r>
            <a:r>
              <a:rPr lang="en-US" dirty="0">
                <a:highlight>
                  <a:srgbClr val="00FFFF"/>
                </a:highlight>
              </a:rPr>
              <a:t> automata </a:t>
            </a:r>
            <a:r>
              <a:rPr lang="en-US" dirty="0" err="1">
                <a:highlight>
                  <a:srgbClr val="00FFFF"/>
                </a:highlight>
              </a:rPr>
              <a:t>pengecek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en-US" dirty="0" err="1">
                <a:highlight>
                  <a:srgbClr val="00FFFF"/>
                </a:highlight>
              </a:rPr>
              <a:t>pariti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en-US" dirty="0" err="1">
                <a:highlight>
                  <a:srgbClr val="00FFFF"/>
                </a:highlight>
              </a:rPr>
              <a:t>ganjil</a:t>
            </a:r>
            <a:endParaRPr lang="en-US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69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6D9B9-B5A0-2992-4D32-D2D733DDD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Pernyataan</a:t>
            </a:r>
            <a:r>
              <a:rPr lang="en-US" b="1" dirty="0"/>
              <a:t> FSA secara formal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686FE1-C306-EA99-8826-CB05DC4E5C1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FSA </a:t>
                </a:r>
                <a:r>
                  <a:rPr lang="en-US" dirty="0" err="1"/>
                  <a:t>dinyatakan</a:t>
                </a:r>
                <a:r>
                  <a:rPr lang="en-US" dirty="0"/>
                  <a:t>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sebuah</a:t>
                </a:r>
                <a:r>
                  <a:rPr lang="en-US" dirty="0"/>
                  <a:t> tuple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, </a:t>
                </a:r>
                <a:r>
                  <a:rPr lang="en-US" dirty="0" err="1"/>
                  <a:t>dimana</a:t>
                </a:r>
                <a:r>
                  <a:rPr lang="en-US" dirty="0"/>
                  <a:t> :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	=   </a:t>
                </a:r>
                <a:r>
                  <a:rPr lang="en-US" dirty="0" err="1"/>
                  <a:t>Himpunan</a:t>
                </a:r>
                <a:r>
                  <a:rPr lang="en-US" dirty="0"/>
                  <a:t> state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𝛴</m:t>
                    </m:r>
                  </m:oMath>
                </a14:m>
                <a:r>
                  <a:rPr lang="en-US" dirty="0"/>
                  <a:t> 	=   </a:t>
                </a:r>
                <a:r>
                  <a:rPr lang="en-US" dirty="0" err="1"/>
                  <a:t>Himpunan</a:t>
                </a:r>
                <a:r>
                  <a:rPr lang="en-US" dirty="0"/>
                  <a:t> symbol input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/>
                  <a:t> 	=  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:r>
                  <a:rPr lang="en-US" dirty="0" err="1"/>
                  <a:t>transisi</a:t>
                </a:r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	=   State </a:t>
                </a:r>
                <a:r>
                  <a:rPr lang="en-US" dirty="0" err="1"/>
                  <a:t>awal</a:t>
                </a:r>
                <a:r>
                  <a:rPr lang="en-US" dirty="0"/>
                  <a:t> (initial state), </a:t>
                </a:r>
                <a:r>
                  <a:rPr lang="en-US" dirty="0" err="1"/>
                  <a:t>dimana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/>
                  <a:t> 	=   </a:t>
                </a:r>
                <a:r>
                  <a:rPr lang="en-US" dirty="0" err="1"/>
                  <a:t>Himpunan</a:t>
                </a:r>
                <a:r>
                  <a:rPr lang="en-US" dirty="0"/>
                  <a:t> final state, </a:t>
                </a:r>
                <a:r>
                  <a:rPr lang="en-US" dirty="0" err="1"/>
                  <a:t>dimana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686FE1-C306-EA99-8826-CB05DC4E5C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62CB02F-9BE3-0113-7583-F646112E2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52" y="5820903"/>
            <a:ext cx="841455" cy="84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703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6D9B9-B5A0-2992-4D32-D2D733DDD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Pernyataan</a:t>
            </a:r>
            <a:r>
              <a:rPr lang="en-US" b="1" dirty="0"/>
              <a:t> FSA secara formal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62CB02F-9BE3-0113-7583-F646112E2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52" y="5820903"/>
            <a:ext cx="841455" cy="841455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9B6A0EB5-820C-A650-31B2-22555F698238}"/>
              </a:ext>
            </a:extLst>
          </p:cNvPr>
          <p:cNvSpPr/>
          <p:nvPr/>
        </p:nvSpPr>
        <p:spPr>
          <a:xfrm>
            <a:off x="1487836" y="2712204"/>
            <a:ext cx="1239864" cy="12398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even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6773CB1-0FCF-E93D-A616-2552A206E2D6}"/>
              </a:ext>
            </a:extLst>
          </p:cNvPr>
          <p:cNvSpPr/>
          <p:nvPr/>
        </p:nvSpPr>
        <p:spPr>
          <a:xfrm>
            <a:off x="4476431" y="2709622"/>
            <a:ext cx="1239864" cy="12398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13AD522-579F-BDDB-4047-DDF4EBF37336}"/>
              </a:ext>
            </a:extLst>
          </p:cNvPr>
          <p:cNvSpPr/>
          <p:nvPr/>
        </p:nvSpPr>
        <p:spPr>
          <a:xfrm>
            <a:off x="4597835" y="2820694"/>
            <a:ext cx="1033220" cy="10332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odd</a:t>
            </a:r>
            <a:endParaRPr lang="en-US" dirty="0"/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2A8D9CF1-EB1B-2D9B-D1A1-3350D92FE6DB}"/>
              </a:ext>
            </a:extLst>
          </p:cNvPr>
          <p:cNvCxnSpPr>
            <a:cxnSpLocks/>
            <a:stCxn id="7" idx="6"/>
            <a:endCxn id="8" idx="2"/>
          </p:cNvCxnSpPr>
          <p:nvPr/>
        </p:nvCxnSpPr>
        <p:spPr>
          <a:xfrm flipV="1">
            <a:off x="2727700" y="3329554"/>
            <a:ext cx="1748731" cy="258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EBE5CF-E2AC-69AA-130D-6F4359B67879}"/>
              </a:ext>
            </a:extLst>
          </p:cNvPr>
          <p:cNvCxnSpPr>
            <a:cxnSpLocks/>
            <a:stCxn id="8" idx="3"/>
            <a:endCxn id="7" idx="5"/>
          </p:cNvCxnSpPr>
          <p:nvPr/>
        </p:nvCxnSpPr>
        <p:spPr>
          <a:xfrm flipH="1">
            <a:off x="2546126" y="3767912"/>
            <a:ext cx="2111879" cy="2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D281D4F4-7F7A-7A35-AA87-F0B306225D84}"/>
              </a:ext>
            </a:extLst>
          </p:cNvPr>
          <p:cNvCxnSpPr>
            <a:stCxn id="7" idx="7"/>
            <a:endCxn id="7" idx="1"/>
          </p:cNvCxnSpPr>
          <p:nvPr/>
        </p:nvCxnSpPr>
        <p:spPr>
          <a:xfrm rot="16200000" flipV="1">
            <a:off x="2107768" y="2455420"/>
            <a:ext cx="12700" cy="876716"/>
          </a:xfrm>
          <a:prstGeom prst="curvedConnector3">
            <a:avLst>
              <a:gd name="adj1" fmla="val 420599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329EA2B7-B546-2B8D-B447-D13077821510}"/>
              </a:ext>
            </a:extLst>
          </p:cNvPr>
          <p:cNvCxnSpPr>
            <a:stCxn id="8" idx="7"/>
            <a:endCxn id="8" idx="1"/>
          </p:cNvCxnSpPr>
          <p:nvPr/>
        </p:nvCxnSpPr>
        <p:spPr>
          <a:xfrm rot="16200000" flipV="1">
            <a:off x="5096363" y="2452838"/>
            <a:ext cx="12700" cy="876716"/>
          </a:xfrm>
          <a:prstGeom prst="curvedConnector3">
            <a:avLst>
              <a:gd name="adj1" fmla="val 445005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52B90D0-9DC5-4052-C0AC-8A1DAA137451}"/>
              </a:ext>
            </a:extLst>
          </p:cNvPr>
          <p:cNvCxnSpPr>
            <a:cxnSpLocks/>
            <a:endCxn id="7" idx="2"/>
          </p:cNvCxnSpPr>
          <p:nvPr/>
        </p:nvCxnSpPr>
        <p:spPr>
          <a:xfrm>
            <a:off x="945397" y="3332136"/>
            <a:ext cx="5424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C2571AC-29F7-5896-79CC-9ABA25AF2343}"/>
              </a:ext>
            </a:extLst>
          </p:cNvPr>
          <p:cNvSpPr txBox="1"/>
          <p:nvPr/>
        </p:nvSpPr>
        <p:spPr>
          <a:xfrm>
            <a:off x="1968285" y="20302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34079C-7B02-DD8D-98E8-6EB6B76FB08C}"/>
              </a:ext>
            </a:extLst>
          </p:cNvPr>
          <p:cNvSpPr txBox="1"/>
          <p:nvPr/>
        </p:nvSpPr>
        <p:spPr>
          <a:xfrm>
            <a:off x="4941377" y="19966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6CDA4E-AF6A-E117-E58B-D0BFC4088984}"/>
              </a:ext>
            </a:extLst>
          </p:cNvPr>
          <p:cNvSpPr txBox="1"/>
          <p:nvPr/>
        </p:nvSpPr>
        <p:spPr>
          <a:xfrm>
            <a:off x="3342469" y="29705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0EEE4F-F59C-D3DE-4B6D-C9539BACFE8C}"/>
              </a:ext>
            </a:extLst>
          </p:cNvPr>
          <p:cNvSpPr txBox="1"/>
          <p:nvPr/>
        </p:nvSpPr>
        <p:spPr>
          <a:xfrm>
            <a:off x="3355384" y="3724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E3ED7E-A26C-14E8-ED75-35A0FEC2FA06}"/>
              </a:ext>
            </a:extLst>
          </p:cNvPr>
          <p:cNvSpPr txBox="1"/>
          <p:nvPr/>
        </p:nvSpPr>
        <p:spPr>
          <a:xfrm>
            <a:off x="6106336" y="1782306"/>
            <a:ext cx="3085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Maka dapat </a:t>
            </a:r>
            <a:r>
              <a:rPr lang="en-US" sz="2400" dirty="0" err="1"/>
              <a:t>dituliskan</a:t>
            </a:r>
            <a:r>
              <a:rPr lang="en-US" sz="2400" dirty="0"/>
              <a:t>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85C6D9CF-B8E0-DA76-B885-F9514FD124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31613" y="2306072"/>
                <a:ext cx="4818682" cy="435133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2400" dirty="0"/>
                  <a:t> 	=    {odd, even}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𝛴</m:t>
                    </m:r>
                  </m:oMath>
                </a14:m>
                <a:r>
                  <a:rPr lang="en-US" sz="2400" dirty="0"/>
                  <a:t> 	=    {0, 1}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 	=    even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	=    {odd}</a:t>
                </a:r>
              </a:p>
              <a:p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𝛿</a:t>
                </a:r>
              </a:p>
              <a:p>
                <a:pPr lvl="1"/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𝛿(even, 0) = even</a:t>
                </a:r>
              </a:p>
              <a:p>
                <a:pPr lvl="1"/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𝛿(even, 1) = odd</a:t>
                </a:r>
              </a:p>
              <a:p>
                <a:pPr lvl="1"/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𝛿(odd, 0) = odd</a:t>
                </a:r>
              </a:p>
              <a:p>
                <a:pPr lvl="1"/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𝛿(odd, 1) = even</a:t>
                </a:r>
                <a:endParaRPr lang="en-US" sz="20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85C6D9CF-B8E0-DA76-B885-F9514FD124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31613" y="2306072"/>
                <a:ext cx="4818682" cy="4351338"/>
              </a:xfrm>
              <a:blipFill>
                <a:blip r:embed="rId3"/>
                <a:stretch>
                  <a:fillRect l="-1643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3" name="Table 33">
            <a:extLst>
              <a:ext uri="{FF2B5EF4-FFF2-40B4-BE49-F238E27FC236}">
                <a16:creationId xmlns:a16="http://schemas.microsoft.com/office/drawing/2014/main" id="{1D0A19B6-D3B3-DE34-8A09-2A9FF5A28E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317004"/>
              </p:ext>
            </p:extLst>
          </p:nvPr>
        </p:nvGraphicFramePr>
        <p:xfrm>
          <a:off x="9331702" y="4702730"/>
          <a:ext cx="221453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8178">
                  <a:extLst>
                    <a:ext uri="{9D8B030D-6E8A-4147-A177-3AD203B41FA5}">
                      <a16:colId xmlns:a16="http://schemas.microsoft.com/office/drawing/2014/main" val="2995652313"/>
                    </a:ext>
                  </a:extLst>
                </a:gridCol>
                <a:gridCol w="738178">
                  <a:extLst>
                    <a:ext uri="{9D8B030D-6E8A-4147-A177-3AD203B41FA5}">
                      <a16:colId xmlns:a16="http://schemas.microsoft.com/office/drawing/2014/main" val="1940817151"/>
                    </a:ext>
                  </a:extLst>
                </a:gridCol>
                <a:gridCol w="738178">
                  <a:extLst>
                    <a:ext uri="{9D8B030D-6E8A-4147-A177-3AD203B41FA5}">
                      <a16:colId xmlns:a16="http://schemas.microsoft.com/office/drawing/2014/main" val="428303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072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odd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558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odd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71165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D7E4AD3-29DC-B515-76E2-AF873BAC5DD6}"/>
              </a:ext>
            </a:extLst>
          </p:cNvPr>
          <p:cNvSpPr txBox="1"/>
          <p:nvPr/>
        </p:nvSpPr>
        <p:spPr>
          <a:xfrm>
            <a:off x="1162373" y="4386020"/>
            <a:ext cx="28051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Contoh</a:t>
            </a:r>
            <a:r>
              <a:rPr lang="en-US" sz="2000" dirty="0"/>
              <a:t> input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1101	:   </a:t>
            </a:r>
            <a:r>
              <a:rPr lang="en-US" sz="2000" dirty="0" err="1">
                <a:highlight>
                  <a:srgbClr val="00FF00"/>
                </a:highlight>
              </a:rPr>
              <a:t>diterima</a:t>
            </a:r>
            <a:endParaRPr lang="en-US" sz="2000" dirty="0">
              <a:highlight>
                <a:srgbClr val="00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1010	:   </a:t>
            </a:r>
            <a:r>
              <a:rPr lang="en-US" sz="2000" dirty="0" err="1">
                <a:solidFill>
                  <a:schemeClr val="bg1"/>
                </a:solidFill>
                <a:highlight>
                  <a:srgbClr val="FF0000"/>
                </a:highlight>
              </a:rPr>
              <a:t>ditolak</a:t>
            </a:r>
            <a:endParaRPr lang="en-US" sz="2000" dirty="0">
              <a:solidFill>
                <a:schemeClr val="bg1"/>
              </a:solidFill>
              <a:highlight>
                <a:srgbClr val="FF00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0011	:   </a:t>
            </a:r>
            <a:r>
              <a:rPr lang="en-US" sz="2000" dirty="0" err="1">
                <a:solidFill>
                  <a:schemeClr val="bg1"/>
                </a:solidFill>
                <a:highlight>
                  <a:srgbClr val="FF0000"/>
                </a:highlight>
              </a:rPr>
              <a:t>ditolak</a:t>
            </a:r>
            <a:endParaRPr lang="en-US" sz="2000" dirty="0">
              <a:solidFill>
                <a:schemeClr val="bg1"/>
              </a:solidFill>
              <a:highlight>
                <a:srgbClr val="FF00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0010	:   </a:t>
            </a:r>
            <a:r>
              <a:rPr lang="en-US" sz="2000" dirty="0" err="1">
                <a:highlight>
                  <a:srgbClr val="00FF00"/>
                </a:highlight>
              </a:rPr>
              <a:t>diterima</a:t>
            </a:r>
            <a:endParaRPr lang="en-US" sz="2000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54942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3B6CF-9978-C6CB-9397-57E3833F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b="1"/>
              <a:t>Type FSA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90FF3-CA0B-29FC-34A7-93D00E1D7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/>
              <a:t>Berdasarkan pendefinisian kemampuan mengubah statenya, FSA dikelompokkan ke dalam 2 jenis:</a:t>
            </a:r>
          </a:p>
          <a:p>
            <a:r>
              <a:rPr lang="en-US" sz="2000"/>
              <a:t>Deterministic FSA (DFA)</a:t>
            </a:r>
          </a:p>
          <a:p>
            <a:r>
              <a:rPr lang="en-US" sz="2000"/>
              <a:t>Non-deterministic FSA (NFA</a:t>
            </a:r>
          </a:p>
        </p:txBody>
      </p:sp>
      <p:pic>
        <p:nvPicPr>
          <p:cNvPr id="5" name="Picture 4" descr="Rumus ditulis pada papantulis">
            <a:extLst>
              <a:ext uri="{FF2B5EF4-FFF2-40B4-BE49-F238E27FC236}">
                <a16:creationId xmlns:a16="http://schemas.microsoft.com/office/drawing/2014/main" id="{979CC4B7-58DF-33DB-0DBF-F68D1E4A39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92" r="40689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3D1D1C60-7036-0BD0-89BC-7A18441BFE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52" y="5820903"/>
            <a:ext cx="841455" cy="84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25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567F-C03A-0A6C-A954-4A386FAA6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Deterministic FSA (DFA)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D5E52-4148-F9B9-0486-8D08A4005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1056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Pada DFA,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state hanya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1 state </a:t>
            </a:r>
            <a:r>
              <a:rPr lang="en-US" dirty="0" err="1"/>
              <a:t>berikutnya</a:t>
            </a:r>
            <a:r>
              <a:rPr lang="en-US" dirty="0"/>
              <a:t> untuk setiap symbol </a:t>
            </a:r>
            <a:r>
              <a:rPr lang="en-US" dirty="0" err="1"/>
              <a:t>masukan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6330ED02-E07E-7982-3F5E-0E841E41E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52" y="5820903"/>
            <a:ext cx="841455" cy="84145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D697041-A9F1-B530-CF04-452EF12E5585}"/>
              </a:ext>
            </a:extLst>
          </p:cNvPr>
          <p:cNvSpPr/>
          <p:nvPr/>
        </p:nvSpPr>
        <p:spPr>
          <a:xfrm>
            <a:off x="3642099" y="3611109"/>
            <a:ext cx="836908" cy="8369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8489718-1128-1EB4-2400-0CE0517D3421}"/>
              </a:ext>
            </a:extLst>
          </p:cNvPr>
          <p:cNvSpPr/>
          <p:nvPr/>
        </p:nvSpPr>
        <p:spPr>
          <a:xfrm>
            <a:off x="5685296" y="3608526"/>
            <a:ext cx="836908" cy="8369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32C5695-55F9-A8BA-9ABD-02F50995D202}"/>
              </a:ext>
            </a:extLst>
          </p:cNvPr>
          <p:cNvSpPr/>
          <p:nvPr/>
        </p:nvSpPr>
        <p:spPr>
          <a:xfrm>
            <a:off x="7527014" y="3605945"/>
            <a:ext cx="836908" cy="8369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F65084A-2BC6-23F9-B6E8-A83E5F24CAD4}"/>
              </a:ext>
            </a:extLst>
          </p:cNvPr>
          <p:cNvCxnSpPr/>
          <p:nvPr/>
        </p:nvCxnSpPr>
        <p:spPr>
          <a:xfrm>
            <a:off x="3254644" y="4045062"/>
            <a:ext cx="402956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40D9039-13B6-1F04-1FAF-5544FEB5E09D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 flipV="1">
            <a:off x="4479007" y="4026980"/>
            <a:ext cx="1206289" cy="258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FEE35E-12E7-3E14-7EF6-BD3617EDBE36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 flipV="1">
            <a:off x="6522204" y="4024399"/>
            <a:ext cx="1004810" cy="258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A4416601-7611-ABC7-5E51-A44C9458B4AD}"/>
              </a:ext>
            </a:extLst>
          </p:cNvPr>
          <p:cNvCxnSpPr>
            <a:stCxn id="5" idx="7"/>
            <a:endCxn id="5" idx="1"/>
          </p:cNvCxnSpPr>
          <p:nvPr/>
        </p:nvCxnSpPr>
        <p:spPr>
          <a:xfrm rot="16200000" flipV="1">
            <a:off x="4060553" y="3437779"/>
            <a:ext cx="12700" cy="591784"/>
          </a:xfrm>
          <a:prstGeom prst="curvedConnector3">
            <a:avLst>
              <a:gd name="adj1" fmla="val 3009126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or: Curved 18">
            <a:extLst>
              <a:ext uri="{FF2B5EF4-FFF2-40B4-BE49-F238E27FC236}">
                <a16:creationId xmlns:a16="http://schemas.microsoft.com/office/drawing/2014/main" id="{E02F495F-9FF4-2C59-F4FF-2E61ADA9F3ED}"/>
              </a:ext>
            </a:extLst>
          </p:cNvPr>
          <p:cNvCxnSpPr>
            <a:cxnSpLocks/>
            <a:stCxn id="6" idx="7"/>
            <a:endCxn id="6" idx="1"/>
          </p:cNvCxnSpPr>
          <p:nvPr/>
        </p:nvCxnSpPr>
        <p:spPr>
          <a:xfrm rot="16200000" flipV="1">
            <a:off x="6103750" y="3435196"/>
            <a:ext cx="12700" cy="591784"/>
          </a:xfrm>
          <a:prstGeom prst="curvedConnector3">
            <a:avLst>
              <a:gd name="adj1" fmla="val 2765055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or: Curved 21">
            <a:extLst>
              <a:ext uri="{FF2B5EF4-FFF2-40B4-BE49-F238E27FC236}">
                <a16:creationId xmlns:a16="http://schemas.microsoft.com/office/drawing/2014/main" id="{771F516F-FB33-21E3-FB09-F6DF05275B24}"/>
              </a:ext>
            </a:extLst>
          </p:cNvPr>
          <p:cNvCxnSpPr>
            <a:cxnSpLocks/>
            <a:stCxn id="7" idx="7"/>
            <a:endCxn id="7" idx="1"/>
          </p:cNvCxnSpPr>
          <p:nvPr/>
        </p:nvCxnSpPr>
        <p:spPr>
          <a:xfrm rot="16200000" flipV="1">
            <a:off x="7945468" y="3432615"/>
            <a:ext cx="12700" cy="591784"/>
          </a:xfrm>
          <a:prstGeom prst="curvedConnector3">
            <a:avLst>
              <a:gd name="adj1" fmla="val 2765055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3A077610-0C62-6955-BB1B-6F8D9964C15F}"/>
              </a:ext>
            </a:extLst>
          </p:cNvPr>
          <p:cNvSpPr/>
          <p:nvPr/>
        </p:nvSpPr>
        <p:spPr>
          <a:xfrm>
            <a:off x="7586426" y="3673107"/>
            <a:ext cx="720667" cy="7206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87092242-7E1B-68FE-F831-4A21D2ACC69A}"/>
              </a:ext>
            </a:extLst>
          </p:cNvPr>
          <p:cNvCxnSpPr>
            <a:cxnSpLocks/>
            <a:stCxn id="7" idx="3"/>
            <a:endCxn id="6" idx="5"/>
          </p:cNvCxnSpPr>
          <p:nvPr/>
        </p:nvCxnSpPr>
        <p:spPr>
          <a:xfrm rot="5400000">
            <a:off x="7023319" y="3696614"/>
            <a:ext cx="2581" cy="1249934"/>
          </a:xfrm>
          <a:prstGeom prst="curvedConnector3">
            <a:avLst>
              <a:gd name="adj1" fmla="val 13705657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C7F13EF-F41B-C4B0-F083-4056E71A9E8A}"/>
              </a:ext>
            </a:extLst>
          </p:cNvPr>
          <p:cNvSpPr txBox="1"/>
          <p:nvPr/>
        </p:nvSpPr>
        <p:spPr>
          <a:xfrm>
            <a:off x="3921072" y="301186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09CB57-385F-7E6E-D273-642501888EBA}"/>
              </a:ext>
            </a:extLst>
          </p:cNvPr>
          <p:cNvSpPr txBox="1"/>
          <p:nvPr/>
        </p:nvSpPr>
        <p:spPr>
          <a:xfrm>
            <a:off x="5948363" y="30273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2799702-17CB-2F64-0D27-B1327DB0FDC7}"/>
              </a:ext>
            </a:extLst>
          </p:cNvPr>
          <p:cNvSpPr txBox="1"/>
          <p:nvPr/>
        </p:nvSpPr>
        <p:spPr>
          <a:xfrm>
            <a:off x="7805575" y="307516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09D89F-0256-1032-E362-DEBCD53A8C5A}"/>
              </a:ext>
            </a:extLst>
          </p:cNvPr>
          <p:cNvSpPr txBox="1"/>
          <p:nvPr/>
        </p:nvSpPr>
        <p:spPr>
          <a:xfrm>
            <a:off x="6857595" y="370801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A9AAC77-3061-9675-5D61-1FBACC272099}"/>
              </a:ext>
            </a:extLst>
          </p:cNvPr>
          <p:cNvSpPr txBox="1"/>
          <p:nvPr/>
        </p:nvSpPr>
        <p:spPr>
          <a:xfrm>
            <a:off x="4886727" y="373643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1A35B6C-FAFB-FFD3-CD24-180752900550}"/>
              </a:ext>
            </a:extLst>
          </p:cNvPr>
          <p:cNvSpPr txBox="1"/>
          <p:nvPr/>
        </p:nvSpPr>
        <p:spPr>
          <a:xfrm>
            <a:off x="6860180" y="435763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209828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567F-C03A-0A6C-A954-4A386FAA6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Deterministic FSA (DFA)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6330ED02-E07E-7982-3F5E-0E841E41E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52" y="5820903"/>
            <a:ext cx="841455" cy="84145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D697041-A9F1-B530-CF04-452EF12E5585}"/>
              </a:ext>
            </a:extLst>
          </p:cNvPr>
          <p:cNvSpPr/>
          <p:nvPr/>
        </p:nvSpPr>
        <p:spPr>
          <a:xfrm>
            <a:off x="3642099" y="2371244"/>
            <a:ext cx="836908" cy="8369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8489718-1128-1EB4-2400-0CE0517D3421}"/>
              </a:ext>
            </a:extLst>
          </p:cNvPr>
          <p:cNvSpPr/>
          <p:nvPr/>
        </p:nvSpPr>
        <p:spPr>
          <a:xfrm>
            <a:off x="5685296" y="2368661"/>
            <a:ext cx="836908" cy="8369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32C5695-55F9-A8BA-9ABD-02F50995D202}"/>
              </a:ext>
            </a:extLst>
          </p:cNvPr>
          <p:cNvSpPr/>
          <p:nvPr/>
        </p:nvSpPr>
        <p:spPr>
          <a:xfrm>
            <a:off x="7527014" y="2366080"/>
            <a:ext cx="836908" cy="8369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F65084A-2BC6-23F9-B6E8-A83E5F24CAD4}"/>
              </a:ext>
            </a:extLst>
          </p:cNvPr>
          <p:cNvCxnSpPr/>
          <p:nvPr/>
        </p:nvCxnSpPr>
        <p:spPr>
          <a:xfrm>
            <a:off x="3254644" y="2805197"/>
            <a:ext cx="402956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40D9039-13B6-1F04-1FAF-5544FEB5E09D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 flipV="1">
            <a:off x="4479007" y="2787115"/>
            <a:ext cx="1206289" cy="258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FEE35E-12E7-3E14-7EF6-BD3617EDBE36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 flipV="1">
            <a:off x="6522204" y="2784534"/>
            <a:ext cx="1004810" cy="258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A4416601-7611-ABC7-5E51-A44C9458B4AD}"/>
              </a:ext>
            </a:extLst>
          </p:cNvPr>
          <p:cNvCxnSpPr>
            <a:stCxn id="5" idx="7"/>
            <a:endCxn id="5" idx="1"/>
          </p:cNvCxnSpPr>
          <p:nvPr/>
        </p:nvCxnSpPr>
        <p:spPr>
          <a:xfrm rot="16200000" flipV="1">
            <a:off x="4060553" y="2197914"/>
            <a:ext cx="12700" cy="591784"/>
          </a:xfrm>
          <a:prstGeom prst="curvedConnector3">
            <a:avLst>
              <a:gd name="adj1" fmla="val 3009126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or: Curved 18">
            <a:extLst>
              <a:ext uri="{FF2B5EF4-FFF2-40B4-BE49-F238E27FC236}">
                <a16:creationId xmlns:a16="http://schemas.microsoft.com/office/drawing/2014/main" id="{E02F495F-9FF4-2C59-F4FF-2E61ADA9F3ED}"/>
              </a:ext>
            </a:extLst>
          </p:cNvPr>
          <p:cNvCxnSpPr>
            <a:cxnSpLocks/>
            <a:stCxn id="6" idx="7"/>
            <a:endCxn id="6" idx="1"/>
          </p:cNvCxnSpPr>
          <p:nvPr/>
        </p:nvCxnSpPr>
        <p:spPr>
          <a:xfrm rot="16200000" flipV="1">
            <a:off x="6103750" y="2195331"/>
            <a:ext cx="12700" cy="591784"/>
          </a:xfrm>
          <a:prstGeom prst="curvedConnector3">
            <a:avLst>
              <a:gd name="adj1" fmla="val 2765055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or: Curved 21">
            <a:extLst>
              <a:ext uri="{FF2B5EF4-FFF2-40B4-BE49-F238E27FC236}">
                <a16:creationId xmlns:a16="http://schemas.microsoft.com/office/drawing/2014/main" id="{771F516F-FB33-21E3-FB09-F6DF05275B24}"/>
              </a:ext>
            </a:extLst>
          </p:cNvPr>
          <p:cNvCxnSpPr>
            <a:cxnSpLocks/>
            <a:stCxn id="7" idx="7"/>
            <a:endCxn id="7" idx="1"/>
          </p:cNvCxnSpPr>
          <p:nvPr/>
        </p:nvCxnSpPr>
        <p:spPr>
          <a:xfrm rot="16200000" flipV="1">
            <a:off x="7945468" y="2192750"/>
            <a:ext cx="12700" cy="591784"/>
          </a:xfrm>
          <a:prstGeom prst="curvedConnector3">
            <a:avLst>
              <a:gd name="adj1" fmla="val 2765055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3A077610-0C62-6955-BB1B-6F8D9964C15F}"/>
              </a:ext>
            </a:extLst>
          </p:cNvPr>
          <p:cNvSpPr/>
          <p:nvPr/>
        </p:nvSpPr>
        <p:spPr>
          <a:xfrm>
            <a:off x="7586426" y="2433242"/>
            <a:ext cx="720667" cy="7206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87092242-7E1B-68FE-F831-4A21D2ACC69A}"/>
              </a:ext>
            </a:extLst>
          </p:cNvPr>
          <p:cNvCxnSpPr>
            <a:cxnSpLocks/>
            <a:stCxn id="7" idx="3"/>
            <a:endCxn id="6" idx="5"/>
          </p:cNvCxnSpPr>
          <p:nvPr/>
        </p:nvCxnSpPr>
        <p:spPr>
          <a:xfrm rot="5400000">
            <a:off x="7023319" y="2456749"/>
            <a:ext cx="2581" cy="1249934"/>
          </a:xfrm>
          <a:prstGeom prst="curvedConnector3">
            <a:avLst>
              <a:gd name="adj1" fmla="val 13705657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C7F13EF-F41B-C4B0-F083-4056E71A9E8A}"/>
              </a:ext>
            </a:extLst>
          </p:cNvPr>
          <p:cNvSpPr txBox="1"/>
          <p:nvPr/>
        </p:nvSpPr>
        <p:spPr>
          <a:xfrm>
            <a:off x="3921072" y="177199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09CB57-385F-7E6E-D273-642501888EBA}"/>
              </a:ext>
            </a:extLst>
          </p:cNvPr>
          <p:cNvSpPr txBox="1"/>
          <p:nvPr/>
        </p:nvSpPr>
        <p:spPr>
          <a:xfrm>
            <a:off x="5948363" y="178749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2799702-17CB-2F64-0D27-B1327DB0FDC7}"/>
              </a:ext>
            </a:extLst>
          </p:cNvPr>
          <p:cNvSpPr txBox="1"/>
          <p:nvPr/>
        </p:nvSpPr>
        <p:spPr>
          <a:xfrm>
            <a:off x="7805575" y="183530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09D89F-0256-1032-E362-DEBCD53A8C5A}"/>
              </a:ext>
            </a:extLst>
          </p:cNvPr>
          <p:cNvSpPr txBox="1"/>
          <p:nvPr/>
        </p:nvSpPr>
        <p:spPr>
          <a:xfrm>
            <a:off x="6857595" y="246815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A9AAC77-3061-9675-5D61-1FBACC272099}"/>
              </a:ext>
            </a:extLst>
          </p:cNvPr>
          <p:cNvSpPr txBox="1"/>
          <p:nvPr/>
        </p:nvSpPr>
        <p:spPr>
          <a:xfrm>
            <a:off x="4886727" y="249656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1A35B6C-FAFB-FFD3-CD24-180752900550}"/>
              </a:ext>
            </a:extLst>
          </p:cNvPr>
          <p:cNvSpPr txBox="1"/>
          <p:nvPr/>
        </p:nvSpPr>
        <p:spPr>
          <a:xfrm>
            <a:off x="6860180" y="311776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8B9B86-D0D8-A7DA-7639-EB5C7A0261D7}"/>
              </a:ext>
            </a:extLst>
          </p:cNvPr>
          <p:cNvSpPr txBox="1"/>
          <p:nvPr/>
        </p:nvSpPr>
        <p:spPr>
          <a:xfrm>
            <a:off x="1100380" y="3750591"/>
            <a:ext cx="347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Secara formal,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ADA80AD-BBD1-4D37-7E38-48BBC2CD73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77318" y="4401517"/>
                <a:ext cx="4818682" cy="316184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2000" dirty="0"/>
                  <a:t> 	=    {q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, q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, q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}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𝛴</m:t>
                    </m:r>
                  </m:oMath>
                </a14:m>
                <a:r>
                  <a:rPr lang="en-US" sz="2000" dirty="0"/>
                  <a:t> 	=    {a, b}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/>
                  <a:t> 	=    q</a:t>
                </a:r>
                <a:r>
                  <a:rPr lang="en-US" sz="2000" baseline="-25000" dirty="0"/>
                  <a:t>0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	=    {q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}</a:t>
                </a:r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8ADA80AD-BBD1-4D37-7E38-48BBC2CD73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7318" y="4401517"/>
                <a:ext cx="4818682" cy="3161843"/>
              </a:xfrm>
              <a:blipFill>
                <a:blip r:embed="rId3"/>
                <a:stretch>
                  <a:fillRect l="-1139" t="-1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27FE616-7976-241A-6DCB-B06A37EB8A9F}"/>
              </a:ext>
            </a:extLst>
          </p:cNvPr>
          <p:cNvSpPr txBox="1"/>
          <p:nvPr/>
        </p:nvSpPr>
        <p:spPr>
          <a:xfrm>
            <a:off x="4211665" y="4391385"/>
            <a:ext cx="6098582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𝛿</a:t>
            </a:r>
          </a:p>
          <a:p>
            <a:pPr lvl="1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𝛿(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a) = q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𝛿(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a) = q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𝛿(q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b) = q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        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𝛿(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b) = q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  <a:p>
            <a:pPr lvl="1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𝛿(q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a) = q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 lvl="1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𝛿(q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b) = q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sz="1800" baseline="-25000" dirty="0"/>
          </a:p>
        </p:txBody>
      </p:sp>
      <p:graphicFrame>
        <p:nvGraphicFramePr>
          <p:cNvPr id="15" name="Table 33">
            <a:extLst>
              <a:ext uri="{FF2B5EF4-FFF2-40B4-BE49-F238E27FC236}">
                <a16:creationId xmlns:a16="http://schemas.microsoft.com/office/drawing/2014/main" id="{2A89BFD2-F56B-AF3A-2762-35CF9D4B0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670367"/>
              </p:ext>
            </p:extLst>
          </p:nvPr>
        </p:nvGraphicFramePr>
        <p:xfrm>
          <a:off x="8169329" y="5043693"/>
          <a:ext cx="221453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8178">
                  <a:extLst>
                    <a:ext uri="{9D8B030D-6E8A-4147-A177-3AD203B41FA5}">
                      <a16:colId xmlns:a16="http://schemas.microsoft.com/office/drawing/2014/main" val="2995652313"/>
                    </a:ext>
                  </a:extLst>
                </a:gridCol>
                <a:gridCol w="738178">
                  <a:extLst>
                    <a:ext uri="{9D8B030D-6E8A-4147-A177-3AD203B41FA5}">
                      <a16:colId xmlns:a16="http://schemas.microsoft.com/office/drawing/2014/main" val="1940817151"/>
                    </a:ext>
                  </a:extLst>
                </a:gridCol>
                <a:gridCol w="738178">
                  <a:extLst>
                    <a:ext uri="{9D8B030D-6E8A-4147-A177-3AD203B41FA5}">
                      <a16:colId xmlns:a16="http://schemas.microsoft.com/office/drawing/2014/main" val="428303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072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</a:t>
                      </a:r>
                      <a:r>
                        <a:rPr lang="en-US" b="1" baseline="-25000" dirty="0"/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558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</a:t>
                      </a:r>
                      <a:r>
                        <a:rPr lang="en-US" b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711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</a:t>
                      </a:r>
                      <a:r>
                        <a:rPr lang="en-US" b="1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33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50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567F-C03A-0A6C-A954-4A386FAA6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Deterministic FSA (DFA)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6330ED02-E07E-7982-3F5E-0E841E41E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52" y="5820903"/>
            <a:ext cx="841455" cy="84145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D697041-A9F1-B530-CF04-452EF12E5585}"/>
              </a:ext>
            </a:extLst>
          </p:cNvPr>
          <p:cNvSpPr/>
          <p:nvPr/>
        </p:nvSpPr>
        <p:spPr>
          <a:xfrm>
            <a:off x="3642099" y="2371244"/>
            <a:ext cx="836908" cy="8369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8489718-1128-1EB4-2400-0CE0517D3421}"/>
              </a:ext>
            </a:extLst>
          </p:cNvPr>
          <p:cNvSpPr/>
          <p:nvPr/>
        </p:nvSpPr>
        <p:spPr>
          <a:xfrm>
            <a:off x="5685296" y="2368661"/>
            <a:ext cx="836908" cy="8369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32C5695-55F9-A8BA-9ABD-02F50995D202}"/>
              </a:ext>
            </a:extLst>
          </p:cNvPr>
          <p:cNvSpPr/>
          <p:nvPr/>
        </p:nvSpPr>
        <p:spPr>
          <a:xfrm>
            <a:off x="7527014" y="2366080"/>
            <a:ext cx="836908" cy="8369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F65084A-2BC6-23F9-B6E8-A83E5F24CAD4}"/>
              </a:ext>
            </a:extLst>
          </p:cNvPr>
          <p:cNvCxnSpPr/>
          <p:nvPr/>
        </p:nvCxnSpPr>
        <p:spPr>
          <a:xfrm>
            <a:off x="3254644" y="2805197"/>
            <a:ext cx="402956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40D9039-13B6-1F04-1FAF-5544FEB5E09D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 flipV="1">
            <a:off x="4479007" y="2787115"/>
            <a:ext cx="1206289" cy="258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FEE35E-12E7-3E14-7EF6-BD3617EDBE36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 flipV="1">
            <a:off x="6522204" y="2784534"/>
            <a:ext cx="1004810" cy="258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A4416601-7611-ABC7-5E51-A44C9458B4AD}"/>
              </a:ext>
            </a:extLst>
          </p:cNvPr>
          <p:cNvCxnSpPr>
            <a:stCxn id="5" idx="7"/>
            <a:endCxn id="5" idx="1"/>
          </p:cNvCxnSpPr>
          <p:nvPr/>
        </p:nvCxnSpPr>
        <p:spPr>
          <a:xfrm rot="16200000" flipV="1">
            <a:off x="4060553" y="2197914"/>
            <a:ext cx="12700" cy="591784"/>
          </a:xfrm>
          <a:prstGeom prst="curvedConnector3">
            <a:avLst>
              <a:gd name="adj1" fmla="val 3009126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or: Curved 18">
            <a:extLst>
              <a:ext uri="{FF2B5EF4-FFF2-40B4-BE49-F238E27FC236}">
                <a16:creationId xmlns:a16="http://schemas.microsoft.com/office/drawing/2014/main" id="{E02F495F-9FF4-2C59-F4FF-2E61ADA9F3ED}"/>
              </a:ext>
            </a:extLst>
          </p:cNvPr>
          <p:cNvCxnSpPr>
            <a:cxnSpLocks/>
            <a:stCxn id="6" idx="7"/>
            <a:endCxn id="6" idx="1"/>
          </p:cNvCxnSpPr>
          <p:nvPr/>
        </p:nvCxnSpPr>
        <p:spPr>
          <a:xfrm rot="16200000" flipV="1">
            <a:off x="6103750" y="2195331"/>
            <a:ext cx="12700" cy="591784"/>
          </a:xfrm>
          <a:prstGeom prst="curvedConnector3">
            <a:avLst>
              <a:gd name="adj1" fmla="val 2765055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or: Curved 21">
            <a:extLst>
              <a:ext uri="{FF2B5EF4-FFF2-40B4-BE49-F238E27FC236}">
                <a16:creationId xmlns:a16="http://schemas.microsoft.com/office/drawing/2014/main" id="{771F516F-FB33-21E3-FB09-F6DF05275B24}"/>
              </a:ext>
            </a:extLst>
          </p:cNvPr>
          <p:cNvCxnSpPr>
            <a:cxnSpLocks/>
            <a:stCxn id="7" idx="7"/>
            <a:endCxn id="7" idx="1"/>
          </p:cNvCxnSpPr>
          <p:nvPr/>
        </p:nvCxnSpPr>
        <p:spPr>
          <a:xfrm rot="16200000" flipV="1">
            <a:off x="7945468" y="2192750"/>
            <a:ext cx="12700" cy="591784"/>
          </a:xfrm>
          <a:prstGeom prst="curvedConnector3">
            <a:avLst>
              <a:gd name="adj1" fmla="val 2765055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3A077610-0C62-6955-BB1B-6F8D9964C15F}"/>
              </a:ext>
            </a:extLst>
          </p:cNvPr>
          <p:cNvSpPr/>
          <p:nvPr/>
        </p:nvSpPr>
        <p:spPr>
          <a:xfrm>
            <a:off x="7586426" y="2433242"/>
            <a:ext cx="720667" cy="7206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</a:t>
            </a:r>
            <a:r>
              <a:rPr lang="en-US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87092242-7E1B-68FE-F831-4A21D2ACC69A}"/>
              </a:ext>
            </a:extLst>
          </p:cNvPr>
          <p:cNvCxnSpPr>
            <a:cxnSpLocks/>
            <a:stCxn id="7" idx="3"/>
            <a:endCxn id="6" idx="5"/>
          </p:cNvCxnSpPr>
          <p:nvPr/>
        </p:nvCxnSpPr>
        <p:spPr>
          <a:xfrm rot="5400000">
            <a:off x="7023319" y="2456749"/>
            <a:ext cx="2581" cy="1249934"/>
          </a:xfrm>
          <a:prstGeom prst="curvedConnector3">
            <a:avLst>
              <a:gd name="adj1" fmla="val 13705657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C7F13EF-F41B-C4B0-F083-4056E71A9E8A}"/>
              </a:ext>
            </a:extLst>
          </p:cNvPr>
          <p:cNvSpPr txBox="1"/>
          <p:nvPr/>
        </p:nvSpPr>
        <p:spPr>
          <a:xfrm>
            <a:off x="3921072" y="177199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09CB57-385F-7E6E-D273-642501888EBA}"/>
              </a:ext>
            </a:extLst>
          </p:cNvPr>
          <p:cNvSpPr txBox="1"/>
          <p:nvPr/>
        </p:nvSpPr>
        <p:spPr>
          <a:xfrm>
            <a:off x="5948363" y="178749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2799702-17CB-2F64-0D27-B1327DB0FDC7}"/>
              </a:ext>
            </a:extLst>
          </p:cNvPr>
          <p:cNvSpPr txBox="1"/>
          <p:nvPr/>
        </p:nvSpPr>
        <p:spPr>
          <a:xfrm>
            <a:off x="7805575" y="183530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09D89F-0256-1032-E362-DEBCD53A8C5A}"/>
              </a:ext>
            </a:extLst>
          </p:cNvPr>
          <p:cNvSpPr txBox="1"/>
          <p:nvPr/>
        </p:nvSpPr>
        <p:spPr>
          <a:xfrm>
            <a:off x="6857595" y="246815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A9AAC77-3061-9675-5D61-1FBACC272099}"/>
              </a:ext>
            </a:extLst>
          </p:cNvPr>
          <p:cNvSpPr txBox="1"/>
          <p:nvPr/>
        </p:nvSpPr>
        <p:spPr>
          <a:xfrm>
            <a:off x="4886727" y="249656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1A35B6C-FAFB-FFD3-CD24-180752900550}"/>
              </a:ext>
            </a:extLst>
          </p:cNvPr>
          <p:cNvSpPr txBox="1"/>
          <p:nvPr/>
        </p:nvSpPr>
        <p:spPr>
          <a:xfrm>
            <a:off x="6860180" y="311776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50C2437-059A-9417-B1EF-D9406C791EB4}"/>
                  </a:ext>
                </a:extLst>
              </p:cNvPr>
              <p:cNvSpPr txBox="1"/>
              <p:nvPr/>
            </p:nvSpPr>
            <p:spPr>
              <a:xfrm>
                <a:off x="883404" y="3719593"/>
                <a:ext cx="984142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disebut</a:t>
                </a:r>
                <a:r>
                  <a:rPr lang="en-US" dirty="0"/>
                  <a:t> </a:t>
                </a:r>
                <a:r>
                  <a:rPr lang="en-US" dirty="0" err="1"/>
                  <a:t>bahasa</a:t>
                </a:r>
                <a:r>
                  <a:rPr lang="en-US" dirty="0"/>
                  <a:t> yang </a:t>
                </a:r>
                <a:r>
                  <a:rPr lang="en-US" dirty="0" err="1"/>
                  <a:t>diterima</a:t>
                </a:r>
                <a:r>
                  <a:rPr lang="en-US" dirty="0"/>
                  <a:t> oleh </a:t>
                </a:r>
                <a:r>
                  <a:rPr lang="en-US" dirty="0" err="1"/>
                  <a:t>mesin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jika</a:t>
                </a:r>
                <a:r>
                  <a:rPr lang="en-US" dirty="0"/>
                  <a:t> string yang </a:t>
                </a:r>
                <a:r>
                  <a:rPr lang="en-US" dirty="0" err="1"/>
                  <a:t>dihasilkan</a:t>
                </a:r>
                <a:r>
                  <a:rPr lang="en-US" dirty="0"/>
                  <a:t> oleh </a:t>
                </a:r>
                <a:r>
                  <a:rPr lang="en-US" dirty="0" err="1"/>
                  <a:t>bahasa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diterima</a:t>
                </a:r>
                <a:r>
                  <a:rPr lang="en-US" dirty="0"/>
                  <a:t> oleh </a:t>
                </a:r>
                <a:r>
                  <a:rPr lang="en-US" dirty="0" err="1"/>
                  <a:t>mesin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50C2437-059A-9417-B1EF-D9406C791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404" y="3719593"/>
                <a:ext cx="9841423" cy="646331"/>
              </a:xfrm>
              <a:prstGeom prst="rect">
                <a:avLst/>
              </a:prstGeom>
              <a:blipFill>
                <a:blip r:embed="rId3"/>
                <a:stretch>
                  <a:fillRect l="-558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E9B0DFC4-D49A-5ED5-76E5-A00AC7AF8046}"/>
              </a:ext>
            </a:extLst>
          </p:cNvPr>
          <p:cNvSpPr txBox="1"/>
          <p:nvPr/>
        </p:nvSpPr>
        <p:spPr>
          <a:xfrm>
            <a:off x="1162373" y="4386020"/>
            <a:ext cx="28051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Contoh</a:t>
            </a:r>
            <a:r>
              <a:rPr lang="en-US" sz="2000" dirty="0"/>
              <a:t> input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abab</a:t>
            </a:r>
            <a:r>
              <a:rPr lang="en-US" sz="2000" dirty="0"/>
              <a:t>	:   </a:t>
            </a:r>
            <a:r>
              <a:rPr lang="en-US" sz="2000" dirty="0" err="1">
                <a:highlight>
                  <a:srgbClr val="00FF00"/>
                </a:highlight>
              </a:rPr>
              <a:t>diterima</a:t>
            </a:r>
            <a:endParaRPr lang="en-US" sz="2000" dirty="0">
              <a:highlight>
                <a:srgbClr val="00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baba	:   </a:t>
            </a:r>
            <a:r>
              <a:rPr lang="en-US" sz="2000" dirty="0" err="1">
                <a:solidFill>
                  <a:schemeClr val="bg1"/>
                </a:solidFill>
                <a:highlight>
                  <a:srgbClr val="FF0000"/>
                </a:highlight>
              </a:rPr>
              <a:t>ditolak</a:t>
            </a:r>
            <a:endParaRPr lang="en-US" sz="2000" dirty="0">
              <a:solidFill>
                <a:schemeClr val="bg1"/>
              </a:solidFill>
              <a:highlight>
                <a:srgbClr val="FF00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aaba</a:t>
            </a:r>
            <a:r>
              <a:rPr lang="en-US" sz="2000" dirty="0"/>
              <a:t>	:   </a:t>
            </a:r>
            <a:r>
              <a:rPr lang="en-US" sz="2000" dirty="0" err="1">
                <a:solidFill>
                  <a:schemeClr val="bg1"/>
                </a:solidFill>
                <a:highlight>
                  <a:srgbClr val="FF0000"/>
                </a:highlight>
              </a:rPr>
              <a:t>ditolak</a:t>
            </a:r>
            <a:endParaRPr lang="en-US" sz="2000" dirty="0">
              <a:solidFill>
                <a:schemeClr val="bg1"/>
              </a:solidFill>
              <a:highlight>
                <a:srgbClr val="FF00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abbb</a:t>
            </a:r>
            <a:r>
              <a:rPr lang="en-US" sz="2000" dirty="0"/>
              <a:t>	:   </a:t>
            </a:r>
            <a:r>
              <a:rPr lang="en-US" sz="2000" dirty="0" err="1">
                <a:highlight>
                  <a:srgbClr val="00FF00"/>
                </a:highlight>
              </a:rPr>
              <a:t>diterima</a:t>
            </a:r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638FE72-F5DF-EC47-B2D5-7CBA07CAF2D5}"/>
              </a:ext>
            </a:extLst>
          </p:cNvPr>
          <p:cNvSpPr txBox="1"/>
          <p:nvPr/>
        </p:nvSpPr>
        <p:spPr>
          <a:xfrm>
            <a:off x="3890075" y="5114441"/>
            <a:ext cx="758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L(M) = semua string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minimal 2 symbol b, dan di </a:t>
            </a:r>
            <a:r>
              <a:rPr lang="en-US" dirty="0" err="1"/>
              <a:t>akhiri</a:t>
            </a:r>
            <a:r>
              <a:rPr lang="en-US" dirty="0"/>
              <a:t> dengan b</a:t>
            </a:r>
          </a:p>
        </p:txBody>
      </p:sp>
    </p:spTree>
    <p:extLst>
      <p:ext uri="{BB962C8B-B14F-4D97-AF65-F5344CB8AC3E}">
        <p14:creationId xmlns:p14="http://schemas.microsoft.com/office/powerpoint/2010/main" val="3623205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562</Words>
  <Application>Microsoft Office PowerPoint</Application>
  <PresentationFormat>Widescreen</PresentationFormat>
  <Paragraphs>145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Deterministic Finite Automata (DFA)</vt:lpstr>
      <vt:lpstr>Finite State Automata (FSA)</vt:lpstr>
      <vt:lpstr>Arti bentuk (Symbol) pada graph transisi FSA</vt:lpstr>
      <vt:lpstr>Pernyataan FSA secara formal</vt:lpstr>
      <vt:lpstr>Pernyataan FSA secara formal</vt:lpstr>
      <vt:lpstr>Type FSA</vt:lpstr>
      <vt:lpstr>Deterministic FSA (DFA)</vt:lpstr>
      <vt:lpstr>Deterministic FSA (DFA)</vt:lpstr>
      <vt:lpstr>Deterministic FSA (DFA)</vt:lpstr>
      <vt:lpstr>Deterministic FSA (DFA)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Deterministic Finite Automata (DFA)</dc:title>
  <dc:creator>yufisazhar</dc:creator>
  <cp:lastModifiedBy>Yufis Azhar</cp:lastModifiedBy>
  <cp:revision>9</cp:revision>
  <dcterms:created xsi:type="dcterms:W3CDTF">2022-10-01T21:30:35Z</dcterms:created>
  <dcterms:modified xsi:type="dcterms:W3CDTF">2023-08-14T00:30:01Z</dcterms:modified>
</cp:coreProperties>
</file>