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8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133CD-0FE0-4E43-9698-2B2D229120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DAD0748E-504F-490F-8EB8-2461AF5273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5C9C6F44-FCA9-4E68-A3FE-846949767748}"/>
              </a:ext>
            </a:extLst>
          </p:cNvPr>
          <p:cNvSpPr>
            <a:spLocks noGrp="1"/>
          </p:cNvSpPr>
          <p:nvPr>
            <p:ph type="dt" sz="half" idx="10"/>
          </p:nvPr>
        </p:nvSpPr>
        <p:spPr/>
        <p:txBody>
          <a:bodyPr/>
          <a:lstStyle/>
          <a:p>
            <a:fld id="{B5B3DEDB-C615-47E8-B1CF-24FFE27C20C4}" type="datetimeFigureOut">
              <a:rPr lang="en-ID" smtClean="0"/>
              <a:t>24/10/2021</a:t>
            </a:fld>
            <a:endParaRPr lang="en-ID"/>
          </a:p>
        </p:txBody>
      </p:sp>
      <p:sp>
        <p:nvSpPr>
          <p:cNvPr id="5" name="Footer Placeholder 4">
            <a:extLst>
              <a:ext uri="{FF2B5EF4-FFF2-40B4-BE49-F238E27FC236}">
                <a16:creationId xmlns:a16="http://schemas.microsoft.com/office/drawing/2014/main" id="{058AB443-C827-4956-998A-5737DA2BF0D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719C90A9-61DA-442C-9F42-B6350230669B}"/>
              </a:ext>
            </a:extLst>
          </p:cNvPr>
          <p:cNvSpPr>
            <a:spLocks noGrp="1"/>
          </p:cNvSpPr>
          <p:nvPr>
            <p:ph type="sldNum" sz="quarter" idx="12"/>
          </p:nvPr>
        </p:nvSpPr>
        <p:spPr/>
        <p:txBody>
          <a:bodyPr/>
          <a:lstStyle/>
          <a:p>
            <a:fld id="{073D46E2-908E-4302-9ED0-72988B9021DC}" type="slidenum">
              <a:rPr lang="en-ID" smtClean="0"/>
              <a:t>‹#›</a:t>
            </a:fld>
            <a:endParaRPr lang="en-ID"/>
          </a:p>
        </p:txBody>
      </p:sp>
    </p:spTree>
    <p:extLst>
      <p:ext uri="{BB962C8B-B14F-4D97-AF65-F5344CB8AC3E}">
        <p14:creationId xmlns:p14="http://schemas.microsoft.com/office/powerpoint/2010/main" val="1951919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22BF1-9E5B-44B1-8E09-F1F614AEFFE5}"/>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A75E3077-5584-424C-83AB-D5E28C9CA43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8FA59D8-4C42-4F98-999E-A91E99A23A38}"/>
              </a:ext>
            </a:extLst>
          </p:cNvPr>
          <p:cNvSpPr>
            <a:spLocks noGrp="1"/>
          </p:cNvSpPr>
          <p:nvPr>
            <p:ph type="dt" sz="half" idx="10"/>
          </p:nvPr>
        </p:nvSpPr>
        <p:spPr/>
        <p:txBody>
          <a:bodyPr/>
          <a:lstStyle/>
          <a:p>
            <a:fld id="{B5B3DEDB-C615-47E8-B1CF-24FFE27C20C4}" type="datetimeFigureOut">
              <a:rPr lang="en-ID" smtClean="0"/>
              <a:t>24/10/2021</a:t>
            </a:fld>
            <a:endParaRPr lang="en-ID"/>
          </a:p>
        </p:txBody>
      </p:sp>
      <p:sp>
        <p:nvSpPr>
          <p:cNvPr id="5" name="Footer Placeholder 4">
            <a:extLst>
              <a:ext uri="{FF2B5EF4-FFF2-40B4-BE49-F238E27FC236}">
                <a16:creationId xmlns:a16="http://schemas.microsoft.com/office/drawing/2014/main" id="{1A4D5511-1CF5-440D-B128-DFD81F729A72}"/>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B3D1FAA2-D403-4762-A623-CA0237620DDD}"/>
              </a:ext>
            </a:extLst>
          </p:cNvPr>
          <p:cNvSpPr>
            <a:spLocks noGrp="1"/>
          </p:cNvSpPr>
          <p:nvPr>
            <p:ph type="sldNum" sz="quarter" idx="12"/>
          </p:nvPr>
        </p:nvSpPr>
        <p:spPr/>
        <p:txBody>
          <a:bodyPr/>
          <a:lstStyle/>
          <a:p>
            <a:fld id="{073D46E2-908E-4302-9ED0-72988B9021DC}" type="slidenum">
              <a:rPr lang="en-ID" smtClean="0"/>
              <a:t>‹#›</a:t>
            </a:fld>
            <a:endParaRPr lang="en-ID"/>
          </a:p>
        </p:txBody>
      </p:sp>
    </p:spTree>
    <p:extLst>
      <p:ext uri="{BB962C8B-B14F-4D97-AF65-F5344CB8AC3E}">
        <p14:creationId xmlns:p14="http://schemas.microsoft.com/office/powerpoint/2010/main" val="1039618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59D037-5125-48A5-BA04-7960A3B8C1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14AB3324-863A-4AF2-AC32-2FA5EA3AF52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E043745-BDAF-4471-8176-C2E6CB510603}"/>
              </a:ext>
            </a:extLst>
          </p:cNvPr>
          <p:cNvSpPr>
            <a:spLocks noGrp="1"/>
          </p:cNvSpPr>
          <p:nvPr>
            <p:ph type="dt" sz="half" idx="10"/>
          </p:nvPr>
        </p:nvSpPr>
        <p:spPr/>
        <p:txBody>
          <a:bodyPr/>
          <a:lstStyle/>
          <a:p>
            <a:fld id="{B5B3DEDB-C615-47E8-B1CF-24FFE27C20C4}" type="datetimeFigureOut">
              <a:rPr lang="en-ID" smtClean="0"/>
              <a:t>24/10/2021</a:t>
            </a:fld>
            <a:endParaRPr lang="en-ID"/>
          </a:p>
        </p:txBody>
      </p:sp>
      <p:sp>
        <p:nvSpPr>
          <p:cNvPr id="5" name="Footer Placeholder 4">
            <a:extLst>
              <a:ext uri="{FF2B5EF4-FFF2-40B4-BE49-F238E27FC236}">
                <a16:creationId xmlns:a16="http://schemas.microsoft.com/office/drawing/2014/main" id="{34E2B386-7447-48B0-BAFD-58AB87C94343}"/>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D7982732-E79A-4856-8194-AC2EA4CA38FC}"/>
              </a:ext>
            </a:extLst>
          </p:cNvPr>
          <p:cNvSpPr>
            <a:spLocks noGrp="1"/>
          </p:cNvSpPr>
          <p:nvPr>
            <p:ph type="sldNum" sz="quarter" idx="12"/>
          </p:nvPr>
        </p:nvSpPr>
        <p:spPr/>
        <p:txBody>
          <a:bodyPr/>
          <a:lstStyle/>
          <a:p>
            <a:fld id="{073D46E2-908E-4302-9ED0-72988B9021DC}" type="slidenum">
              <a:rPr lang="en-ID" smtClean="0"/>
              <a:t>‹#›</a:t>
            </a:fld>
            <a:endParaRPr lang="en-ID"/>
          </a:p>
        </p:txBody>
      </p:sp>
    </p:spTree>
    <p:extLst>
      <p:ext uri="{BB962C8B-B14F-4D97-AF65-F5344CB8AC3E}">
        <p14:creationId xmlns:p14="http://schemas.microsoft.com/office/powerpoint/2010/main" val="2727633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479FF-D095-40DD-A258-4FC44DF368C7}"/>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29032FFB-5768-4DE0-B618-28280860DDD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CD7461BE-4463-44F6-A734-A238AE120A01}"/>
              </a:ext>
            </a:extLst>
          </p:cNvPr>
          <p:cNvSpPr>
            <a:spLocks noGrp="1"/>
          </p:cNvSpPr>
          <p:nvPr>
            <p:ph type="dt" sz="half" idx="10"/>
          </p:nvPr>
        </p:nvSpPr>
        <p:spPr/>
        <p:txBody>
          <a:bodyPr/>
          <a:lstStyle/>
          <a:p>
            <a:fld id="{B5B3DEDB-C615-47E8-B1CF-24FFE27C20C4}" type="datetimeFigureOut">
              <a:rPr lang="en-ID" smtClean="0"/>
              <a:t>24/10/2021</a:t>
            </a:fld>
            <a:endParaRPr lang="en-ID"/>
          </a:p>
        </p:txBody>
      </p:sp>
      <p:sp>
        <p:nvSpPr>
          <p:cNvPr id="5" name="Footer Placeholder 4">
            <a:extLst>
              <a:ext uri="{FF2B5EF4-FFF2-40B4-BE49-F238E27FC236}">
                <a16:creationId xmlns:a16="http://schemas.microsoft.com/office/drawing/2014/main" id="{AC2873F1-D57A-440C-953C-39A5D7A3B08C}"/>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82872898-62EA-4362-9DFB-009D919F9EB7}"/>
              </a:ext>
            </a:extLst>
          </p:cNvPr>
          <p:cNvSpPr>
            <a:spLocks noGrp="1"/>
          </p:cNvSpPr>
          <p:nvPr>
            <p:ph type="sldNum" sz="quarter" idx="12"/>
          </p:nvPr>
        </p:nvSpPr>
        <p:spPr/>
        <p:txBody>
          <a:bodyPr/>
          <a:lstStyle/>
          <a:p>
            <a:fld id="{073D46E2-908E-4302-9ED0-72988B9021DC}" type="slidenum">
              <a:rPr lang="en-ID" smtClean="0"/>
              <a:t>‹#›</a:t>
            </a:fld>
            <a:endParaRPr lang="en-ID"/>
          </a:p>
        </p:txBody>
      </p:sp>
    </p:spTree>
    <p:extLst>
      <p:ext uri="{BB962C8B-B14F-4D97-AF65-F5344CB8AC3E}">
        <p14:creationId xmlns:p14="http://schemas.microsoft.com/office/powerpoint/2010/main" val="2369643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D707A-D00D-4547-B1D9-3B86C7EC08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E0F7CED3-6BA1-4EDE-88F7-96F0E19AF1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B8C4923-7896-40D4-B3FA-7682536A2A65}"/>
              </a:ext>
            </a:extLst>
          </p:cNvPr>
          <p:cNvSpPr>
            <a:spLocks noGrp="1"/>
          </p:cNvSpPr>
          <p:nvPr>
            <p:ph type="dt" sz="half" idx="10"/>
          </p:nvPr>
        </p:nvSpPr>
        <p:spPr/>
        <p:txBody>
          <a:bodyPr/>
          <a:lstStyle/>
          <a:p>
            <a:fld id="{B5B3DEDB-C615-47E8-B1CF-24FFE27C20C4}" type="datetimeFigureOut">
              <a:rPr lang="en-ID" smtClean="0"/>
              <a:t>24/10/2021</a:t>
            </a:fld>
            <a:endParaRPr lang="en-ID"/>
          </a:p>
        </p:txBody>
      </p:sp>
      <p:sp>
        <p:nvSpPr>
          <p:cNvPr id="5" name="Footer Placeholder 4">
            <a:extLst>
              <a:ext uri="{FF2B5EF4-FFF2-40B4-BE49-F238E27FC236}">
                <a16:creationId xmlns:a16="http://schemas.microsoft.com/office/drawing/2014/main" id="{057863A8-D208-4D1A-A79F-5C0732970F66}"/>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65608798-824A-413B-8CA1-CDF5689C7A28}"/>
              </a:ext>
            </a:extLst>
          </p:cNvPr>
          <p:cNvSpPr>
            <a:spLocks noGrp="1"/>
          </p:cNvSpPr>
          <p:nvPr>
            <p:ph type="sldNum" sz="quarter" idx="12"/>
          </p:nvPr>
        </p:nvSpPr>
        <p:spPr/>
        <p:txBody>
          <a:bodyPr/>
          <a:lstStyle/>
          <a:p>
            <a:fld id="{073D46E2-908E-4302-9ED0-72988B9021DC}" type="slidenum">
              <a:rPr lang="en-ID" smtClean="0"/>
              <a:t>‹#›</a:t>
            </a:fld>
            <a:endParaRPr lang="en-ID"/>
          </a:p>
        </p:txBody>
      </p:sp>
    </p:spTree>
    <p:extLst>
      <p:ext uri="{BB962C8B-B14F-4D97-AF65-F5344CB8AC3E}">
        <p14:creationId xmlns:p14="http://schemas.microsoft.com/office/powerpoint/2010/main" val="2632659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8BC1D-11B8-4101-8940-DC3BEB5B9D46}"/>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0B231318-F587-4388-8652-A71A89D9D52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E19BBC0F-EE5F-4B73-BC6E-B594D8F4851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AB511FF5-0600-458A-8B23-84A0D07513A6}"/>
              </a:ext>
            </a:extLst>
          </p:cNvPr>
          <p:cNvSpPr>
            <a:spLocks noGrp="1"/>
          </p:cNvSpPr>
          <p:nvPr>
            <p:ph type="dt" sz="half" idx="10"/>
          </p:nvPr>
        </p:nvSpPr>
        <p:spPr/>
        <p:txBody>
          <a:bodyPr/>
          <a:lstStyle/>
          <a:p>
            <a:fld id="{B5B3DEDB-C615-47E8-B1CF-24FFE27C20C4}" type="datetimeFigureOut">
              <a:rPr lang="en-ID" smtClean="0"/>
              <a:t>24/10/2021</a:t>
            </a:fld>
            <a:endParaRPr lang="en-ID"/>
          </a:p>
        </p:txBody>
      </p:sp>
      <p:sp>
        <p:nvSpPr>
          <p:cNvPr id="6" name="Footer Placeholder 5">
            <a:extLst>
              <a:ext uri="{FF2B5EF4-FFF2-40B4-BE49-F238E27FC236}">
                <a16:creationId xmlns:a16="http://schemas.microsoft.com/office/drawing/2014/main" id="{07CE0DB6-24F7-4D81-A854-98F6ED092D40}"/>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EDF72ABC-3745-4E96-BF87-888EB5F6952B}"/>
              </a:ext>
            </a:extLst>
          </p:cNvPr>
          <p:cNvSpPr>
            <a:spLocks noGrp="1"/>
          </p:cNvSpPr>
          <p:nvPr>
            <p:ph type="sldNum" sz="quarter" idx="12"/>
          </p:nvPr>
        </p:nvSpPr>
        <p:spPr/>
        <p:txBody>
          <a:bodyPr/>
          <a:lstStyle/>
          <a:p>
            <a:fld id="{073D46E2-908E-4302-9ED0-72988B9021DC}" type="slidenum">
              <a:rPr lang="en-ID" smtClean="0"/>
              <a:t>‹#›</a:t>
            </a:fld>
            <a:endParaRPr lang="en-ID"/>
          </a:p>
        </p:txBody>
      </p:sp>
    </p:spTree>
    <p:extLst>
      <p:ext uri="{BB962C8B-B14F-4D97-AF65-F5344CB8AC3E}">
        <p14:creationId xmlns:p14="http://schemas.microsoft.com/office/powerpoint/2010/main" val="2276400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58861-D055-4800-8FC8-576720516C10}"/>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7BFE930C-0B74-4258-B54A-73F368C6C1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E645B48-1B22-4C53-815C-91897762FC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F46B21AA-793E-4665-ACDD-A1B345BD6C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DEF42AD-ACAD-4D0C-9071-E9074C8A3A4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E9680B3D-4255-4425-B7CD-93B390B78D1E}"/>
              </a:ext>
            </a:extLst>
          </p:cNvPr>
          <p:cNvSpPr>
            <a:spLocks noGrp="1"/>
          </p:cNvSpPr>
          <p:nvPr>
            <p:ph type="dt" sz="half" idx="10"/>
          </p:nvPr>
        </p:nvSpPr>
        <p:spPr/>
        <p:txBody>
          <a:bodyPr/>
          <a:lstStyle/>
          <a:p>
            <a:fld id="{B5B3DEDB-C615-47E8-B1CF-24FFE27C20C4}" type="datetimeFigureOut">
              <a:rPr lang="en-ID" smtClean="0"/>
              <a:t>24/10/2021</a:t>
            </a:fld>
            <a:endParaRPr lang="en-ID"/>
          </a:p>
        </p:txBody>
      </p:sp>
      <p:sp>
        <p:nvSpPr>
          <p:cNvPr id="8" name="Footer Placeholder 7">
            <a:extLst>
              <a:ext uri="{FF2B5EF4-FFF2-40B4-BE49-F238E27FC236}">
                <a16:creationId xmlns:a16="http://schemas.microsoft.com/office/drawing/2014/main" id="{836C7DC2-8423-4837-BD71-C1739BD78EB0}"/>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D8C7297E-FABF-4563-A2FB-46B5E63E760D}"/>
              </a:ext>
            </a:extLst>
          </p:cNvPr>
          <p:cNvSpPr>
            <a:spLocks noGrp="1"/>
          </p:cNvSpPr>
          <p:nvPr>
            <p:ph type="sldNum" sz="quarter" idx="12"/>
          </p:nvPr>
        </p:nvSpPr>
        <p:spPr/>
        <p:txBody>
          <a:bodyPr/>
          <a:lstStyle/>
          <a:p>
            <a:fld id="{073D46E2-908E-4302-9ED0-72988B9021DC}" type="slidenum">
              <a:rPr lang="en-ID" smtClean="0"/>
              <a:t>‹#›</a:t>
            </a:fld>
            <a:endParaRPr lang="en-ID"/>
          </a:p>
        </p:txBody>
      </p:sp>
    </p:spTree>
    <p:extLst>
      <p:ext uri="{BB962C8B-B14F-4D97-AF65-F5344CB8AC3E}">
        <p14:creationId xmlns:p14="http://schemas.microsoft.com/office/powerpoint/2010/main" val="3488123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2350-1171-408C-B179-8DBF76397489}"/>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E44F0C95-B99E-49D9-A547-6A4E3C45ACAA}"/>
              </a:ext>
            </a:extLst>
          </p:cNvPr>
          <p:cNvSpPr>
            <a:spLocks noGrp="1"/>
          </p:cNvSpPr>
          <p:nvPr>
            <p:ph type="dt" sz="half" idx="10"/>
          </p:nvPr>
        </p:nvSpPr>
        <p:spPr/>
        <p:txBody>
          <a:bodyPr/>
          <a:lstStyle/>
          <a:p>
            <a:fld id="{B5B3DEDB-C615-47E8-B1CF-24FFE27C20C4}" type="datetimeFigureOut">
              <a:rPr lang="en-ID" smtClean="0"/>
              <a:t>24/10/2021</a:t>
            </a:fld>
            <a:endParaRPr lang="en-ID"/>
          </a:p>
        </p:txBody>
      </p:sp>
      <p:sp>
        <p:nvSpPr>
          <p:cNvPr id="4" name="Footer Placeholder 3">
            <a:extLst>
              <a:ext uri="{FF2B5EF4-FFF2-40B4-BE49-F238E27FC236}">
                <a16:creationId xmlns:a16="http://schemas.microsoft.com/office/drawing/2014/main" id="{AB28253E-EEEB-4B8C-B4AC-0B9401578876}"/>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588A71-F15B-4BA3-9737-F13432878165}"/>
              </a:ext>
            </a:extLst>
          </p:cNvPr>
          <p:cNvSpPr>
            <a:spLocks noGrp="1"/>
          </p:cNvSpPr>
          <p:nvPr>
            <p:ph type="sldNum" sz="quarter" idx="12"/>
          </p:nvPr>
        </p:nvSpPr>
        <p:spPr/>
        <p:txBody>
          <a:bodyPr/>
          <a:lstStyle/>
          <a:p>
            <a:fld id="{073D46E2-908E-4302-9ED0-72988B9021DC}" type="slidenum">
              <a:rPr lang="en-ID" smtClean="0"/>
              <a:t>‹#›</a:t>
            </a:fld>
            <a:endParaRPr lang="en-ID"/>
          </a:p>
        </p:txBody>
      </p:sp>
    </p:spTree>
    <p:extLst>
      <p:ext uri="{BB962C8B-B14F-4D97-AF65-F5344CB8AC3E}">
        <p14:creationId xmlns:p14="http://schemas.microsoft.com/office/powerpoint/2010/main" val="9921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985E7F-88A5-4217-A3C3-EC27101B23DB}"/>
              </a:ext>
            </a:extLst>
          </p:cNvPr>
          <p:cNvSpPr>
            <a:spLocks noGrp="1"/>
          </p:cNvSpPr>
          <p:nvPr>
            <p:ph type="dt" sz="half" idx="10"/>
          </p:nvPr>
        </p:nvSpPr>
        <p:spPr/>
        <p:txBody>
          <a:bodyPr/>
          <a:lstStyle/>
          <a:p>
            <a:fld id="{B5B3DEDB-C615-47E8-B1CF-24FFE27C20C4}" type="datetimeFigureOut">
              <a:rPr lang="en-ID" smtClean="0"/>
              <a:t>24/10/2021</a:t>
            </a:fld>
            <a:endParaRPr lang="en-ID"/>
          </a:p>
        </p:txBody>
      </p:sp>
      <p:sp>
        <p:nvSpPr>
          <p:cNvPr id="3" name="Footer Placeholder 2">
            <a:extLst>
              <a:ext uri="{FF2B5EF4-FFF2-40B4-BE49-F238E27FC236}">
                <a16:creationId xmlns:a16="http://schemas.microsoft.com/office/drawing/2014/main" id="{EDCE4C7E-FA66-4805-9D12-0392A106ECFC}"/>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38552033-8E13-4C82-A6DE-62428217C5BB}"/>
              </a:ext>
            </a:extLst>
          </p:cNvPr>
          <p:cNvSpPr>
            <a:spLocks noGrp="1"/>
          </p:cNvSpPr>
          <p:nvPr>
            <p:ph type="sldNum" sz="quarter" idx="12"/>
          </p:nvPr>
        </p:nvSpPr>
        <p:spPr/>
        <p:txBody>
          <a:bodyPr/>
          <a:lstStyle/>
          <a:p>
            <a:fld id="{073D46E2-908E-4302-9ED0-72988B9021DC}" type="slidenum">
              <a:rPr lang="en-ID" smtClean="0"/>
              <a:t>‹#›</a:t>
            </a:fld>
            <a:endParaRPr lang="en-ID"/>
          </a:p>
        </p:txBody>
      </p:sp>
    </p:spTree>
    <p:extLst>
      <p:ext uri="{BB962C8B-B14F-4D97-AF65-F5344CB8AC3E}">
        <p14:creationId xmlns:p14="http://schemas.microsoft.com/office/powerpoint/2010/main" val="3585071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ECF82-6A9B-4260-9951-C112D2600E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2C121DF8-6038-4996-818F-ED5F4DEF1C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2B68190E-CA68-4A14-9A1D-28DBBF597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217DB1-B28F-4BB1-BDE4-524380FAF609}"/>
              </a:ext>
            </a:extLst>
          </p:cNvPr>
          <p:cNvSpPr>
            <a:spLocks noGrp="1"/>
          </p:cNvSpPr>
          <p:nvPr>
            <p:ph type="dt" sz="half" idx="10"/>
          </p:nvPr>
        </p:nvSpPr>
        <p:spPr/>
        <p:txBody>
          <a:bodyPr/>
          <a:lstStyle/>
          <a:p>
            <a:fld id="{B5B3DEDB-C615-47E8-B1CF-24FFE27C20C4}" type="datetimeFigureOut">
              <a:rPr lang="en-ID" smtClean="0"/>
              <a:t>24/10/2021</a:t>
            </a:fld>
            <a:endParaRPr lang="en-ID"/>
          </a:p>
        </p:txBody>
      </p:sp>
      <p:sp>
        <p:nvSpPr>
          <p:cNvPr id="6" name="Footer Placeholder 5">
            <a:extLst>
              <a:ext uri="{FF2B5EF4-FFF2-40B4-BE49-F238E27FC236}">
                <a16:creationId xmlns:a16="http://schemas.microsoft.com/office/drawing/2014/main" id="{8E3C26E2-5FC7-40A0-B439-44779D7FD648}"/>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9EE7996F-8C63-4359-BFCC-31FBD2984185}"/>
              </a:ext>
            </a:extLst>
          </p:cNvPr>
          <p:cNvSpPr>
            <a:spLocks noGrp="1"/>
          </p:cNvSpPr>
          <p:nvPr>
            <p:ph type="sldNum" sz="quarter" idx="12"/>
          </p:nvPr>
        </p:nvSpPr>
        <p:spPr/>
        <p:txBody>
          <a:bodyPr/>
          <a:lstStyle/>
          <a:p>
            <a:fld id="{073D46E2-908E-4302-9ED0-72988B9021DC}" type="slidenum">
              <a:rPr lang="en-ID" smtClean="0"/>
              <a:t>‹#›</a:t>
            </a:fld>
            <a:endParaRPr lang="en-ID"/>
          </a:p>
        </p:txBody>
      </p:sp>
    </p:spTree>
    <p:extLst>
      <p:ext uri="{BB962C8B-B14F-4D97-AF65-F5344CB8AC3E}">
        <p14:creationId xmlns:p14="http://schemas.microsoft.com/office/powerpoint/2010/main" val="620996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FA8C1-6ACB-4059-B363-09B0CB5B38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BBBE4777-88E2-4FE9-BC5A-6BCF85D144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2E3C73F3-5173-426A-9931-27CC28031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475A3A-ADDC-4BD8-97AC-0B19D1572C6B}"/>
              </a:ext>
            </a:extLst>
          </p:cNvPr>
          <p:cNvSpPr>
            <a:spLocks noGrp="1"/>
          </p:cNvSpPr>
          <p:nvPr>
            <p:ph type="dt" sz="half" idx="10"/>
          </p:nvPr>
        </p:nvSpPr>
        <p:spPr/>
        <p:txBody>
          <a:bodyPr/>
          <a:lstStyle/>
          <a:p>
            <a:fld id="{B5B3DEDB-C615-47E8-B1CF-24FFE27C20C4}" type="datetimeFigureOut">
              <a:rPr lang="en-ID" smtClean="0"/>
              <a:t>24/10/2021</a:t>
            </a:fld>
            <a:endParaRPr lang="en-ID"/>
          </a:p>
        </p:txBody>
      </p:sp>
      <p:sp>
        <p:nvSpPr>
          <p:cNvPr id="6" name="Footer Placeholder 5">
            <a:extLst>
              <a:ext uri="{FF2B5EF4-FFF2-40B4-BE49-F238E27FC236}">
                <a16:creationId xmlns:a16="http://schemas.microsoft.com/office/drawing/2014/main" id="{97AD3B27-2BB6-4D05-92B4-10896615EE84}"/>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ADF35AEE-27E3-41C1-A431-4CDAED642B18}"/>
              </a:ext>
            </a:extLst>
          </p:cNvPr>
          <p:cNvSpPr>
            <a:spLocks noGrp="1"/>
          </p:cNvSpPr>
          <p:nvPr>
            <p:ph type="sldNum" sz="quarter" idx="12"/>
          </p:nvPr>
        </p:nvSpPr>
        <p:spPr/>
        <p:txBody>
          <a:bodyPr/>
          <a:lstStyle/>
          <a:p>
            <a:fld id="{073D46E2-908E-4302-9ED0-72988B9021DC}" type="slidenum">
              <a:rPr lang="en-ID" smtClean="0"/>
              <a:t>‹#›</a:t>
            </a:fld>
            <a:endParaRPr lang="en-ID"/>
          </a:p>
        </p:txBody>
      </p:sp>
    </p:spTree>
    <p:extLst>
      <p:ext uri="{BB962C8B-B14F-4D97-AF65-F5344CB8AC3E}">
        <p14:creationId xmlns:p14="http://schemas.microsoft.com/office/powerpoint/2010/main" val="1092304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517B0B-7732-4E7A-918C-498FAB6DE3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8F3C5360-B9B6-4C65-91E2-CCF9AB7400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0CC35A8-AC5E-44A3-A3E9-44C9816A53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B3DEDB-C615-47E8-B1CF-24FFE27C20C4}" type="datetimeFigureOut">
              <a:rPr lang="en-ID" smtClean="0"/>
              <a:t>24/10/2021</a:t>
            </a:fld>
            <a:endParaRPr lang="en-ID"/>
          </a:p>
        </p:txBody>
      </p:sp>
      <p:sp>
        <p:nvSpPr>
          <p:cNvPr id="5" name="Footer Placeholder 4">
            <a:extLst>
              <a:ext uri="{FF2B5EF4-FFF2-40B4-BE49-F238E27FC236}">
                <a16:creationId xmlns:a16="http://schemas.microsoft.com/office/drawing/2014/main" id="{063687A4-F25E-47C5-A41F-2386093394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E206E2B9-FB11-4E1B-A29A-CAD8429E74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3D46E2-908E-4302-9ED0-72988B9021DC}" type="slidenum">
              <a:rPr lang="en-ID" smtClean="0"/>
              <a:t>‹#›</a:t>
            </a:fld>
            <a:endParaRPr lang="en-ID"/>
          </a:p>
        </p:txBody>
      </p:sp>
    </p:spTree>
    <p:extLst>
      <p:ext uri="{BB962C8B-B14F-4D97-AF65-F5344CB8AC3E}">
        <p14:creationId xmlns:p14="http://schemas.microsoft.com/office/powerpoint/2010/main" val="73775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Rainbow abstract fiber optics">
            <a:extLst>
              <a:ext uri="{FF2B5EF4-FFF2-40B4-BE49-F238E27FC236}">
                <a16:creationId xmlns:a16="http://schemas.microsoft.com/office/drawing/2014/main" id="{C1C0C5DE-D0C9-48DA-ADB7-C0A73BD3C326}"/>
              </a:ext>
            </a:extLst>
          </p:cNvPr>
          <p:cNvPicPr>
            <a:picLocks noChangeAspect="1"/>
          </p:cNvPicPr>
          <p:nvPr/>
        </p:nvPicPr>
        <p:blipFill rotWithShape="1">
          <a:blip r:embed="rId2">
            <a:extLst>
              <a:ext uri="{28A0092B-C50C-407E-A947-70E740481C1C}">
                <a14:useLocalDpi xmlns:a14="http://schemas.microsoft.com/office/drawing/2010/main" val="0"/>
              </a:ext>
            </a:extLst>
          </a:blip>
          <a:srcRect t="4111" r="23298" b="4980"/>
          <a:stretch/>
        </p:blipFill>
        <p:spPr>
          <a:xfrm>
            <a:off x="3523488" y="10"/>
            <a:ext cx="8668512" cy="6857990"/>
          </a:xfrm>
          <a:prstGeom prst="rect">
            <a:avLst/>
          </a:prstGeom>
        </p:spPr>
      </p:pic>
      <p:sp>
        <p:nvSpPr>
          <p:cNvPr id="17" name="Rectangle 1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C77168-BB9C-46FB-9C87-4B355F19A7F4}"/>
              </a:ext>
            </a:extLst>
          </p:cNvPr>
          <p:cNvSpPr>
            <a:spLocks noGrp="1"/>
          </p:cNvSpPr>
          <p:nvPr>
            <p:ph type="ctrTitle"/>
          </p:nvPr>
        </p:nvSpPr>
        <p:spPr>
          <a:xfrm>
            <a:off x="477981" y="1122363"/>
            <a:ext cx="4023360" cy="3204134"/>
          </a:xfrm>
        </p:spPr>
        <p:txBody>
          <a:bodyPr anchor="b">
            <a:normAutofit/>
          </a:bodyPr>
          <a:lstStyle/>
          <a:p>
            <a:pPr algn="l"/>
            <a:r>
              <a:rPr lang="en-US" sz="4800" b="1">
                <a:effectLst>
                  <a:outerShdw blurRad="38100" dist="38100" dir="2700000" algn="tl">
                    <a:srgbClr val="000000">
                      <a:alpha val="43137"/>
                    </a:srgbClr>
                  </a:outerShdw>
                </a:effectLst>
              </a:rPr>
              <a:t>Image Fundamentals</a:t>
            </a:r>
            <a:endParaRPr lang="en-ID" sz="4800" b="1">
              <a:effectLst>
                <a:outerShdw blurRad="38100" dist="38100" dir="2700000" algn="tl">
                  <a:srgbClr val="000000">
                    <a:alpha val="43137"/>
                  </a:srgbClr>
                </a:outerShdw>
              </a:effectLst>
            </a:endParaRPr>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88F42B5E-CD26-4CEE-9A6D-4C901931E20E}"/>
              </a:ext>
            </a:extLst>
          </p:cNvPr>
          <p:cNvPicPr>
            <a:picLocks noChangeAspect="1"/>
          </p:cNvPicPr>
          <p:nvPr/>
        </p:nvPicPr>
        <p:blipFill>
          <a:blip r:embed="rId3"/>
          <a:stretch>
            <a:fillRect/>
          </a:stretch>
        </p:blipFill>
        <p:spPr>
          <a:xfrm>
            <a:off x="408718" y="514505"/>
            <a:ext cx="984654" cy="370660"/>
          </a:xfrm>
          <a:prstGeom prst="rect">
            <a:avLst/>
          </a:prstGeom>
        </p:spPr>
      </p:pic>
      <p:sp>
        <p:nvSpPr>
          <p:cNvPr id="13" name="TextBox 12">
            <a:extLst>
              <a:ext uri="{FF2B5EF4-FFF2-40B4-BE49-F238E27FC236}">
                <a16:creationId xmlns:a16="http://schemas.microsoft.com/office/drawing/2014/main" id="{81B93D50-D9AA-47E1-8334-0C25016C9263}"/>
              </a:ext>
            </a:extLst>
          </p:cNvPr>
          <p:cNvSpPr txBox="1"/>
          <p:nvPr/>
        </p:nvSpPr>
        <p:spPr>
          <a:xfrm>
            <a:off x="537029" y="4833257"/>
            <a:ext cx="2790187" cy="369332"/>
          </a:xfrm>
          <a:prstGeom prst="rect">
            <a:avLst/>
          </a:prstGeom>
          <a:noFill/>
        </p:spPr>
        <p:txBody>
          <a:bodyPr wrap="none" rtlCol="0">
            <a:spAutoFit/>
          </a:bodyPr>
          <a:lstStyle/>
          <a:p>
            <a:r>
              <a:rPr lang="en-US" dirty="0"/>
              <a:t>AI004 – Yufis Azhar – UMM </a:t>
            </a:r>
          </a:p>
        </p:txBody>
      </p:sp>
    </p:spTree>
    <p:extLst>
      <p:ext uri="{BB962C8B-B14F-4D97-AF65-F5344CB8AC3E}">
        <p14:creationId xmlns:p14="http://schemas.microsoft.com/office/powerpoint/2010/main" val="18718327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2F775F-E364-477A-AA10-54AF4056B83B}"/>
              </a:ext>
            </a:extLst>
          </p:cNvPr>
          <p:cNvSpPr>
            <a:spLocks noGrp="1"/>
          </p:cNvSpPr>
          <p:nvPr>
            <p:ph type="title"/>
          </p:nvPr>
        </p:nvSpPr>
        <p:spPr>
          <a:xfrm>
            <a:off x="841248" y="548640"/>
            <a:ext cx="3600860" cy="5431536"/>
          </a:xfrm>
        </p:spPr>
        <p:txBody>
          <a:bodyPr>
            <a:normAutofit/>
          </a:bodyPr>
          <a:lstStyle/>
          <a:p>
            <a:r>
              <a:rPr lang="en-US" sz="5400" b="1"/>
              <a:t>RGB and BGR Ordering</a:t>
            </a:r>
            <a:endParaRPr lang="en-ID" sz="5400" b="1"/>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AB93C23-D45E-4ABD-900D-DB242E5DF24F}"/>
              </a:ext>
            </a:extLst>
          </p:cNvPr>
          <p:cNvSpPr>
            <a:spLocks noGrp="1"/>
          </p:cNvSpPr>
          <p:nvPr>
            <p:ph idx="1"/>
          </p:nvPr>
        </p:nvSpPr>
        <p:spPr>
          <a:xfrm>
            <a:off x="5126418" y="552091"/>
            <a:ext cx="6224335" cy="5431536"/>
          </a:xfrm>
        </p:spPr>
        <p:txBody>
          <a:bodyPr anchor="ctr">
            <a:normAutofit/>
          </a:bodyPr>
          <a:lstStyle/>
          <a:p>
            <a:r>
              <a:rPr lang="en-US" sz="2200"/>
              <a:t>It’s important to note that OpenCV stores RGB channels in reverse order. While we normally think in terms of Red, Green, and Blue, OpenCV actually stores the pixel values in Blue, Green, Red </a:t>
            </a:r>
            <a:r>
              <a:rPr lang="en-ID" sz="2200"/>
              <a:t>order.</a:t>
            </a:r>
          </a:p>
        </p:txBody>
      </p:sp>
    </p:spTree>
    <p:extLst>
      <p:ext uri="{BB962C8B-B14F-4D97-AF65-F5344CB8AC3E}">
        <p14:creationId xmlns:p14="http://schemas.microsoft.com/office/powerpoint/2010/main" val="2859162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B64C4C-E168-473D-A537-3AD555BEE281}"/>
              </a:ext>
            </a:extLst>
          </p:cNvPr>
          <p:cNvSpPr>
            <a:spLocks noGrp="1"/>
          </p:cNvSpPr>
          <p:nvPr>
            <p:ph type="title"/>
          </p:nvPr>
        </p:nvSpPr>
        <p:spPr>
          <a:xfrm>
            <a:off x="630936" y="640080"/>
            <a:ext cx="4818888" cy="1481328"/>
          </a:xfrm>
        </p:spPr>
        <p:txBody>
          <a:bodyPr anchor="b">
            <a:normAutofit/>
          </a:bodyPr>
          <a:lstStyle/>
          <a:p>
            <a:r>
              <a:rPr lang="en-US" sz="5000" b="1"/>
              <a:t>Scaling and Aspect Ratios</a:t>
            </a:r>
            <a:endParaRPr lang="en-ID" sz="5000" b="1"/>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9DA5A2-A6A7-4B0E-9738-11BFB30111A8}"/>
              </a:ext>
            </a:extLst>
          </p:cNvPr>
          <p:cNvSpPr>
            <a:spLocks noGrp="1"/>
          </p:cNvSpPr>
          <p:nvPr>
            <p:ph idx="1"/>
          </p:nvPr>
        </p:nvSpPr>
        <p:spPr>
          <a:xfrm>
            <a:off x="630936" y="2660904"/>
            <a:ext cx="4818888" cy="3547872"/>
          </a:xfrm>
        </p:spPr>
        <p:txBody>
          <a:bodyPr anchor="t">
            <a:normAutofit/>
          </a:bodyPr>
          <a:lstStyle/>
          <a:p>
            <a:r>
              <a:rPr lang="en-US" sz="2000" b="1" i="1"/>
              <a:t>Scaling</a:t>
            </a:r>
            <a:r>
              <a:rPr lang="en-US" sz="2000"/>
              <a:t>, or simply </a:t>
            </a:r>
            <a:r>
              <a:rPr lang="en-US" sz="2000" b="1" i="1"/>
              <a:t>resizing</a:t>
            </a:r>
            <a:r>
              <a:rPr lang="en-US" sz="2000"/>
              <a:t>, is the process of increasing or decreasing the size of an image in terms </a:t>
            </a:r>
            <a:r>
              <a:rPr lang="en-ID" sz="2000"/>
              <a:t>of width and height</a:t>
            </a:r>
          </a:p>
          <a:p>
            <a:r>
              <a:rPr lang="en-US" sz="2000"/>
              <a:t>When resizing an image, it’s important to keep in mind the </a:t>
            </a:r>
            <a:r>
              <a:rPr lang="en-US" sz="2000" b="1" i="1"/>
              <a:t>aspect ratio</a:t>
            </a:r>
            <a:r>
              <a:rPr lang="en-US" sz="2000"/>
              <a:t>, which is the ratio of the width to the height of the image</a:t>
            </a:r>
          </a:p>
          <a:p>
            <a:r>
              <a:rPr lang="en-US" sz="2000"/>
              <a:t>Ignoring the aspect ratio can lead to images that </a:t>
            </a:r>
            <a:r>
              <a:rPr lang="en-ID" sz="2000"/>
              <a:t>look compressed and distorted</a:t>
            </a:r>
          </a:p>
        </p:txBody>
      </p:sp>
      <p:pic>
        <p:nvPicPr>
          <p:cNvPr id="4" name="Picture 3">
            <a:extLst>
              <a:ext uri="{FF2B5EF4-FFF2-40B4-BE49-F238E27FC236}">
                <a16:creationId xmlns:a16="http://schemas.microsoft.com/office/drawing/2014/main" id="{AB4CAAC0-DFD9-4015-AA01-300EFDEC2A3C}"/>
              </a:ext>
            </a:extLst>
          </p:cNvPr>
          <p:cNvPicPr>
            <a:picLocks noChangeAspect="1"/>
          </p:cNvPicPr>
          <p:nvPr/>
        </p:nvPicPr>
        <p:blipFill>
          <a:blip r:embed="rId2"/>
          <a:stretch>
            <a:fillRect/>
          </a:stretch>
        </p:blipFill>
        <p:spPr>
          <a:xfrm>
            <a:off x="6099048" y="1989197"/>
            <a:ext cx="5458968" cy="2879605"/>
          </a:xfrm>
          <a:prstGeom prst="rect">
            <a:avLst/>
          </a:prstGeom>
        </p:spPr>
      </p:pic>
    </p:spTree>
    <p:extLst>
      <p:ext uri="{BB962C8B-B14F-4D97-AF65-F5344CB8AC3E}">
        <p14:creationId xmlns:p14="http://schemas.microsoft.com/office/powerpoint/2010/main" val="291681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B64C4C-E168-473D-A537-3AD555BEE281}"/>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b="1" kern="1200">
                <a:solidFill>
                  <a:schemeClr val="tx1"/>
                </a:solidFill>
                <a:latin typeface="+mj-lt"/>
                <a:ea typeface="+mj-ea"/>
                <a:cs typeface="+mj-cs"/>
              </a:rPr>
              <a:t>Scaling and Aspect Ratios</a:t>
            </a:r>
          </a:p>
        </p:txBody>
      </p:sp>
      <p:sp>
        <p:nvSpPr>
          <p:cNvPr id="1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620710B-317A-40F9-B484-FBDDB1E818DD}"/>
              </a:ext>
            </a:extLst>
          </p:cNvPr>
          <p:cNvSpPr/>
          <p:nvPr/>
        </p:nvSpPr>
        <p:spPr>
          <a:xfrm>
            <a:off x="630936" y="2660904"/>
            <a:ext cx="4818888" cy="354787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b="1"/>
              <a:t>Top</a:t>
            </a:r>
            <a:r>
              <a:rPr lang="en-US" sz="2200"/>
              <a:t>: Our original input image</a:t>
            </a:r>
          </a:p>
          <a:p>
            <a:pPr indent="-228600">
              <a:lnSpc>
                <a:spcPct val="90000"/>
              </a:lnSpc>
              <a:spcAft>
                <a:spcPts val="600"/>
              </a:spcAft>
              <a:buFont typeface="Arial" panose="020B0604020202020204" pitchFamily="34" charset="0"/>
              <a:buChar char="•"/>
            </a:pPr>
            <a:endParaRPr lang="en-US" sz="2200"/>
          </a:p>
          <a:p>
            <a:pPr indent="-228600">
              <a:lnSpc>
                <a:spcPct val="90000"/>
              </a:lnSpc>
              <a:spcAft>
                <a:spcPts val="600"/>
              </a:spcAft>
              <a:buFont typeface="Arial" panose="020B0604020202020204" pitchFamily="34" charset="0"/>
              <a:buChar char="•"/>
            </a:pPr>
            <a:r>
              <a:rPr lang="en-US" sz="2200" b="1"/>
              <a:t>Bottom left</a:t>
            </a:r>
            <a:r>
              <a:rPr lang="en-US" sz="2200"/>
              <a:t>: Resizing an image to 224 x 224 pixels by ignoring the aspect ratio</a:t>
            </a:r>
          </a:p>
          <a:p>
            <a:pPr indent="-228600">
              <a:lnSpc>
                <a:spcPct val="90000"/>
              </a:lnSpc>
              <a:spcAft>
                <a:spcPts val="600"/>
              </a:spcAft>
              <a:buFont typeface="Arial" panose="020B0604020202020204" pitchFamily="34" charset="0"/>
              <a:buChar char="•"/>
            </a:pPr>
            <a:endParaRPr lang="en-US" sz="2200" b="1"/>
          </a:p>
          <a:p>
            <a:pPr indent="-228600">
              <a:lnSpc>
                <a:spcPct val="90000"/>
              </a:lnSpc>
              <a:spcAft>
                <a:spcPts val="600"/>
              </a:spcAft>
              <a:buFont typeface="Arial" panose="020B0604020202020204" pitchFamily="34" charset="0"/>
              <a:buChar char="•"/>
            </a:pPr>
            <a:r>
              <a:rPr lang="en-US" sz="2200" b="1"/>
              <a:t>Bottom right</a:t>
            </a:r>
            <a:r>
              <a:rPr lang="en-US" sz="2200"/>
              <a:t>: Resizing an image 224 x 224 pixels by ﬁrst resizing along the shortest dimension and then taking the center crop.</a:t>
            </a:r>
          </a:p>
        </p:txBody>
      </p:sp>
      <p:pic>
        <p:nvPicPr>
          <p:cNvPr id="7" name="Picture 6">
            <a:extLst>
              <a:ext uri="{FF2B5EF4-FFF2-40B4-BE49-F238E27FC236}">
                <a16:creationId xmlns:a16="http://schemas.microsoft.com/office/drawing/2014/main" id="{CE564184-40E9-404C-928E-CFCE45766FB8}"/>
              </a:ext>
            </a:extLst>
          </p:cNvPr>
          <p:cNvPicPr>
            <a:picLocks noChangeAspect="1"/>
          </p:cNvPicPr>
          <p:nvPr/>
        </p:nvPicPr>
        <p:blipFill>
          <a:blip r:embed="rId2"/>
          <a:stretch>
            <a:fillRect/>
          </a:stretch>
        </p:blipFill>
        <p:spPr>
          <a:xfrm>
            <a:off x="6276670" y="640080"/>
            <a:ext cx="5103723" cy="5577840"/>
          </a:xfrm>
          <a:prstGeom prst="rect">
            <a:avLst/>
          </a:prstGeom>
        </p:spPr>
      </p:pic>
    </p:spTree>
    <p:extLst>
      <p:ext uri="{BB962C8B-B14F-4D97-AF65-F5344CB8AC3E}">
        <p14:creationId xmlns:p14="http://schemas.microsoft.com/office/powerpoint/2010/main" val="146491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60BED866-FDE1-4EAA-9213-614FE18127F1}"/>
              </a:ext>
            </a:extLst>
          </p:cNvPr>
          <p:cNvSpPr txBox="1"/>
          <p:nvPr/>
        </p:nvSpPr>
        <p:spPr>
          <a:xfrm>
            <a:off x="2558716" y="955309"/>
            <a:ext cx="7074568" cy="289897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600" b="1" kern="1200">
                <a:solidFill>
                  <a:srgbClr val="FFFFFF"/>
                </a:solidFill>
                <a:latin typeface="+mj-lt"/>
                <a:ea typeface="+mj-ea"/>
                <a:cs typeface="+mj-cs"/>
              </a:rPr>
              <a:t>Let’s make our hands dirty! Move to google colab!</a:t>
            </a:r>
          </a:p>
        </p:txBody>
      </p:sp>
      <p:sp>
        <p:nvSpPr>
          <p:cNvPr id="13" name="sketch line">
            <a:extLst>
              <a:ext uri="{FF2B5EF4-FFF2-40B4-BE49-F238E27FC236}">
                <a16:creationId xmlns:a16="http://schemas.microsoft.com/office/drawing/2014/main" id="{41F77738-2AF0-4750-A0C7-F97C2C175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7269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B120-80E1-40F2-9157-719201831570}"/>
              </a:ext>
            </a:extLst>
          </p:cNvPr>
          <p:cNvSpPr>
            <a:spLocks noGrp="1"/>
          </p:cNvSpPr>
          <p:nvPr>
            <p:ph type="title"/>
          </p:nvPr>
        </p:nvSpPr>
        <p:spPr>
          <a:xfrm>
            <a:off x="4965430" y="629268"/>
            <a:ext cx="6586491" cy="1286160"/>
          </a:xfrm>
        </p:spPr>
        <p:txBody>
          <a:bodyPr anchor="b">
            <a:normAutofit/>
          </a:bodyPr>
          <a:lstStyle/>
          <a:p>
            <a:r>
              <a:rPr lang="en-US" sz="4100" b="1"/>
              <a:t>Pixels: The Building Blocks of Images</a:t>
            </a:r>
            <a:endParaRPr lang="en-ID" sz="4100" b="1"/>
          </a:p>
        </p:txBody>
      </p:sp>
      <p:sp>
        <p:nvSpPr>
          <p:cNvPr id="15" name="Content Placeholder 2">
            <a:extLst>
              <a:ext uri="{FF2B5EF4-FFF2-40B4-BE49-F238E27FC236}">
                <a16:creationId xmlns:a16="http://schemas.microsoft.com/office/drawing/2014/main" id="{A971B540-E8CD-4EF5-B482-2F54FA11996F}"/>
              </a:ext>
            </a:extLst>
          </p:cNvPr>
          <p:cNvSpPr>
            <a:spLocks noGrp="1"/>
          </p:cNvSpPr>
          <p:nvPr>
            <p:ph idx="1"/>
          </p:nvPr>
        </p:nvSpPr>
        <p:spPr>
          <a:xfrm>
            <a:off x="4965431" y="2438400"/>
            <a:ext cx="6586489" cy="3785419"/>
          </a:xfrm>
        </p:spPr>
        <p:txBody>
          <a:bodyPr>
            <a:normAutofit/>
          </a:bodyPr>
          <a:lstStyle/>
          <a:p>
            <a:r>
              <a:rPr lang="en-US" sz="2000"/>
              <a:t>Pixels are the raw building blocks of an image. Every image consists of a set of pixels. There is no ﬁner granularity than the pixel.</a:t>
            </a:r>
          </a:p>
          <a:p>
            <a:r>
              <a:rPr lang="en-US" sz="2000"/>
              <a:t>Normally, a pixel is considered the “color” or the “intensity” of light that appears in a given place in our image. If we think of an image as a grid, each square contains a single pixel</a:t>
            </a:r>
            <a:endParaRPr lang="en-ID" sz="2000"/>
          </a:p>
        </p:txBody>
      </p:sp>
      <p:pic>
        <p:nvPicPr>
          <p:cNvPr id="16" name="Picture 4" descr="Abstract line art skyscrapers">
            <a:extLst>
              <a:ext uri="{FF2B5EF4-FFF2-40B4-BE49-F238E27FC236}">
                <a16:creationId xmlns:a16="http://schemas.microsoft.com/office/drawing/2014/main" id="{233E2502-B797-4039-8470-199C4B19F33E}"/>
              </a:ext>
            </a:extLst>
          </p:cNvPr>
          <p:cNvPicPr>
            <a:picLocks noChangeAspect="1"/>
          </p:cNvPicPr>
          <p:nvPr/>
        </p:nvPicPr>
        <p:blipFill rotWithShape="1">
          <a:blip r:embed="rId2"/>
          <a:srcRect l="25247" r="29296" b="-2"/>
          <a:stretch/>
        </p:blipFill>
        <p:spPr>
          <a:xfrm>
            <a:off x="20" y="10"/>
            <a:ext cx="4635571" cy="6857990"/>
          </a:xfrm>
          <a:prstGeom prst="rect">
            <a:avLst/>
          </a:prstGeom>
          <a:effectLst/>
        </p:spPr>
      </p:pic>
      <p:cxnSp>
        <p:nvCxnSpPr>
          <p:cNvPr id="17"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155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B120-80E1-40F2-9157-719201831570}"/>
              </a:ext>
            </a:extLst>
          </p:cNvPr>
          <p:cNvSpPr>
            <a:spLocks noGrp="1"/>
          </p:cNvSpPr>
          <p:nvPr>
            <p:ph type="title"/>
          </p:nvPr>
        </p:nvSpPr>
        <p:spPr/>
        <p:txBody>
          <a:bodyPr/>
          <a:lstStyle/>
          <a:p>
            <a:r>
              <a:rPr lang="en-US" b="1" dirty="0"/>
              <a:t>Pixels: The Building Blocks of Images</a:t>
            </a:r>
            <a:endParaRPr lang="en-ID" b="1" dirty="0"/>
          </a:p>
        </p:txBody>
      </p:sp>
      <p:pic>
        <p:nvPicPr>
          <p:cNvPr id="6" name="Picture 5">
            <a:extLst>
              <a:ext uri="{FF2B5EF4-FFF2-40B4-BE49-F238E27FC236}">
                <a16:creationId xmlns:a16="http://schemas.microsoft.com/office/drawing/2014/main" id="{158E3243-3E8A-4F72-BB69-A9A51CF3DA77}"/>
              </a:ext>
            </a:extLst>
          </p:cNvPr>
          <p:cNvPicPr>
            <a:picLocks noChangeAspect="1"/>
          </p:cNvPicPr>
          <p:nvPr/>
        </p:nvPicPr>
        <p:blipFill>
          <a:blip r:embed="rId2"/>
          <a:stretch>
            <a:fillRect/>
          </a:stretch>
        </p:blipFill>
        <p:spPr>
          <a:xfrm>
            <a:off x="970209" y="1690688"/>
            <a:ext cx="5486400" cy="4124325"/>
          </a:xfrm>
          <a:prstGeom prst="rect">
            <a:avLst/>
          </a:prstGeom>
        </p:spPr>
      </p:pic>
      <p:sp>
        <p:nvSpPr>
          <p:cNvPr id="7" name="Rectangle 6">
            <a:extLst>
              <a:ext uri="{FF2B5EF4-FFF2-40B4-BE49-F238E27FC236}">
                <a16:creationId xmlns:a16="http://schemas.microsoft.com/office/drawing/2014/main" id="{3D5E7927-652A-47BB-A864-632C98835F72}"/>
              </a:ext>
            </a:extLst>
          </p:cNvPr>
          <p:cNvSpPr/>
          <p:nvPr/>
        </p:nvSpPr>
        <p:spPr>
          <a:xfrm>
            <a:off x="6588618" y="1690688"/>
            <a:ext cx="5486400" cy="2246769"/>
          </a:xfrm>
          <a:prstGeom prst="rect">
            <a:avLst/>
          </a:prstGeom>
        </p:spPr>
        <p:txBody>
          <a:bodyPr wrap="square">
            <a:spAutoFit/>
          </a:bodyPr>
          <a:lstStyle/>
          <a:p>
            <a:pPr marL="285750" indent="-285750">
              <a:buFont typeface="Arial" panose="020B0604020202020204" pitchFamily="34" charset="0"/>
              <a:buChar char="•"/>
            </a:pPr>
            <a:r>
              <a:rPr lang="en-US" sz="2000" dirty="0">
                <a:solidFill>
                  <a:srgbClr val="000000"/>
                </a:solidFill>
              </a:rPr>
              <a:t>This image has a resolution of 1.000 x 750, meaning that it is 1.000 pixels wide and 750 pixels tall</a:t>
            </a:r>
          </a:p>
          <a:p>
            <a:pPr marL="285750" indent="-285750">
              <a:buFont typeface="Arial" panose="020B0604020202020204" pitchFamily="34" charset="0"/>
              <a:buChar char="•"/>
            </a:pPr>
            <a:r>
              <a:rPr lang="en-ID" sz="2000" dirty="0"/>
              <a:t>We can conceptualize an image as a (multidimensional) matrix</a:t>
            </a:r>
          </a:p>
          <a:p>
            <a:pPr marL="285750" indent="-285750">
              <a:buFont typeface="Arial" panose="020B0604020202020204" pitchFamily="34" charset="0"/>
              <a:buChar char="•"/>
            </a:pPr>
            <a:r>
              <a:rPr lang="en-ID" sz="2000" dirty="0"/>
              <a:t>In this </a:t>
            </a:r>
            <a:r>
              <a:rPr lang="en-US" sz="2000" dirty="0"/>
              <a:t>case, our matrix has 1.000 columns (the width) with 750 rows (the height)</a:t>
            </a:r>
            <a:endParaRPr lang="en-ID" sz="2000" dirty="0"/>
          </a:p>
        </p:txBody>
      </p:sp>
      <p:cxnSp>
        <p:nvCxnSpPr>
          <p:cNvPr id="9" name="Straight Connector 8">
            <a:extLst>
              <a:ext uri="{FF2B5EF4-FFF2-40B4-BE49-F238E27FC236}">
                <a16:creationId xmlns:a16="http://schemas.microsoft.com/office/drawing/2014/main" id="{E2677618-7B70-4001-9A3E-B8B8FDC7DB01}"/>
              </a:ext>
            </a:extLst>
          </p:cNvPr>
          <p:cNvCxnSpPr/>
          <p:nvPr/>
        </p:nvCxnSpPr>
        <p:spPr>
          <a:xfrm>
            <a:off x="970209" y="6014434"/>
            <a:ext cx="54864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4E8623D-7632-4C29-8557-D5F43E836BA4}"/>
              </a:ext>
            </a:extLst>
          </p:cNvPr>
          <p:cNvSpPr txBox="1"/>
          <p:nvPr/>
        </p:nvSpPr>
        <p:spPr>
          <a:xfrm>
            <a:off x="3387037" y="5845157"/>
            <a:ext cx="652743" cy="338554"/>
          </a:xfrm>
          <a:prstGeom prst="rect">
            <a:avLst/>
          </a:prstGeom>
          <a:solidFill>
            <a:schemeClr val="bg1"/>
          </a:solidFill>
        </p:spPr>
        <p:txBody>
          <a:bodyPr wrap="none" rtlCol="0">
            <a:spAutoFit/>
          </a:bodyPr>
          <a:lstStyle/>
          <a:p>
            <a:r>
              <a:rPr lang="en-US" sz="1600" dirty="0"/>
              <a:t>1.000</a:t>
            </a:r>
            <a:endParaRPr lang="en-ID" sz="1600" dirty="0"/>
          </a:p>
        </p:txBody>
      </p:sp>
      <p:cxnSp>
        <p:nvCxnSpPr>
          <p:cNvPr id="12" name="Straight Connector 11">
            <a:extLst>
              <a:ext uri="{FF2B5EF4-FFF2-40B4-BE49-F238E27FC236}">
                <a16:creationId xmlns:a16="http://schemas.microsoft.com/office/drawing/2014/main" id="{A92EE37A-419B-4855-BBD5-8D56A05E6A6D}"/>
              </a:ext>
            </a:extLst>
          </p:cNvPr>
          <p:cNvCxnSpPr/>
          <p:nvPr/>
        </p:nvCxnSpPr>
        <p:spPr>
          <a:xfrm>
            <a:off x="709410" y="1690688"/>
            <a:ext cx="0" cy="4124325"/>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1BD89C1-8CE7-48F3-9306-2BE9E0FA3CB6}"/>
              </a:ext>
            </a:extLst>
          </p:cNvPr>
          <p:cNvSpPr txBox="1"/>
          <p:nvPr/>
        </p:nvSpPr>
        <p:spPr>
          <a:xfrm>
            <a:off x="461151" y="3583573"/>
            <a:ext cx="497252" cy="338554"/>
          </a:xfrm>
          <a:prstGeom prst="rect">
            <a:avLst/>
          </a:prstGeom>
          <a:solidFill>
            <a:schemeClr val="bg1"/>
          </a:solidFill>
        </p:spPr>
        <p:txBody>
          <a:bodyPr wrap="none" rtlCol="0">
            <a:spAutoFit/>
          </a:bodyPr>
          <a:lstStyle/>
          <a:p>
            <a:r>
              <a:rPr lang="en-US" sz="1600" dirty="0"/>
              <a:t>750</a:t>
            </a:r>
            <a:endParaRPr lang="en-ID" sz="1600" dirty="0"/>
          </a:p>
        </p:txBody>
      </p:sp>
    </p:spTree>
    <p:extLst>
      <p:ext uri="{BB962C8B-B14F-4D97-AF65-F5344CB8AC3E}">
        <p14:creationId xmlns:p14="http://schemas.microsoft.com/office/powerpoint/2010/main" val="267172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B120-80E1-40F2-9157-719201831570}"/>
              </a:ext>
            </a:extLst>
          </p:cNvPr>
          <p:cNvSpPr>
            <a:spLocks noGrp="1"/>
          </p:cNvSpPr>
          <p:nvPr>
            <p:ph type="title"/>
          </p:nvPr>
        </p:nvSpPr>
        <p:spPr/>
        <p:txBody>
          <a:bodyPr/>
          <a:lstStyle/>
          <a:p>
            <a:r>
              <a:rPr lang="en-US" b="1" dirty="0"/>
              <a:t>Grayscale Pixel</a:t>
            </a:r>
            <a:endParaRPr lang="en-ID" b="1" dirty="0"/>
          </a:p>
        </p:txBody>
      </p:sp>
      <p:sp>
        <p:nvSpPr>
          <p:cNvPr id="3" name="TextBox 2">
            <a:extLst>
              <a:ext uri="{FF2B5EF4-FFF2-40B4-BE49-F238E27FC236}">
                <a16:creationId xmlns:a16="http://schemas.microsoft.com/office/drawing/2014/main" id="{5C0E7248-CCAC-4C4A-83D8-84B9CB24E125}"/>
              </a:ext>
            </a:extLst>
          </p:cNvPr>
          <p:cNvSpPr txBox="1"/>
          <p:nvPr/>
        </p:nvSpPr>
        <p:spPr>
          <a:xfrm>
            <a:off x="838200" y="1690688"/>
            <a:ext cx="1051560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Most pixels are represented in two ways:</a:t>
            </a:r>
          </a:p>
          <a:p>
            <a:pPr marL="742950" lvl="1" indent="-285750">
              <a:buFont typeface="Courier New" panose="02070309020205020404" pitchFamily="49" charset="0"/>
              <a:buChar char="o"/>
            </a:pPr>
            <a:r>
              <a:rPr lang="en-US" sz="2400" dirty="0"/>
              <a:t>Grayscale / Single channel</a:t>
            </a:r>
          </a:p>
          <a:p>
            <a:pPr marL="742950" lvl="1" indent="-285750">
              <a:buFont typeface="Courier New" panose="02070309020205020404" pitchFamily="49" charset="0"/>
              <a:buChar char="o"/>
            </a:pPr>
            <a:r>
              <a:rPr lang="en-US" sz="2400" dirty="0"/>
              <a:t>Color</a:t>
            </a:r>
            <a:endParaRPr lang="en-ID" sz="2400" dirty="0"/>
          </a:p>
          <a:p>
            <a:pPr marL="285750" indent="-285750">
              <a:buFont typeface="Arial" panose="020B0604020202020204" pitchFamily="34" charset="0"/>
              <a:buChar char="•"/>
            </a:pPr>
            <a:r>
              <a:rPr lang="en-US" sz="2400" dirty="0"/>
              <a:t>In a grayscale image, each pixel is a scalar value between 0 and 255, where zero corresponds to “black” and 255 being “white”</a:t>
            </a:r>
          </a:p>
          <a:p>
            <a:pPr marL="285750" indent="-285750">
              <a:buFont typeface="Arial" panose="020B0604020202020204" pitchFamily="34" charset="0"/>
              <a:buChar char="•"/>
            </a:pPr>
            <a:r>
              <a:rPr lang="en-US" sz="2400" dirty="0"/>
              <a:t>Values between 0 and 255 are varying shades of gray, where values closer to 0 are darker and values closer to 255 are lighter</a:t>
            </a:r>
            <a:endParaRPr lang="en-US" sz="3200" dirty="0"/>
          </a:p>
        </p:txBody>
      </p:sp>
      <p:pic>
        <p:nvPicPr>
          <p:cNvPr id="4" name="Picture 3">
            <a:extLst>
              <a:ext uri="{FF2B5EF4-FFF2-40B4-BE49-F238E27FC236}">
                <a16:creationId xmlns:a16="http://schemas.microsoft.com/office/drawing/2014/main" id="{DC2B189A-C945-4793-9C5E-C0BA7425E105}"/>
              </a:ext>
            </a:extLst>
          </p:cNvPr>
          <p:cNvPicPr>
            <a:picLocks noChangeAspect="1"/>
          </p:cNvPicPr>
          <p:nvPr/>
        </p:nvPicPr>
        <p:blipFill>
          <a:blip r:embed="rId2"/>
          <a:stretch>
            <a:fillRect/>
          </a:stretch>
        </p:blipFill>
        <p:spPr>
          <a:xfrm>
            <a:off x="2753395" y="4695824"/>
            <a:ext cx="6324600" cy="942975"/>
          </a:xfrm>
          <a:prstGeom prst="rect">
            <a:avLst/>
          </a:prstGeom>
        </p:spPr>
      </p:pic>
    </p:spTree>
    <p:extLst>
      <p:ext uri="{BB962C8B-B14F-4D97-AF65-F5344CB8AC3E}">
        <p14:creationId xmlns:p14="http://schemas.microsoft.com/office/powerpoint/2010/main" val="2422287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41CB120-80E1-40F2-9157-719201831570}"/>
              </a:ext>
            </a:extLst>
          </p:cNvPr>
          <p:cNvSpPr>
            <a:spLocks noGrp="1"/>
          </p:cNvSpPr>
          <p:nvPr>
            <p:ph type="title"/>
          </p:nvPr>
        </p:nvSpPr>
        <p:spPr>
          <a:xfrm>
            <a:off x="1115568" y="548640"/>
            <a:ext cx="10168128" cy="1179576"/>
          </a:xfrm>
        </p:spPr>
        <p:txBody>
          <a:bodyPr vert="horz" lIns="91440" tIns="45720" rIns="91440" bIns="45720" rtlCol="0" anchor="ctr">
            <a:normAutofit/>
          </a:bodyPr>
          <a:lstStyle/>
          <a:p>
            <a:r>
              <a:rPr lang="en-US" sz="4000" b="1" kern="1200">
                <a:solidFill>
                  <a:schemeClr val="tx1"/>
                </a:solidFill>
                <a:latin typeface="+mj-lt"/>
                <a:ea typeface="+mj-ea"/>
                <a:cs typeface="+mj-cs"/>
              </a:rPr>
              <a:t>Color Pixel</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5C0E7248-CCAC-4C4A-83D8-84B9CB24E125}"/>
              </a:ext>
            </a:extLst>
          </p:cNvPr>
          <p:cNvSpPr txBox="1"/>
          <p:nvPr/>
        </p:nvSpPr>
        <p:spPr>
          <a:xfrm>
            <a:off x="1115568" y="2481943"/>
            <a:ext cx="10168128" cy="3695020"/>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000" dirty="0"/>
              <a:t>Color pixels; however, are normally represented in the RGB color space</a:t>
            </a:r>
            <a:endParaRPr lang="en-US" sz="2000"/>
          </a:p>
          <a:p>
            <a:pPr marL="285750" indent="-228600">
              <a:lnSpc>
                <a:spcPct val="90000"/>
              </a:lnSpc>
              <a:spcAft>
                <a:spcPts val="600"/>
              </a:spcAft>
              <a:buFont typeface="Arial" panose="020B0604020202020204" pitchFamily="34" charset="0"/>
              <a:buChar char="•"/>
            </a:pPr>
            <a:r>
              <a:rPr lang="en-US" sz="2000" dirty="0"/>
              <a:t>Pixels in the RGB color space are no longer a scalar value like in a grayscale/single channel image</a:t>
            </a:r>
            <a:endParaRPr lang="en-US" sz="2000"/>
          </a:p>
          <a:p>
            <a:pPr marL="285750" indent="-228600">
              <a:lnSpc>
                <a:spcPct val="90000"/>
              </a:lnSpc>
              <a:spcAft>
                <a:spcPts val="600"/>
              </a:spcAft>
              <a:buFont typeface="Arial" panose="020B0604020202020204" pitchFamily="34" charset="0"/>
              <a:buChar char="•"/>
            </a:pPr>
            <a:r>
              <a:rPr lang="en-US" sz="2000" dirty="0"/>
              <a:t>Instead, the pixels are represented by a list of three values: one value for the Red component, one for Green, and another for Blue</a:t>
            </a:r>
            <a:endParaRPr lang="en-US" sz="2000"/>
          </a:p>
          <a:p>
            <a:pPr marL="285750" indent="-228600">
              <a:lnSpc>
                <a:spcPct val="90000"/>
              </a:lnSpc>
              <a:spcAft>
                <a:spcPts val="600"/>
              </a:spcAft>
              <a:buFont typeface="Arial" panose="020B0604020202020204" pitchFamily="34" charset="0"/>
              <a:buChar char="•"/>
            </a:pPr>
            <a:r>
              <a:rPr lang="en-US" sz="2000" dirty="0"/>
              <a:t>To deﬁne a color in the RGB color model, all we need to do is deﬁne the amount of Red, Green, and Blue contained in a single pixel</a:t>
            </a:r>
            <a:endParaRPr lang="en-US" sz="2000"/>
          </a:p>
          <a:p>
            <a:pPr marL="285750" indent="-228600">
              <a:lnSpc>
                <a:spcPct val="90000"/>
              </a:lnSpc>
              <a:spcAft>
                <a:spcPts val="600"/>
              </a:spcAft>
              <a:buFont typeface="Arial" panose="020B0604020202020204" pitchFamily="34" charset="0"/>
              <a:buChar char="•"/>
            </a:pPr>
            <a:r>
              <a:rPr lang="en-US" sz="2000" dirty="0"/>
              <a:t>Each Red, Green, and Blue channel can have values deﬁned in the range [0; 255] for a total of 256 “shades”, where 0 indicates no representation and 255 demonstrates full representation</a:t>
            </a:r>
            <a:endParaRPr lang="en-US" sz="2000"/>
          </a:p>
          <a:p>
            <a:pPr marL="285750" indent="-228600">
              <a:lnSpc>
                <a:spcPct val="90000"/>
              </a:lnSpc>
              <a:spcAft>
                <a:spcPts val="600"/>
              </a:spcAft>
              <a:buFont typeface="Arial" panose="020B0604020202020204" pitchFamily="34" charset="0"/>
              <a:buChar char="•"/>
            </a:pPr>
            <a:r>
              <a:rPr lang="en-US" sz="2000" dirty="0"/>
              <a:t>The RGB color space is additive. The more red, green and blue you mix together, the closer you get to white</a:t>
            </a:r>
            <a:endParaRPr lang="en-US" sz="2000"/>
          </a:p>
          <a:p>
            <a:pPr marL="285750" indent="-228600">
              <a:lnSpc>
                <a:spcPct val="90000"/>
              </a:lnSpc>
              <a:spcAft>
                <a:spcPts val="600"/>
              </a:spcAft>
              <a:buFont typeface="Arial" panose="020B0604020202020204" pitchFamily="34" charset="0"/>
              <a:buChar char="•"/>
            </a:pPr>
            <a:endParaRPr lang="en-US" sz="2000"/>
          </a:p>
        </p:txBody>
      </p:sp>
    </p:spTree>
    <p:extLst>
      <p:ext uri="{BB962C8B-B14F-4D97-AF65-F5344CB8AC3E}">
        <p14:creationId xmlns:p14="http://schemas.microsoft.com/office/powerpoint/2010/main" val="1960002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1CB120-80E1-40F2-9157-719201831570}"/>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b="1"/>
              <a:t>Color Pixel</a:t>
            </a:r>
          </a:p>
        </p:txBody>
      </p:sp>
      <p:sp>
        <p:nvSpPr>
          <p:cNvPr id="18"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D3C0E48-8877-452B-99A9-C737C11A9CDB}"/>
              </a:ext>
            </a:extLst>
          </p:cNvPr>
          <p:cNvPicPr>
            <a:picLocks noChangeAspect="1"/>
          </p:cNvPicPr>
          <p:nvPr/>
        </p:nvPicPr>
        <p:blipFill>
          <a:blip r:embed="rId2"/>
          <a:stretch>
            <a:fillRect/>
          </a:stretch>
        </p:blipFill>
        <p:spPr>
          <a:xfrm>
            <a:off x="320040" y="3026062"/>
            <a:ext cx="5614416" cy="2838892"/>
          </a:xfrm>
          <a:prstGeom prst="rect">
            <a:avLst/>
          </a:prstGeom>
        </p:spPr>
      </p:pic>
      <p:pic>
        <p:nvPicPr>
          <p:cNvPr id="4" name="Picture 3">
            <a:extLst>
              <a:ext uri="{FF2B5EF4-FFF2-40B4-BE49-F238E27FC236}">
                <a16:creationId xmlns:a16="http://schemas.microsoft.com/office/drawing/2014/main" id="{138BF69F-7C9A-4BD1-9F87-F85F3D312112}"/>
              </a:ext>
            </a:extLst>
          </p:cNvPr>
          <p:cNvPicPr>
            <a:picLocks noChangeAspect="1"/>
          </p:cNvPicPr>
          <p:nvPr/>
        </p:nvPicPr>
        <p:blipFill>
          <a:blip r:embed="rId3"/>
          <a:stretch>
            <a:fillRect/>
          </a:stretch>
        </p:blipFill>
        <p:spPr>
          <a:xfrm>
            <a:off x="6254496" y="3301571"/>
            <a:ext cx="5614416" cy="2287874"/>
          </a:xfrm>
          <a:prstGeom prst="rect">
            <a:avLst/>
          </a:prstGeom>
        </p:spPr>
      </p:pic>
    </p:spTree>
    <p:extLst>
      <p:ext uri="{BB962C8B-B14F-4D97-AF65-F5344CB8AC3E}">
        <p14:creationId xmlns:p14="http://schemas.microsoft.com/office/powerpoint/2010/main" val="3642107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B70B9-C7E3-4A7A-AD3B-14B4B1CBAAA0}"/>
              </a:ext>
            </a:extLst>
          </p:cNvPr>
          <p:cNvSpPr>
            <a:spLocks noGrp="1"/>
          </p:cNvSpPr>
          <p:nvPr>
            <p:ph type="title"/>
          </p:nvPr>
        </p:nvSpPr>
        <p:spPr/>
        <p:txBody>
          <a:bodyPr/>
          <a:lstStyle/>
          <a:p>
            <a:r>
              <a:rPr lang="en-US" b="1" dirty="0"/>
              <a:t>Forming an Image From Channels</a:t>
            </a:r>
            <a:endParaRPr lang="en-ID" b="1" dirty="0"/>
          </a:p>
        </p:txBody>
      </p:sp>
      <p:sp>
        <p:nvSpPr>
          <p:cNvPr id="3" name="Content Placeholder 2">
            <a:extLst>
              <a:ext uri="{FF2B5EF4-FFF2-40B4-BE49-F238E27FC236}">
                <a16:creationId xmlns:a16="http://schemas.microsoft.com/office/drawing/2014/main" id="{D1286718-7A6F-45BA-BF39-BDE57A866B69}"/>
              </a:ext>
            </a:extLst>
          </p:cNvPr>
          <p:cNvSpPr>
            <a:spLocks noGrp="1"/>
          </p:cNvSpPr>
          <p:nvPr>
            <p:ph idx="1"/>
          </p:nvPr>
        </p:nvSpPr>
        <p:spPr/>
        <p:txBody>
          <a:bodyPr>
            <a:normAutofit/>
          </a:bodyPr>
          <a:lstStyle/>
          <a:p>
            <a:r>
              <a:rPr lang="en-US" sz="2400" dirty="0"/>
              <a:t>We can conceptualize an RGB image as consisting of three independent matrices of width </a:t>
            </a:r>
            <a:r>
              <a:rPr lang="en-US" sz="2400" i="1" dirty="0"/>
              <a:t>W</a:t>
            </a:r>
            <a:r>
              <a:rPr lang="en-US" sz="2400" dirty="0"/>
              <a:t> and height </a:t>
            </a:r>
            <a:r>
              <a:rPr lang="en-US" sz="2400" i="1" dirty="0"/>
              <a:t>H</a:t>
            </a:r>
            <a:r>
              <a:rPr lang="en-US" sz="2400" dirty="0"/>
              <a:t>, one for each of the RGB components</a:t>
            </a:r>
          </a:p>
          <a:p>
            <a:r>
              <a:rPr lang="en-US" sz="2400" dirty="0"/>
              <a:t>We can combine these three matrices to obtain a multi-dimensional array with shape </a:t>
            </a:r>
            <a:r>
              <a:rPr lang="en-US" sz="2400" i="1" dirty="0"/>
              <a:t>W x H x D </a:t>
            </a:r>
            <a:r>
              <a:rPr lang="en-US" sz="2400" dirty="0"/>
              <a:t>where </a:t>
            </a:r>
            <a:r>
              <a:rPr lang="en-US" sz="2400" i="1" dirty="0"/>
              <a:t>D</a:t>
            </a:r>
            <a:r>
              <a:rPr lang="en-US" sz="2400" dirty="0"/>
              <a:t> is the depth or number of channels (for the RGB color space, </a:t>
            </a:r>
            <a:r>
              <a:rPr lang="en-US" sz="2400" i="1" dirty="0"/>
              <a:t>D=3</a:t>
            </a:r>
            <a:r>
              <a:rPr lang="en-US" sz="2400" dirty="0"/>
              <a:t>)</a:t>
            </a:r>
            <a:endParaRPr lang="en-ID" sz="2400" dirty="0"/>
          </a:p>
        </p:txBody>
      </p:sp>
      <p:pic>
        <p:nvPicPr>
          <p:cNvPr id="4" name="Picture 3">
            <a:extLst>
              <a:ext uri="{FF2B5EF4-FFF2-40B4-BE49-F238E27FC236}">
                <a16:creationId xmlns:a16="http://schemas.microsoft.com/office/drawing/2014/main" id="{9AC88CEA-47B1-4D41-8523-61BB527059B5}"/>
              </a:ext>
            </a:extLst>
          </p:cNvPr>
          <p:cNvPicPr>
            <a:picLocks noChangeAspect="1"/>
          </p:cNvPicPr>
          <p:nvPr/>
        </p:nvPicPr>
        <p:blipFill>
          <a:blip r:embed="rId2"/>
          <a:stretch>
            <a:fillRect/>
          </a:stretch>
        </p:blipFill>
        <p:spPr>
          <a:xfrm>
            <a:off x="2409825" y="4001294"/>
            <a:ext cx="7372350" cy="1485900"/>
          </a:xfrm>
          <a:prstGeom prst="rect">
            <a:avLst/>
          </a:prstGeom>
        </p:spPr>
      </p:pic>
    </p:spTree>
    <p:extLst>
      <p:ext uri="{BB962C8B-B14F-4D97-AF65-F5344CB8AC3E}">
        <p14:creationId xmlns:p14="http://schemas.microsoft.com/office/powerpoint/2010/main" val="2460894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8245B0-BBD2-4AD9-BCB9-E736A4A36B3C}"/>
              </a:ext>
            </a:extLst>
          </p:cNvPr>
          <p:cNvSpPr>
            <a:spLocks noGrp="1"/>
          </p:cNvSpPr>
          <p:nvPr>
            <p:ph type="title"/>
          </p:nvPr>
        </p:nvSpPr>
        <p:spPr>
          <a:xfrm>
            <a:off x="630936" y="640080"/>
            <a:ext cx="4818888" cy="1481328"/>
          </a:xfrm>
        </p:spPr>
        <p:txBody>
          <a:bodyPr anchor="b">
            <a:normAutofit/>
          </a:bodyPr>
          <a:lstStyle/>
          <a:p>
            <a:r>
              <a:rPr lang="en-US" sz="4600" b="1"/>
              <a:t>The Image Coordinate System</a:t>
            </a:r>
            <a:endParaRPr lang="en-ID" sz="4600" b="1"/>
          </a:p>
        </p:txBody>
      </p:sp>
      <p:sp>
        <p:nvSpPr>
          <p:cNvPr id="1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84DA25-5FF4-423F-9E7E-3D77635D9754}"/>
              </a:ext>
            </a:extLst>
          </p:cNvPr>
          <p:cNvSpPr>
            <a:spLocks noGrp="1"/>
          </p:cNvSpPr>
          <p:nvPr>
            <p:ph idx="1"/>
          </p:nvPr>
        </p:nvSpPr>
        <p:spPr>
          <a:xfrm>
            <a:off x="630936" y="2660904"/>
            <a:ext cx="4818888" cy="3547872"/>
          </a:xfrm>
        </p:spPr>
        <p:txBody>
          <a:bodyPr anchor="t">
            <a:normAutofit/>
          </a:bodyPr>
          <a:lstStyle/>
          <a:p>
            <a:pPr marL="0" indent="0">
              <a:buNone/>
            </a:pPr>
            <a:r>
              <a:rPr lang="en-US" sz="2200"/>
              <a:t>The letter “I” placed on a piece of graph paper. Pixels are accessed by their </a:t>
            </a:r>
            <a:r>
              <a:rPr lang="en-US" sz="2200" i="1"/>
              <a:t>(x, y) </a:t>
            </a:r>
            <a:r>
              <a:rPr lang="en-US" sz="2200"/>
              <a:t>coordinates, where we go </a:t>
            </a:r>
            <a:r>
              <a:rPr lang="en-US" sz="2200" i="1"/>
              <a:t>x</a:t>
            </a:r>
            <a:r>
              <a:rPr lang="en-US" sz="2200"/>
              <a:t> columns to the right and </a:t>
            </a:r>
            <a:r>
              <a:rPr lang="en-US" sz="2200" i="1"/>
              <a:t>y</a:t>
            </a:r>
            <a:r>
              <a:rPr lang="en-US" sz="2200"/>
              <a:t> rows down, keeping in mind that Python is </a:t>
            </a:r>
            <a:r>
              <a:rPr lang="en-ID" sz="2200"/>
              <a:t>zero-indexed.</a:t>
            </a:r>
          </a:p>
        </p:txBody>
      </p:sp>
      <p:pic>
        <p:nvPicPr>
          <p:cNvPr id="4" name="Picture 3">
            <a:extLst>
              <a:ext uri="{FF2B5EF4-FFF2-40B4-BE49-F238E27FC236}">
                <a16:creationId xmlns:a16="http://schemas.microsoft.com/office/drawing/2014/main" id="{8D8B3B82-EA9D-40DF-9277-8650617174E3}"/>
              </a:ext>
            </a:extLst>
          </p:cNvPr>
          <p:cNvPicPr>
            <a:picLocks noChangeAspect="1"/>
          </p:cNvPicPr>
          <p:nvPr/>
        </p:nvPicPr>
        <p:blipFill>
          <a:blip r:embed="rId2"/>
          <a:stretch>
            <a:fillRect/>
          </a:stretch>
        </p:blipFill>
        <p:spPr>
          <a:xfrm>
            <a:off x="6099048" y="680112"/>
            <a:ext cx="5458968" cy="5497775"/>
          </a:xfrm>
          <a:prstGeom prst="rect">
            <a:avLst/>
          </a:prstGeom>
        </p:spPr>
      </p:pic>
    </p:spTree>
    <p:extLst>
      <p:ext uri="{BB962C8B-B14F-4D97-AF65-F5344CB8AC3E}">
        <p14:creationId xmlns:p14="http://schemas.microsoft.com/office/powerpoint/2010/main" val="2512685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245B0-BBD2-4AD9-BCB9-E736A4A36B3C}"/>
              </a:ext>
            </a:extLst>
          </p:cNvPr>
          <p:cNvSpPr>
            <a:spLocks noGrp="1"/>
          </p:cNvSpPr>
          <p:nvPr>
            <p:ph type="title"/>
          </p:nvPr>
        </p:nvSpPr>
        <p:spPr/>
        <p:txBody>
          <a:bodyPr/>
          <a:lstStyle/>
          <a:p>
            <a:r>
              <a:rPr lang="en-US" b="1" dirty="0"/>
              <a:t>Images as </a:t>
            </a:r>
            <a:r>
              <a:rPr lang="en-US" b="1" dirty="0" err="1"/>
              <a:t>Numpy</a:t>
            </a:r>
            <a:r>
              <a:rPr lang="en-US" b="1" dirty="0"/>
              <a:t> Array</a:t>
            </a:r>
            <a:endParaRPr lang="en-ID" b="1" dirty="0"/>
          </a:p>
        </p:txBody>
      </p:sp>
      <p:sp>
        <p:nvSpPr>
          <p:cNvPr id="3" name="Content Placeholder 2">
            <a:extLst>
              <a:ext uri="{FF2B5EF4-FFF2-40B4-BE49-F238E27FC236}">
                <a16:creationId xmlns:a16="http://schemas.microsoft.com/office/drawing/2014/main" id="{5184DA25-5FF4-423F-9E7E-3D77635D9754}"/>
              </a:ext>
            </a:extLst>
          </p:cNvPr>
          <p:cNvSpPr>
            <a:spLocks noGrp="1"/>
          </p:cNvSpPr>
          <p:nvPr>
            <p:ph idx="1"/>
          </p:nvPr>
        </p:nvSpPr>
        <p:spPr>
          <a:xfrm>
            <a:off x="5593533" y="1906073"/>
            <a:ext cx="5760267" cy="4270890"/>
          </a:xfrm>
        </p:spPr>
        <p:txBody>
          <a:bodyPr>
            <a:normAutofit/>
          </a:bodyPr>
          <a:lstStyle/>
          <a:p>
            <a:pPr marL="0" indent="0">
              <a:buNone/>
            </a:pPr>
            <a:r>
              <a:rPr lang="en-US" sz="2400" dirty="0"/>
              <a:t>Image processing libraries such as OpenCV and </a:t>
            </a:r>
            <a:r>
              <a:rPr lang="en-US" sz="2400" dirty="0" err="1"/>
              <a:t>scikit</a:t>
            </a:r>
            <a:r>
              <a:rPr lang="en-US" sz="2400" dirty="0"/>
              <a:t>-image represent RGB images as multidimensional NumPy arrays with shape </a:t>
            </a:r>
            <a:r>
              <a:rPr lang="en-US" sz="2400" i="1" dirty="0">
                <a:latin typeface="Courier New" panose="02070309020205020404" pitchFamily="49" charset="0"/>
                <a:cs typeface="Courier New" panose="02070309020205020404" pitchFamily="49" charset="0"/>
              </a:rPr>
              <a:t>(height, width, depth)</a:t>
            </a:r>
            <a:endParaRPr lang="en-ID" sz="2400" i="1" dirty="0">
              <a:latin typeface="Courier New" panose="02070309020205020404" pitchFamily="49" charset="0"/>
              <a:cs typeface="Courier New" panose="02070309020205020404" pitchFamily="49" charset="0"/>
            </a:endParaRPr>
          </a:p>
        </p:txBody>
      </p:sp>
      <p:pic>
        <p:nvPicPr>
          <p:cNvPr id="5" name="Picture 4">
            <a:extLst>
              <a:ext uri="{FF2B5EF4-FFF2-40B4-BE49-F238E27FC236}">
                <a16:creationId xmlns:a16="http://schemas.microsoft.com/office/drawing/2014/main" id="{1BD63235-6E1C-44A7-86E8-99FE717E0D1E}"/>
              </a:ext>
            </a:extLst>
          </p:cNvPr>
          <p:cNvPicPr>
            <a:picLocks noChangeAspect="1"/>
          </p:cNvPicPr>
          <p:nvPr/>
        </p:nvPicPr>
        <p:blipFill>
          <a:blip r:embed="rId2"/>
          <a:stretch>
            <a:fillRect/>
          </a:stretch>
        </p:blipFill>
        <p:spPr>
          <a:xfrm>
            <a:off x="1141859" y="1690688"/>
            <a:ext cx="4148015" cy="3705560"/>
          </a:xfrm>
          <a:prstGeom prst="rect">
            <a:avLst/>
          </a:prstGeom>
        </p:spPr>
      </p:pic>
      <p:cxnSp>
        <p:nvCxnSpPr>
          <p:cNvPr id="6" name="Straight Connector 5">
            <a:extLst>
              <a:ext uri="{FF2B5EF4-FFF2-40B4-BE49-F238E27FC236}">
                <a16:creationId xmlns:a16="http://schemas.microsoft.com/office/drawing/2014/main" id="{B0323966-2622-4068-A607-53AFD954B294}"/>
              </a:ext>
            </a:extLst>
          </p:cNvPr>
          <p:cNvCxnSpPr>
            <a:cxnSpLocks/>
          </p:cNvCxnSpPr>
          <p:nvPr/>
        </p:nvCxnSpPr>
        <p:spPr>
          <a:xfrm>
            <a:off x="1275008" y="5565525"/>
            <a:ext cx="388942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5BE6DB6-5EDC-4E82-9D57-6C84BA8F7846}"/>
              </a:ext>
            </a:extLst>
          </p:cNvPr>
          <p:cNvSpPr txBox="1"/>
          <p:nvPr/>
        </p:nvSpPr>
        <p:spPr>
          <a:xfrm>
            <a:off x="2888986" y="5396248"/>
            <a:ext cx="497252" cy="338554"/>
          </a:xfrm>
          <a:prstGeom prst="rect">
            <a:avLst/>
          </a:prstGeom>
          <a:solidFill>
            <a:schemeClr val="bg1"/>
          </a:solidFill>
        </p:spPr>
        <p:txBody>
          <a:bodyPr wrap="none" rtlCol="0">
            <a:spAutoFit/>
          </a:bodyPr>
          <a:lstStyle/>
          <a:p>
            <a:r>
              <a:rPr lang="en-US" sz="1600" dirty="0"/>
              <a:t>300</a:t>
            </a:r>
            <a:endParaRPr lang="en-ID" sz="1600" dirty="0"/>
          </a:p>
        </p:txBody>
      </p:sp>
      <p:cxnSp>
        <p:nvCxnSpPr>
          <p:cNvPr id="12" name="Straight Connector 11">
            <a:extLst>
              <a:ext uri="{FF2B5EF4-FFF2-40B4-BE49-F238E27FC236}">
                <a16:creationId xmlns:a16="http://schemas.microsoft.com/office/drawing/2014/main" id="{7B2FBCB4-1942-428E-B67C-BD1B01361E52}"/>
              </a:ext>
            </a:extLst>
          </p:cNvPr>
          <p:cNvCxnSpPr>
            <a:cxnSpLocks/>
          </p:cNvCxnSpPr>
          <p:nvPr/>
        </p:nvCxnSpPr>
        <p:spPr>
          <a:xfrm>
            <a:off x="979869" y="2099256"/>
            <a:ext cx="0" cy="3181082"/>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EE61A40-0862-40C6-BCCB-812EEE55E70C}"/>
              </a:ext>
            </a:extLst>
          </p:cNvPr>
          <p:cNvSpPr txBox="1"/>
          <p:nvPr/>
        </p:nvSpPr>
        <p:spPr>
          <a:xfrm>
            <a:off x="731243" y="3520520"/>
            <a:ext cx="497252" cy="338554"/>
          </a:xfrm>
          <a:prstGeom prst="rect">
            <a:avLst/>
          </a:prstGeom>
          <a:solidFill>
            <a:schemeClr val="bg1"/>
          </a:solidFill>
        </p:spPr>
        <p:txBody>
          <a:bodyPr wrap="none" rtlCol="0">
            <a:spAutoFit/>
          </a:bodyPr>
          <a:lstStyle/>
          <a:p>
            <a:r>
              <a:rPr lang="en-US" sz="1600" dirty="0"/>
              <a:t>248</a:t>
            </a:r>
            <a:endParaRPr lang="en-ID" sz="1600" dirty="0"/>
          </a:p>
        </p:txBody>
      </p:sp>
    </p:spTree>
    <p:extLst>
      <p:ext uri="{BB962C8B-B14F-4D97-AF65-F5344CB8AC3E}">
        <p14:creationId xmlns:p14="http://schemas.microsoft.com/office/powerpoint/2010/main" val="1730069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698</Words>
  <Application>Microsoft Office PowerPoint</Application>
  <PresentationFormat>Widescreen</PresentationFormat>
  <Paragraphs>47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Courier New</vt:lpstr>
      <vt:lpstr>Office Theme</vt:lpstr>
      <vt:lpstr>Image Fundamentals</vt:lpstr>
      <vt:lpstr>Pixels: The Building Blocks of Images</vt:lpstr>
      <vt:lpstr>Pixels: The Building Blocks of Images</vt:lpstr>
      <vt:lpstr>Grayscale Pixel</vt:lpstr>
      <vt:lpstr>Color Pixel</vt:lpstr>
      <vt:lpstr>Color Pixel</vt:lpstr>
      <vt:lpstr>Forming an Image From Channels</vt:lpstr>
      <vt:lpstr>The Image Coordinate System</vt:lpstr>
      <vt:lpstr>Images as Numpy Array</vt:lpstr>
      <vt:lpstr>RGB and BGR Ordering</vt:lpstr>
      <vt:lpstr>Scaling and Aspect Ratios</vt:lpstr>
      <vt:lpstr>Scaling and Aspect Ratios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 Fundamentals</dc:title>
  <dc:creator>Yufis Azhar</dc:creator>
  <cp:lastModifiedBy>yufisazhar</cp:lastModifiedBy>
  <cp:revision>15</cp:revision>
  <dcterms:created xsi:type="dcterms:W3CDTF">2019-10-28T04:21:07Z</dcterms:created>
  <dcterms:modified xsi:type="dcterms:W3CDTF">2021-10-23T22:45:47Z</dcterms:modified>
</cp:coreProperties>
</file>